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126" autoAdjust="0"/>
    <p:restoredTop sz="94660"/>
  </p:normalViewPr>
  <p:slideViewPr>
    <p:cSldViewPr>
      <p:cViewPr varScale="1">
        <p:scale>
          <a:sx n="75" d="100"/>
          <a:sy n="75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0A04D-D871-4B98-BC6E-CAE918C1E71F}" type="datetimeFigureOut">
              <a:rPr lang="cs-CZ" smtClean="0"/>
              <a:pPr/>
              <a:t>17.12.2008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E5D77-8A02-49BD-B554-CE8E451D013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E5D77-8A02-49BD-B554-CE8E451D013D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E5D77-8A02-49BD-B554-CE8E451D013D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E5D77-8A02-49BD-B554-CE8E451D013D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E5D77-8A02-49BD-B554-CE8E451D013D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E5D77-8A02-49BD-B554-CE8E451D013D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4096-DBBE-4B9C-9666-8D5F24CD9677}" type="datetimeFigureOut">
              <a:rPr lang="cs-CZ" smtClean="0"/>
              <a:pPr/>
              <a:t>17.12.2008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C373-E479-4A18-9B06-2DEEBB4A57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4096-DBBE-4B9C-9666-8D5F24CD9677}" type="datetimeFigureOut">
              <a:rPr lang="cs-CZ" smtClean="0"/>
              <a:pPr/>
              <a:t>17.12.2008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C373-E479-4A18-9B06-2DEEBB4A57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4096-DBBE-4B9C-9666-8D5F24CD9677}" type="datetimeFigureOut">
              <a:rPr lang="cs-CZ" smtClean="0"/>
              <a:pPr/>
              <a:t>17.12.2008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C373-E479-4A18-9B06-2DEEBB4A57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4096-DBBE-4B9C-9666-8D5F24CD9677}" type="datetimeFigureOut">
              <a:rPr lang="cs-CZ" smtClean="0"/>
              <a:pPr/>
              <a:t>17.12.2008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C373-E479-4A18-9B06-2DEEBB4A57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4096-DBBE-4B9C-9666-8D5F24CD9677}" type="datetimeFigureOut">
              <a:rPr lang="cs-CZ" smtClean="0"/>
              <a:pPr/>
              <a:t>17.12.2008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C373-E479-4A18-9B06-2DEEBB4A57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4096-DBBE-4B9C-9666-8D5F24CD9677}" type="datetimeFigureOut">
              <a:rPr lang="cs-CZ" smtClean="0"/>
              <a:pPr/>
              <a:t>17.12.2008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C373-E479-4A18-9B06-2DEEBB4A57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4096-DBBE-4B9C-9666-8D5F24CD9677}" type="datetimeFigureOut">
              <a:rPr lang="cs-CZ" smtClean="0"/>
              <a:pPr/>
              <a:t>17.12.2008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C373-E479-4A18-9B06-2DEEBB4A57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4096-DBBE-4B9C-9666-8D5F24CD9677}" type="datetimeFigureOut">
              <a:rPr lang="cs-CZ" smtClean="0"/>
              <a:pPr/>
              <a:t>17.12.2008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C373-E479-4A18-9B06-2DEEBB4A57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4096-DBBE-4B9C-9666-8D5F24CD9677}" type="datetimeFigureOut">
              <a:rPr lang="cs-CZ" smtClean="0"/>
              <a:pPr/>
              <a:t>17.12.2008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C373-E479-4A18-9B06-2DEEBB4A57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4096-DBBE-4B9C-9666-8D5F24CD9677}" type="datetimeFigureOut">
              <a:rPr lang="cs-CZ" smtClean="0"/>
              <a:pPr/>
              <a:t>17.12.2008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C373-E479-4A18-9B06-2DEEBB4A57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4096-DBBE-4B9C-9666-8D5F24CD9677}" type="datetimeFigureOut">
              <a:rPr lang="cs-CZ" smtClean="0"/>
              <a:pPr/>
              <a:t>17.12.2008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C373-E479-4A18-9B06-2DEEBB4A57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F4096-DBBE-4B9C-9666-8D5F24CD9677}" type="datetimeFigureOut">
              <a:rPr lang="cs-CZ" smtClean="0"/>
              <a:pPr/>
              <a:t>17.12.2008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8C373-E479-4A18-9B06-2DEEBB4A57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28794" y="1000108"/>
            <a:ext cx="4000528" cy="1227137"/>
          </a:xfrm>
          <a:solidFill>
            <a:schemeClr val="bg2">
              <a:alpha val="57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cs-CZ" b="1" dirty="0" err="1" smtClean="0"/>
              <a:t>Moranův</a:t>
            </a:r>
            <a:r>
              <a:rPr lang="cs-CZ" b="1" dirty="0" smtClean="0"/>
              <a:t> efekt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736" y="5857892"/>
            <a:ext cx="2000264" cy="500066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Jan Černý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786710" y="6643710"/>
            <a:ext cx="135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 smtClean="0"/>
              <a:t>Flicker.com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285728"/>
            <a:ext cx="8786874" cy="6286544"/>
          </a:xfrm>
        </p:spPr>
        <p:txBody>
          <a:bodyPr>
            <a:normAutofit/>
          </a:bodyPr>
          <a:lstStyle/>
          <a:p>
            <a:pPr marL="177800" indent="-177800"/>
            <a:r>
              <a:rPr lang="cs-CZ" sz="2400" dirty="0" smtClean="0"/>
              <a:t>studium fluktuací v populacích a jejich synchronizace</a:t>
            </a:r>
          </a:p>
          <a:p>
            <a:pPr marL="177800" indent="-177800"/>
            <a:r>
              <a:rPr lang="cs-CZ" sz="2400" dirty="0" smtClean="0"/>
              <a:t>Charles </a:t>
            </a:r>
            <a:r>
              <a:rPr lang="cs-CZ" sz="2400" dirty="0" err="1" smtClean="0"/>
              <a:t>Elton</a:t>
            </a:r>
            <a:r>
              <a:rPr lang="cs-CZ" sz="2400" dirty="0"/>
              <a:t> </a:t>
            </a:r>
            <a:r>
              <a:rPr lang="cs-CZ" sz="2400" dirty="0" smtClean="0"/>
              <a:t>první popsal, proč jsou fluktuace prostorově synchronní, popsal důležitost vnitřních a vnějších procesů v populaci</a:t>
            </a:r>
          </a:p>
          <a:p>
            <a:pPr marL="177800" indent="-177800"/>
            <a:r>
              <a:rPr lang="cs-CZ" sz="2400" dirty="0" err="1" smtClean="0"/>
              <a:t>Grenfell</a:t>
            </a:r>
            <a:r>
              <a:rPr lang="cs-CZ" sz="2400" dirty="0" smtClean="0"/>
              <a:t> a kol. – vztah mezi efekty synchronizace vnějšího prostředí  a opačnými účinky nelineární závislosti na hustotě populace </a:t>
            </a:r>
            <a:endParaRPr lang="cs-CZ" sz="2400" dirty="0"/>
          </a:p>
          <a:p>
            <a:pPr marL="177800" indent="-177800"/>
            <a:endParaRPr lang="cs-CZ" sz="2800" dirty="0" smtClean="0"/>
          </a:p>
          <a:p>
            <a:pPr marL="177800" indent="-177800"/>
            <a:r>
              <a:rPr lang="cs-CZ" sz="2400" u="sng" dirty="0" smtClean="0"/>
              <a:t>Co za to může?</a:t>
            </a:r>
            <a:r>
              <a:rPr lang="cs-CZ" sz="2400" dirty="0" smtClean="0"/>
              <a:t> </a:t>
            </a:r>
            <a:r>
              <a:rPr lang="cs-CZ" sz="2400" dirty="0"/>
              <a:t> </a:t>
            </a:r>
            <a:r>
              <a:rPr lang="cs-CZ" sz="2400" dirty="0" smtClean="0"/>
              <a:t>(změny klimatu, skvrny na slunci, požáry…) </a:t>
            </a:r>
            <a:endParaRPr lang="cs-CZ" sz="2400" u="sng" dirty="0" smtClean="0"/>
          </a:p>
          <a:p>
            <a:pPr marL="177800" indent="-177800"/>
            <a:r>
              <a:rPr lang="cs-CZ" sz="2400" dirty="0" smtClean="0"/>
              <a:t>Moran – když mají dvě na sobě nezávislé populace stejnou strukturu na hustotě závislou, potom korelované faktory na hustotě nezávislé (obvykle počasí) synchronizují fluktuace těchto populací </a:t>
            </a:r>
          </a:p>
          <a:p>
            <a:pPr marL="177800" indent="-177800"/>
            <a:r>
              <a:rPr lang="cs-CZ" sz="2400" dirty="0" err="1" smtClean="0"/>
              <a:t>Synchronitu</a:t>
            </a:r>
            <a:r>
              <a:rPr lang="cs-CZ" sz="2400" dirty="0" smtClean="0"/>
              <a:t> může způsobit rozšíření populace; setkání se </a:t>
            </a:r>
            <a:r>
              <a:rPr lang="cs-CZ" sz="2400" dirty="0" err="1" smtClean="0"/>
              <a:t>subpopulacemi</a:t>
            </a:r>
            <a:r>
              <a:rPr lang="cs-CZ" sz="2400" dirty="0" smtClean="0"/>
              <a:t> vede k synchronizaci</a:t>
            </a:r>
          </a:p>
          <a:p>
            <a:pPr marL="177800" indent="-177800"/>
            <a:r>
              <a:rPr lang="cs-CZ" sz="2400" dirty="0" smtClean="0"/>
              <a:t>Otázkou je, který z těchto mechanismů je dominantním</a:t>
            </a:r>
          </a:p>
          <a:p>
            <a:pPr marL="177800" indent="-177800"/>
            <a:r>
              <a:rPr lang="cs-CZ" sz="2400" dirty="0" smtClean="0"/>
              <a:t>Velká spojitost s vymíráním druhů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/>
          </a:bodyPr>
          <a:lstStyle/>
          <a:p>
            <a:pPr marL="0" indent="12700"/>
            <a:r>
              <a:rPr lang="cs-CZ" sz="2400" dirty="0" smtClean="0"/>
              <a:t> důvodem </a:t>
            </a:r>
            <a:r>
              <a:rPr lang="cs-CZ" sz="2400" dirty="0" err="1" smtClean="0"/>
              <a:t>synchronity</a:t>
            </a:r>
            <a:r>
              <a:rPr lang="cs-CZ" sz="2400" dirty="0" smtClean="0"/>
              <a:t> rozšiřování populace – pokud lokální populace vyhyne, zaplní její místo jiná</a:t>
            </a:r>
          </a:p>
          <a:p>
            <a:pPr marL="0" indent="12700"/>
            <a:r>
              <a:rPr lang="cs-CZ" sz="2400" dirty="0" smtClean="0"/>
              <a:t> pokud je dominantním důvodem </a:t>
            </a:r>
            <a:r>
              <a:rPr lang="cs-CZ" sz="2400" dirty="0" err="1" smtClean="0"/>
              <a:t>synchronity</a:t>
            </a:r>
            <a:r>
              <a:rPr lang="cs-CZ" sz="2400" dirty="0" smtClean="0"/>
              <a:t> </a:t>
            </a:r>
            <a:r>
              <a:rPr lang="cs-CZ" sz="2400" dirty="0" err="1" smtClean="0"/>
              <a:t>Moranův</a:t>
            </a:r>
            <a:r>
              <a:rPr lang="cs-CZ" sz="2400" dirty="0" smtClean="0"/>
              <a:t> efekt – nemusí být habitat znovu obsazen (kontrola nežádoucích druhů)</a:t>
            </a:r>
          </a:p>
          <a:p>
            <a:pPr marL="0" indent="12700"/>
            <a:r>
              <a:rPr lang="cs-CZ" sz="2400" dirty="0" smtClean="0"/>
              <a:t> důležité měřítko;  lokálně může být důležitější mechanismus šíření populace, v globálním měřítku </a:t>
            </a:r>
            <a:r>
              <a:rPr lang="cs-CZ" sz="2400" dirty="0" err="1" smtClean="0"/>
              <a:t>Moranův</a:t>
            </a:r>
            <a:r>
              <a:rPr lang="cs-CZ" sz="2400" dirty="0" smtClean="0"/>
              <a:t> efekt, protože vlastnosti šíření budou zanedbatelné</a:t>
            </a:r>
          </a:p>
          <a:p>
            <a:pPr marL="0" indent="12700"/>
            <a:endParaRPr lang="cs-CZ" sz="2400" dirty="0"/>
          </a:p>
          <a:p>
            <a:pPr marL="0" indent="12700">
              <a:buNone/>
            </a:pPr>
            <a:endParaRPr lang="cs-CZ" sz="2400" dirty="0" smtClean="0"/>
          </a:p>
          <a:p>
            <a:pPr marL="0" indent="12700"/>
            <a:endParaRPr lang="cs-CZ" sz="2400" dirty="0"/>
          </a:p>
          <a:p>
            <a:pPr marL="0" indent="12700">
              <a:buNone/>
            </a:pPr>
            <a:endParaRPr lang="cs-CZ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868346"/>
          </a:xfrm>
        </p:spPr>
        <p:txBody>
          <a:bodyPr>
            <a:normAutofit/>
          </a:bodyPr>
          <a:lstStyle/>
          <a:p>
            <a:pPr algn="l"/>
            <a:r>
              <a:rPr lang="cs-CZ" sz="2400" dirty="0" err="1" smtClean="0"/>
              <a:t>Synchronita</a:t>
            </a:r>
            <a:r>
              <a:rPr lang="cs-CZ" sz="2400" dirty="0" smtClean="0"/>
              <a:t> populačních explozí lesních druhů motýlů, </a:t>
            </a:r>
            <a:br>
              <a:rPr lang="cs-CZ" sz="2400" dirty="0" smtClean="0"/>
            </a:br>
            <a:r>
              <a:rPr lang="cs-CZ" sz="2400" dirty="0" smtClean="0"/>
              <a:t>možný příklad </a:t>
            </a:r>
            <a:r>
              <a:rPr lang="cs-CZ" sz="2400" dirty="0" err="1" smtClean="0"/>
              <a:t>Moranova</a:t>
            </a:r>
            <a:r>
              <a:rPr lang="cs-CZ" sz="2400" dirty="0" smtClean="0"/>
              <a:t> efektu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214422"/>
            <a:ext cx="8572560" cy="2214578"/>
          </a:xfrm>
        </p:spPr>
        <p:txBody>
          <a:bodyPr>
            <a:normAutofit/>
          </a:bodyPr>
          <a:lstStyle/>
          <a:p>
            <a:pPr marL="0" indent="12700"/>
            <a:r>
              <a:rPr lang="cs-CZ" sz="2400" dirty="0" smtClean="0"/>
              <a:t> prozkoumáno 140 explozí, 26 druhů </a:t>
            </a:r>
          </a:p>
          <a:p>
            <a:pPr marL="0" indent="12700"/>
            <a:r>
              <a:rPr lang="cs-CZ" sz="2400" dirty="0" smtClean="0"/>
              <a:t> 1932 – 1992, severní polokoule, zjištěná tendence </a:t>
            </a:r>
            <a:r>
              <a:rPr lang="cs-CZ" sz="2400" dirty="0" err="1" smtClean="0"/>
              <a:t>synchronity</a:t>
            </a:r>
            <a:endParaRPr lang="cs-CZ" sz="2400" dirty="0" smtClean="0"/>
          </a:p>
          <a:p>
            <a:pPr marL="0" indent="12700"/>
            <a:r>
              <a:rPr lang="cs-CZ" sz="2400" dirty="0"/>
              <a:t> </a:t>
            </a:r>
            <a:r>
              <a:rPr lang="cs-CZ" sz="2400" dirty="0" smtClean="0"/>
              <a:t>populace se mezi lety </a:t>
            </a:r>
            <a:r>
              <a:rPr lang="cs-CZ" sz="2400" dirty="0" smtClean="0"/>
              <a:t>lišily</a:t>
            </a:r>
            <a:endParaRPr lang="cs-CZ" sz="2400" dirty="0" smtClean="0"/>
          </a:p>
          <a:p>
            <a:pPr marL="0" indent="12700"/>
            <a:r>
              <a:rPr lang="cs-CZ" sz="2400" dirty="0"/>
              <a:t> </a:t>
            </a:r>
            <a:r>
              <a:rPr lang="cs-CZ" sz="2400" dirty="0" smtClean="0"/>
              <a:t>roli hraje počasí, bylo přisuzováno sluneční aktivitě</a:t>
            </a:r>
          </a:p>
          <a:p>
            <a:pPr marL="0" indent="12700"/>
            <a:r>
              <a:rPr lang="cs-CZ" sz="2400" dirty="0" smtClean="0"/>
              <a:t>Nestejná kvalita dat </a:t>
            </a:r>
            <a:endParaRPr lang="cs-CZ" sz="2400" dirty="0"/>
          </a:p>
          <a:p>
            <a:pPr marL="0" indent="12700">
              <a:buNone/>
            </a:pPr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497876"/>
            <a:ext cx="6500858" cy="336012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5929354"/>
          </a:xfrm>
        </p:spPr>
        <p:txBody>
          <a:bodyPr>
            <a:normAutofit/>
          </a:bodyPr>
          <a:lstStyle/>
          <a:p>
            <a:r>
              <a:rPr lang="cs-CZ" sz="2400" u="sng" dirty="0" smtClean="0"/>
              <a:t>Zdroje:</a:t>
            </a:r>
          </a:p>
          <a:p>
            <a:r>
              <a:rPr lang="cs-CZ" sz="2400" dirty="0" smtClean="0"/>
              <a:t>http://www.</a:t>
            </a:r>
            <a:r>
              <a:rPr lang="cs-CZ" sz="2400" dirty="0" err="1" smtClean="0"/>
              <a:t>nature.com</a:t>
            </a:r>
            <a:r>
              <a:rPr lang="cs-CZ" sz="2400" dirty="0" smtClean="0"/>
              <a:t>/</a:t>
            </a:r>
            <a:r>
              <a:rPr lang="cs-CZ" sz="2400" dirty="0" err="1" smtClean="0"/>
              <a:t>nature</a:t>
            </a:r>
            <a:r>
              <a:rPr lang="cs-CZ" sz="2400" dirty="0" smtClean="0"/>
              <a:t>/</a:t>
            </a:r>
            <a:r>
              <a:rPr lang="cs-CZ" sz="2400" dirty="0" err="1" smtClean="0"/>
              <a:t>journal</a:t>
            </a:r>
            <a:r>
              <a:rPr lang="cs-CZ" sz="2400" dirty="0" smtClean="0"/>
              <a:t>/v406/n6798/</a:t>
            </a:r>
            <a:r>
              <a:rPr lang="cs-CZ" sz="2400" dirty="0" err="1" smtClean="0"/>
              <a:t>abs</a:t>
            </a:r>
            <a:r>
              <a:rPr lang="cs-CZ" sz="2400" dirty="0" smtClean="0"/>
              <a:t>/406846a0.html</a:t>
            </a:r>
          </a:p>
          <a:p>
            <a:r>
              <a:rPr lang="cs-CZ" sz="2400" dirty="0" smtClean="0"/>
              <a:t>P. J. Hudson </a:t>
            </a:r>
            <a:r>
              <a:rPr lang="cs-CZ" sz="2400" dirty="0" err="1" smtClean="0"/>
              <a:t>and</a:t>
            </a:r>
            <a:r>
              <a:rPr lang="cs-CZ" sz="2400" dirty="0" smtClean="0"/>
              <a:t> I. M. </a:t>
            </a:r>
            <a:r>
              <a:rPr lang="cs-CZ" sz="2400" dirty="0" err="1" smtClean="0"/>
              <a:t>Cattadori</a:t>
            </a:r>
            <a:r>
              <a:rPr lang="cs-CZ" sz="2400" dirty="0" smtClean="0"/>
              <a:t>; </a:t>
            </a:r>
            <a:r>
              <a:rPr lang="en-US" sz="2400" i="1" dirty="0" smtClean="0"/>
              <a:t>Trends in Ecology and Evolution</a:t>
            </a:r>
            <a:r>
              <a:rPr lang="en-US" sz="2400" dirty="0" smtClean="0"/>
              <a:t> 1999, </a:t>
            </a:r>
            <a:r>
              <a:rPr lang="en-US" sz="2400" b="1" dirty="0" smtClean="0"/>
              <a:t>14</a:t>
            </a:r>
            <a:r>
              <a:rPr lang="en-US" sz="2400" dirty="0" smtClean="0"/>
              <a:t>:1-2</a:t>
            </a:r>
            <a:r>
              <a:rPr lang="cs-CZ" sz="2400" dirty="0" smtClean="0"/>
              <a:t> </a:t>
            </a:r>
            <a:r>
              <a:rPr lang="en-US" sz="2400" dirty="0" smtClean="0"/>
              <a:t>The Moran effect: a cause of population synchrony</a:t>
            </a:r>
            <a:endParaRPr lang="cs-CZ" sz="2400" dirty="0" smtClean="0"/>
          </a:p>
          <a:p>
            <a:r>
              <a:rPr lang="cs-CZ" sz="2400" dirty="0" smtClean="0"/>
              <a:t>J. H. </a:t>
            </a:r>
            <a:r>
              <a:rPr lang="cs-CZ" sz="2400" dirty="0" err="1" smtClean="0"/>
              <a:t>Myers</a:t>
            </a:r>
            <a:r>
              <a:rPr lang="cs-CZ" sz="2400" dirty="0" smtClean="0"/>
              <a:t>; </a:t>
            </a:r>
            <a:r>
              <a:rPr lang="en-US" sz="2400" i="1" dirty="0" smtClean="0"/>
              <a:t>Ecology</a:t>
            </a:r>
            <a:r>
              <a:rPr lang="cs-CZ" sz="2400" i="1" dirty="0" smtClean="0"/>
              <a:t> </a:t>
            </a:r>
            <a:r>
              <a:rPr lang="en-US" sz="2400" dirty="0" smtClean="0"/>
              <a:t>1998</a:t>
            </a:r>
            <a:r>
              <a:rPr lang="en-US" sz="2400" i="1" dirty="0" smtClean="0"/>
              <a:t>, </a:t>
            </a:r>
            <a:r>
              <a:rPr lang="en-US" sz="2400" i="1" dirty="0"/>
              <a:t>79(3</a:t>
            </a:r>
            <a:r>
              <a:rPr lang="en-US" sz="2400" i="1" dirty="0" smtClean="0"/>
              <a:t>), </a:t>
            </a:r>
            <a:r>
              <a:rPr lang="en-US" sz="2400" i="1" dirty="0"/>
              <a:t>pp. </a:t>
            </a:r>
            <a:r>
              <a:rPr lang="en-US" sz="2400" i="1" dirty="0" smtClean="0"/>
              <a:t>1111–1117</a:t>
            </a:r>
            <a:r>
              <a:rPr lang="cs-CZ" sz="2400" i="1" dirty="0"/>
              <a:t> </a:t>
            </a:r>
            <a:r>
              <a:rPr lang="en-US" sz="2400" dirty="0" smtClean="0"/>
              <a:t>S</a:t>
            </a:r>
            <a:r>
              <a:rPr lang="cs-CZ" sz="2400" dirty="0" err="1" smtClean="0"/>
              <a:t>ynchrony</a:t>
            </a:r>
            <a:r>
              <a:rPr lang="en-US" sz="2400" dirty="0" smtClean="0"/>
              <a:t> </a:t>
            </a:r>
            <a:r>
              <a:rPr lang="cs-CZ" sz="2400" dirty="0" smtClean="0"/>
              <a:t>in </a:t>
            </a:r>
            <a:r>
              <a:rPr lang="en-US" sz="2400" dirty="0" smtClean="0"/>
              <a:t> </a:t>
            </a:r>
            <a:r>
              <a:rPr lang="cs-CZ" sz="2400" dirty="0" err="1"/>
              <a:t>O</a:t>
            </a:r>
            <a:r>
              <a:rPr lang="cs-CZ" sz="2400" dirty="0" err="1" smtClean="0"/>
              <a:t>utbreaks</a:t>
            </a:r>
            <a:r>
              <a:rPr lang="en-US" sz="2400" dirty="0" smtClean="0"/>
              <a:t> </a:t>
            </a:r>
            <a:r>
              <a:rPr lang="cs-CZ" sz="2400" dirty="0" err="1" smtClean="0"/>
              <a:t>of</a:t>
            </a:r>
            <a:r>
              <a:rPr lang="en-US" sz="2400" dirty="0" smtClean="0"/>
              <a:t> </a:t>
            </a:r>
            <a:r>
              <a:rPr lang="cs-CZ" sz="2400" dirty="0" err="1"/>
              <a:t>F</a:t>
            </a:r>
            <a:r>
              <a:rPr lang="cs-CZ" sz="2400" dirty="0" err="1" smtClean="0"/>
              <a:t>orest</a:t>
            </a:r>
            <a:r>
              <a:rPr lang="cs-CZ" sz="2400" dirty="0" smtClean="0"/>
              <a:t> </a:t>
            </a:r>
            <a:r>
              <a:rPr lang="en-US" sz="2400" dirty="0" smtClean="0"/>
              <a:t>L</a:t>
            </a:r>
            <a:r>
              <a:rPr lang="cs-CZ" sz="2400" dirty="0" err="1" smtClean="0"/>
              <a:t>epidoptera</a:t>
            </a:r>
            <a:r>
              <a:rPr lang="en-US" sz="2400" dirty="0" smtClean="0"/>
              <a:t>: </a:t>
            </a:r>
            <a:r>
              <a:rPr lang="cs-CZ" sz="2400" dirty="0" smtClean="0"/>
              <a:t>A </a:t>
            </a:r>
            <a:r>
              <a:rPr lang="cs-CZ" sz="2400" dirty="0" err="1" smtClean="0"/>
              <a:t>Possible</a:t>
            </a:r>
            <a:r>
              <a:rPr lang="cs-CZ" sz="2400" dirty="0" smtClean="0"/>
              <a:t> </a:t>
            </a:r>
            <a:r>
              <a:rPr lang="cs-CZ" sz="2400" dirty="0" err="1" smtClean="0"/>
              <a:t>Example</a:t>
            </a:r>
            <a:r>
              <a:rPr lang="en-US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Moran </a:t>
            </a:r>
            <a:r>
              <a:rPr lang="cs-CZ" sz="2400" dirty="0" err="1" smtClean="0"/>
              <a:t>Effect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pPr>
              <a:buNone/>
            </a:pPr>
            <a:r>
              <a:rPr lang="cs-CZ" sz="2400" b="1" dirty="0" smtClean="0"/>
              <a:t>   Děkuji Vám za pozornost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cs-CZ" sz="2400" b="1" dirty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294</Words>
  <Application>Microsoft Office PowerPoint</Application>
  <PresentationFormat>Předvádění na obrazovce (4:3)</PresentationFormat>
  <Paragraphs>36</Paragraphs>
  <Slides>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Moranův efekt</vt:lpstr>
      <vt:lpstr>Snímek 2</vt:lpstr>
      <vt:lpstr>Snímek 3</vt:lpstr>
      <vt:lpstr>Synchronita populačních explozí lesních druhů motýlů,  možný příklad Moranova efektu</vt:lpstr>
      <vt:lpstr>Snímek 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Moranův efekt</dc:title>
  <dc:creator>Blackie</dc:creator>
  <cp:lastModifiedBy>Blackie</cp:lastModifiedBy>
  <cp:revision>40</cp:revision>
  <dcterms:created xsi:type="dcterms:W3CDTF">2008-12-16T18:58:37Z</dcterms:created>
  <dcterms:modified xsi:type="dcterms:W3CDTF">2008-12-17T08:43:12Z</dcterms:modified>
</cp:coreProperties>
</file>