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71" r:id="rId11"/>
    <p:sldId id="272" r:id="rId12"/>
    <p:sldId id="268" r:id="rId13"/>
    <p:sldId id="269" r:id="rId14"/>
    <p:sldId id="270" r:id="rId15"/>
    <p:sldId id="27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89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DE5DA-BE5A-42FF-9213-5020DCF16F94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AE017-470C-457C-AD85-C4340B2DB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BFC6-D192-4844-9BAB-5250F6D31E45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54F5-BBB9-4D44-875F-BF602A62F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CEA0-774F-496D-9B02-455D4AAA2247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1F261-C957-440E-9A68-910DBD75A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72B4A-FA8D-4700-8677-6E8A43658465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9378-4F4B-4CBF-8161-B45856C63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D97ED-6AF8-482C-9E6B-F153B8E9C0D0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87BC7-7417-4388-969F-DC677FC2D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F89C2-5D0E-440D-831F-3CE3014E43AF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0782D-F168-411A-A606-F751C13A1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E0455-E0C4-402B-89A3-88354CA1BB2B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F5326-344B-44AA-9162-9D5C38FC0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69D8E-A3AA-405A-8ADB-084047530157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C2818-631A-42AC-B706-72F926BE1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6FF91-1BFE-485F-B38D-DD675D064D14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47048-C956-4DC2-A7BA-7EC439F76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EE6CF-B17D-4C24-A3BE-9CE34D335FD2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91A4-0085-4EFA-8B58-565C5FA96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1763C-D189-4340-B069-2AF7A2DEAA6A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1435-1087-4055-8A6A-1C62960CB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CD738F-6B03-4FF5-B26B-A796330DA1DE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BCC764-A72A-40C2-A46A-F0A8B45C7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762000" y="1044575"/>
            <a:ext cx="7772400" cy="1470025"/>
          </a:xfrm>
        </p:spPr>
        <p:txBody>
          <a:bodyPr/>
          <a:lstStyle/>
          <a:p>
            <a:pPr algn="l" eaLnBrk="1" hangingPunct="1"/>
            <a:r>
              <a:rPr lang="cs-CZ" b="1" smtClean="0"/>
              <a:t>Časové řady a populační dynamika</a:t>
            </a:r>
            <a:endParaRPr lang="en-US" b="1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0" y="2667000"/>
            <a:ext cx="6400800" cy="1752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Antonín </a:t>
            </a:r>
            <a:r>
              <a:rPr lang="cs-CZ" dirty="0" err="1" smtClean="0"/>
              <a:t>Macháč</a:t>
            </a:r>
            <a:endParaRPr lang="en-US" dirty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 l="9337" t="20216" r="27596" b="22025"/>
          <a:stretch>
            <a:fillRect/>
          </a:stretch>
        </p:blipFill>
        <p:spPr bwMode="auto">
          <a:xfrm>
            <a:off x="0" y="4114800"/>
            <a:ext cx="693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3" name="Skupina 11"/>
          <p:cNvGrpSpPr>
            <a:grpSpLocks/>
          </p:cNvGrpSpPr>
          <p:nvPr/>
        </p:nvGrpSpPr>
        <p:grpSpPr bwMode="auto">
          <a:xfrm>
            <a:off x="7086600" y="0"/>
            <a:ext cx="2057400" cy="6858000"/>
            <a:chOff x="7086600" y="0"/>
            <a:chExt cx="2057400" cy="6858000"/>
          </a:xfrm>
        </p:grpSpPr>
        <p:pic>
          <p:nvPicPr>
            <p:cNvPr id="205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0"/>
              <a:ext cx="2057400" cy="222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6600" y="3124200"/>
              <a:ext cx="2057400" cy="2248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09381" y="5334000"/>
              <a:ext cx="2034619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143"/>
            <a:stretch>
              <a:fillRect/>
            </a:stretch>
          </p:blipFill>
          <p:spPr bwMode="auto">
            <a:xfrm>
              <a:off x="7086600" y="2209800"/>
              <a:ext cx="2057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10125" y="4572000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29200" y="22860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524000"/>
            <a:ext cx="6553200" cy="52578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(4) </a:t>
            </a:r>
            <a:r>
              <a:rPr lang="en-US" b="1" dirty="0" err="1" smtClean="0"/>
              <a:t>Komplexni</a:t>
            </a:r>
            <a:r>
              <a:rPr lang="en-US" b="1" dirty="0" smtClean="0"/>
              <a:t> </a:t>
            </a:r>
            <a:r>
              <a:rPr lang="en-US" b="1" dirty="0" err="1" smtClean="0"/>
              <a:t>dynamika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 smtClean="0"/>
              <a:t>interakce</a:t>
            </a:r>
            <a:r>
              <a:rPr lang="en-US" sz="1600" dirty="0" smtClean="0"/>
              <a:t> lagged density dependence  - food webs - predator/prey/</a:t>
            </a:r>
            <a:r>
              <a:rPr lang="en-US" sz="1600" dirty="0" err="1" smtClean="0"/>
              <a:t>parasit</a:t>
            </a:r>
            <a:r>
              <a:rPr lang="en-US" sz="1600" dirty="0" smtClean="0"/>
              <a:t> interactions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b="1" dirty="0" err="1" smtClean="0"/>
              <a:t>Dimensionalita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interakci</a:t>
            </a:r>
            <a:r>
              <a:rPr lang="en-US" sz="2500" b="1" dirty="0" smtClean="0"/>
              <a:t>  </a:t>
            </a:r>
            <a:r>
              <a:rPr lang="en-US" sz="2500" dirty="0" smtClean="0"/>
              <a:t>(</a:t>
            </a:r>
            <a:r>
              <a:rPr lang="en-US" sz="2500" dirty="0" err="1" smtClean="0"/>
              <a:t>Bjornstad</a:t>
            </a:r>
            <a:r>
              <a:rPr lang="en-US" sz="2500" dirty="0" smtClean="0"/>
              <a:t> et al. 2001) </a:t>
            </a:r>
            <a:r>
              <a:rPr lang="en-US" sz="2500" i="1" dirty="0" err="1" smtClean="0"/>
              <a:t>Plodia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interpunctella</a:t>
            </a:r>
            <a:r>
              <a:rPr lang="en-US" sz="2500" i="1" dirty="0" smtClean="0"/>
              <a:t>; </a:t>
            </a:r>
            <a:r>
              <a:rPr lang="en-US" sz="2500" dirty="0" smtClean="0"/>
              <a:t>virus + </a:t>
            </a:r>
            <a:r>
              <a:rPr lang="en-US" sz="2500" dirty="0" err="1" smtClean="0"/>
              <a:t>parazitace</a:t>
            </a:r>
            <a:r>
              <a:rPr lang="en-US" sz="2500" dirty="0" smtClean="0"/>
              <a:t> &gt;&gt;&gt; </a:t>
            </a:r>
            <a:r>
              <a:rPr lang="en-US" sz="2500" dirty="0" err="1" smtClean="0"/>
              <a:t>fluktuace</a:t>
            </a:r>
            <a:endParaRPr lang="en-US" sz="2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b="1" dirty="0" err="1" smtClean="0"/>
              <a:t>Cyklicka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dynamika</a:t>
            </a:r>
            <a:r>
              <a:rPr lang="en-US" sz="2500" b="1" dirty="0" smtClean="0"/>
              <a:t> a chaos </a:t>
            </a:r>
            <a:r>
              <a:rPr lang="en-US" sz="2500" dirty="0" smtClean="0"/>
              <a:t>- </a:t>
            </a:r>
            <a:r>
              <a:rPr lang="en-US" sz="2500" dirty="0" err="1" smtClean="0"/>
              <a:t>rozliseni</a:t>
            </a:r>
            <a:r>
              <a:rPr lang="en-US" sz="2500" dirty="0" smtClean="0"/>
              <a:t> </a:t>
            </a:r>
            <a:r>
              <a:rPr lang="en-US" sz="2500" dirty="0" err="1" smtClean="0"/>
              <a:t>chaotickych</a:t>
            </a:r>
            <a:r>
              <a:rPr lang="en-US" sz="2500" dirty="0" smtClean="0"/>
              <a:t> a </a:t>
            </a:r>
            <a:r>
              <a:rPr lang="en-US" sz="2500" dirty="0" err="1" smtClean="0"/>
              <a:t>stochastickych</a:t>
            </a:r>
            <a:r>
              <a:rPr lang="en-US" sz="2500" dirty="0" smtClean="0"/>
              <a:t> </a:t>
            </a:r>
            <a:r>
              <a:rPr lang="en-US" sz="2500" dirty="0" err="1" smtClean="0"/>
              <a:t>fluktuaci</a:t>
            </a:r>
            <a:endParaRPr lang="en-US" sz="2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/>
              <a:t>	&gt; </a:t>
            </a:r>
            <a:r>
              <a:rPr lang="en-US" sz="2500" dirty="0" err="1" smtClean="0"/>
              <a:t>stabilni</a:t>
            </a:r>
            <a:r>
              <a:rPr lang="en-US" sz="2500" dirty="0" smtClean="0"/>
              <a:t> populace &gt; </a:t>
            </a:r>
            <a:r>
              <a:rPr lang="en-US" sz="2500" dirty="0" err="1" smtClean="0"/>
              <a:t>cyklicke</a:t>
            </a:r>
            <a:r>
              <a:rPr lang="en-US" sz="2500" dirty="0" smtClean="0"/>
              <a:t> &gt; </a:t>
            </a:r>
            <a:r>
              <a:rPr lang="en-US" sz="2500" dirty="0" err="1" smtClean="0"/>
              <a:t>chaoticke</a:t>
            </a:r>
            <a:r>
              <a:rPr lang="en-US" sz="2500" dirty="0" smtClean="0"/>
              <a:t> </a:t>
            </a:r>
            <a:r>
              <a:rPr lang="en-US" sz="2500" dirty="0" err="1" smtClean="0"/>
              <a:t>fluktuace</a:t>
            </a:r>
            <a:endParaRPr lang="en-US" sz="2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err="1" smtClean="0"/>
              <a:t>Cyklicke</a:t>
            </a:r>
            <a:r>
              <a:rPr lang="en-US" sz="1200" dirty="0" smtClean="0"/>
              <a:t> </a:t>
            </a:r>
            <a:r>
              <a:rPr lang="en-US" sz="1200" dirty="0" err="1" smtClean="0"/>
              <a:t>fluktuce</a:t>
            </a:r>
            <a:r>
              <a:rPr lang="en-US" sz="1200" dirty="0" smtClean="0"/>
              <a:t> se </a:t>
            </a:r>
            <a:r>
              <a:rPr lang="en-US" sz="1200" dirty="0" err="1" smtClean="0"/>
              <a:t>snadno</a:t>
            </a:r>
            <a:r>
              <a:rPr lang="en-US" sz="1200" dirty="0" smtClean="0"/>
              <a:t> </a:t>
            </a:r>
            <a:r>
              <a:rPr lang="en-US" sz="1200" dirty="0" err="1" smtClean="0"/>
              <a:t>identifickuji</a:t>
            </a:r>
            <a:r>
              <a:rPr lang="en-US" sz="1200" dirty="0" smtClean="0"/>
              <a:t> </a:t>
            </a:r>
            <a:r>
              <a:rPr lang="en-US" sz="1200" dirty="0" err="1" smtClean="0"/>
              <a:t>spektralni</a:t>
            </a:r>
            <a:r>
              <a:rPr lang="en-US" sz="1200" dirty="0" smtClean="0"/>
              <a:t> </a:t>
            </a:r>
            <a:r>
              <a:rPr lang="en-US" sz="1200" dirty="0" err="1" smtClean="0"/>
              <a:t>analyzou</a:t>
            </a:r>
            <a:endParaRPr lang="en-US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err="1" smtClean="0"/>
              <a:t>Chaoticke</a:t>
            </a:r>
            <a:r>
              <a:rPr lang="en-US" sz="1200" dirty="0" smtClean="0"/>
              <a:t> </a:t>
            </a:r>
            <a:r>
              <a:rPr lang="en-US" sz="1200" dirty="0" err="1" smtClean="0"/>
              <a:t>fluktuace</a:t>
            </a:r>
            <a:r>
              <a:rPr lang="en-US" sz="1200" dirty="0" smtClean="0"/>
              <a:t> </a:t>
            </a:r>
            <a:r>
              <a:rPr lang="en-US" sz="1200" dirty="0" err="1" smtClean="0"/>
              <a:t>jsou</a:t>
            </a:r>
            <a:r>
              <a:rPr lang="en-US" sz="1200" dirty="0" smtClean="0"/>
              <a:t> </a:t>
            </a:r>
            <a:r>
              <a:rPr lang="en-US" sz="1200" dirty="0" err="1" smtClean="0"/>
              <a:t>exponencialni</a:t>
            </a:r>
            <a:r>
              <a:rPr lang="en-US" sz="1200" dirty="0" smtClean="0"/>
              <a:t> </a:t>
            </a:r>
            <a:r>
              <a:rPr lang="en-US" sz="1200" dirty="0" err="1" smtClean="0"/>
              <a:t>senzitivni</a:t>
            </a:r>
            <a:r>
              <a:rPr lang="en-US" sz="1200" dirty="0" smtClean="0"/>
              <a:t> k </a:t>
            </a:r>
            <a:r>
              <a:rPr lang="en-US" sz="1200" dirty="0" err="1" smtClean="0"/>
              <a:t>pocatecnim</a:t>
            </a:r>
            <a:r>
              <a:rPr lang="en-US" sz="1200" dirty="0" smtClean="0"/>
              <a:t> </a:t>
            </a:r>
            <a:r>
              <a:rPr lang="en-US" sz="1200" dirty="0" err="1" smtClean="0"/>
              <a:t>podminkam</a:t>
            </a:r>
            <a:endParaRPr lang="en-US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err="1" smtClean="0"/>
              <a:t>Chaoticke</a:t>
            </a:r>
            <a:r>
              <a:rPr lang="en-US" sz="1200" dirty="0" smtClean="0"/>
              <a:t> </a:t>
            </a:r>
            <a:r>
              <a:rPr lang="en-US" sz="1200" dirty="0" err="1" smtClean="0"/>
              <a:t>fluktuace</a:t>
            </a:r>
            <a:r>
              <a:rPr lang="en-US" sz="1200" dirty="0" smtClean="0"/>
              <a:t> </a:t>
            </a:r>
            <a:r>
              <a:rPr lang="en-US" sz="1200" dirty="0" err="1" smtClean="0"/>
              <a:t>vedou</a:t>
            </a:r>
            <a:r>
              <a:rPr lang="en-US" sz="1200" dirty="0" smtClean="0"/>
              <a:t> </a:t>
            </a:r>
            <a:r>
              <a:rPr lang="en-US" sz="1200" dirty="0" err="1" smtClean="0"/>
              <a:t>ke</a:t>
            </a:r>
            <a:r>
              <a:rPr lang="en-US" sz="1200" dirty="0" smtClean="0"/>
              <a:t> </a:t>
            </a:r>
            <a:r>
              <a:rPr lang="en-US" sz="1200" dirty="0" err="1" smtClean="0"/>
              <a:t>komplexnim</a:t>
            </a:r>
            <a:r>
              <a:rPr lang="en-US" sz="1200" dirty="0" smtClean="0"/>
              <a:t> </a:t>
            </a:r>
            <a:r>
              <a:rPr lang="en-US" sz="1200" dirty="0" err="1" smtClean="0"/>
              <a:t>geometrickym</a:t>
            </a:r>
            <a:r>
              <a:rPr lang="en-US" sz="1200" dirty="0" smtClean="0"/>
              <a:t> </a:t>
            </a:r>
            <a:r>
              <a:rPr lang="en-US" sz="1200" dirty="0" err="1" smtClean="0"/>
              <a:t>obrazcum</a:t>
            </a:r>
            <a:r>
              <a:rPr lang="en-US" sz="1200" dirty="0" smtClean="0"/>
              <a:t> </a:t>
            </a:r>
            <a:r>
              <a:rPr lang="en-US" sz="1200" dirty="0" err="1" smtClean="0"/>
              <a:t>ve</a:t>
            </a:r>
            <a:r>
              <a:rPr lang="en-US" sz="1200" dirty="0" smtClean="0"/>
              <a:t> </a:t>
            </a:r>
            <a:r>
              <a:rPr lang="en-US" sz="1200" dirty="0" err="1" smtClean="0"/>
              <a:t>fazovem</a:t>
            </a:r>
            <a:r>
              <a:rPr lang="en-US" sz="1200" dirty="0" smtClean="0"/>
              <a:t> </a:t>
            </a:r>
            <a:r>
              <a:rPr lang="en-US" sz="1200" dirty="0" err="1" smtClean="0"/>
              <a:t>prostoru</a:t>
            </a:r>
            <a:endParaRPr lang="en-US" sz="1200" dirty="0"/>
          </a:p>
        </p:txBody>
      </p:sp>
      <p:grpSp>
        <p:nvGrpSpPr>
          <p:cNvPr id="11269" name="Skupina 3"/>
          <p:cNvGrpSpPr>
            <a:grpSpLocks/>
          </p:cNvGrpSpPr>
          <p:nvPr/>
        </p:nvGrpSpPr>
        <p:grpSpPr bwMode="auto">
          <a:xfrm>
            <a:off x="6858000" y="0"/>
            <a:ext cx="2286000" cy="6858000"/>
            <a:chOff x="6858000" y="0"/>
            <a:chExt cx="2286000" cy="6858000"/>
          </a:xfrm>
        </p:grpSpPr>
        <p:grpSp>
          <p:nvGrpSpPr>
            <p:cNvPr id="11271" name="Skupina 16"/>
            <p:cNvGrpSpPr>
              <a:grpSpLocks/>
            </p:cNvGrpSpPr>
            <p:nvPr/>
          </p:nvGrpSpPr>
          <p:grpSpPr bwMode="auto">
            <a:xfrm>
              <a:off x="7010400" y="0"/>
              <a:ext cx="2133600" cy="6858000"/>
              <a:chOff x="7010400" y="0"/>
              <a:chExt cx="2133600" cy="6858000"/>
            </a:xfrm>
          </p:grpSpPr>
          <p:pic>
            <p:nvPicPr>
              <p:cNvPr id="11273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10400" y="1219200"/>
                <a:ext cx="2133600" cy="3217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4" name="Picture 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10400" y="4419600"/>
                <a:ext cx="2133600" cy="1414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58009" t="52286" r="1818" b="4286"/>
              <a:stretch>
                <a:fillRect/>
              </a:stretch>
            </p:blipFill>
            <p:spPr bwMode="auto">
              <a:xfrm>
                <a:off x="7010400" y="0"/>
                <a:ext cx="21336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2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7010400" y="5791200"/>
                <a:ext cx="21336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Obdélník 5"/>
            <p:cNvSpPr/>
            <p:nvPr/>
          </p:nvSpPr>
          <p:spPr>
            <a:xfrm>
              <a:off x="6858000" y="0"/>
              <a:ext cx="1524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" name="Nadpis 1"/>
          <p:cNvSpPr txBox="1">
            <a:spLocks/>
          </p:cNvSpPr>
          <p:nvPr/>
        </p:nvSpPr>
        <p:spPr>
          <a:xfrm>
            <a:off x="152400" y="762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Komponenty</a:t>
            </a:r>
            <a:r>
              <a:rPr lang="en-US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populacni</a:t>
            </a:r>
            <a:r>
              <a:rPr lang="en-US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dynamiky</a:t>
            </a:r>
            <a:endParaRPr lang="en-US" sz="35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(4) </a:t>
            </a:r>
            <a:r>
              <a:rPr lang="en-US" b="1" dirty="0" err="1" smtClean="0"/>
              <a:t>Komplexni</a:t>
            </a:r>
            <a:r>
              <a:rPr lang="en-US" b="1" dirty="0" smtClean="0"/>
              <a:t> </a:t>
            </a:r>
            <a:r>
              <a:rPr lang="en-US" b="1" dirty="0" err="1" smtClean="0"/>
              <a:t>dynamika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grpSp>
        <p:nvGrpSpPr>
          <p:cNvPr id="12291" name="Skupina 3"/>
          <p:cNvGrpSpPr>
            <a:grpSpLocks/>
          </p:cNvGrpSpPr>
          <p:nvPr/>
        </p:nvGrpSpPr>
        <p:grpSpPr bwMode="auto">
          <a:xfrm>
            <a:off x="6858000" y="0"/>
            <a:ext cx="2286000" cy="6858000"/>
            <a:chOff x="6858000" y="0"/>
            <a:chExt cx="2286000" cy="6858000"/>
          </a:xfrm>
        </p:grpSpPr>
        <p:grpSp>
          <p:nvGrpSpPr>
            <p:cNvPr id="12298" name="Skupina 16"/>
            <p:cNvGrpSpPr>
              <a:grpSpLocks/>
            </p:cNvGrpSpPr>
            <p:nvPr/>
          </p:nvGrpSpPr>
          <p:grpSpPr bwMode="auto">
            <a:xfrm>
              <a:off x="7010400" y="0"/>
              <a:ext cx="2133600" cy="6858000"/>
              <a:chOff x="7010400" y="0"/>
              <a:chExt cx="2133600" cy="6858000"/>
            </a:xfrm>
          </p:grpSpPr>
          <p:pic>
            <p:nvPicPr>
              <p:cNvPr id="12300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010400" y="1219200"/>
                <a:ext cx="2133600" cy="3217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1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10400" y="4419600"/>
                <a:ext cx="2133600" cy="1414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58009" t="52286" r="1818" b="4286"/>
              <a:stretch>
                <a:fillRect/>
              </a:stretch>
            </p:blipFill>
            <p:spPr bwMode="auto">
              <a:xfrm>
                <a:off x="7010400" y="0"/>
                <a:ext cx="21336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7010400" y="5791200"/>
                <a:ext cx="21336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Obdélník 5"/>
            <p:cNvSpPr/>
            <p:nvPr/>
          </p:nvSpPr>
          <p:spPr>
            <a:xfrm>
              <a:off x="6858000" y="0"/>
              <a:ext cx="1524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14400"/>
            <a:ext cx="69342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5181600"/>
            <a:ext cx="68580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4" name="Skupina 14"/>
          <p:cNvGrpSpPr>
            <a:grpSpLocks/>
          </p:cNvGrpSpPr>
          <p:nvPr/>
        </p:nvGrpSpPr>
        <p:grpSpPr bwMode="auto">
          <a:xfrm>
            <a:off x="7010400" y="4419600"/>
            <a:ext cx="2133600" cy="2438400"/>
            <a:chOff x="7010400" y="4419600"/>
            <a:chExt cx="2133600" cy="243840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010400" y="4419600"/>
              <a:ext cx="2133599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TextovéPole 13"/>
            <p:cNvSpPr txBox="1">
              <a:spLocks noChangeArrowheads="1"/>
            </p:cNvSpPr>
            <p:nvPr/>
          </p:nvSpPr>
          <p:spPr bwMode="auto">
            <a:xfrm>
              <a:off x="7010400" y="6488668"/>
              <a:ext cx="2133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Bifurcation cascade</a:t>
              </a:r>
            </a:p>
          </p:txBody>
        </p:sp>
      </p:grpSp>
      <p:sp>
        <p:nvSpPr>
          <p:cNvPr id="12295" name="TextovéPole 15"/>
          <p:cNvSpPr txBox="1">
            <a:spLocks noChangeArrowheads="1"/>
          </p:cNvSpPr>
          <p:nvPr/>
        </p:nvSpPr>
        <p:spPr bwMode="auto">
          <a:xfrm>
            <a:off x="0" y="64881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Benoit et al. 1998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9200"/>
            <a:ext cx="64770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(a) </a:t>
            </a:r>
            <a:r>
              <a:rPr lang="en-US" sz="3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Rys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 </a:t>
            </a:r>
            <a:r>
              <a:rPr lang="en-US" sz="3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zajic</a:t>
            </a:r>
            <a:endParaRPr lang="en-US" sz="3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i="1" dirty="0" smtClean="0"/>
              <a:t>Lynx </a:t>
            </a:r>
            <a:r>
              <a:rPr lang="en-US" sz="2500" i="1" dirty="0" err="1" smtClean="0"/>
              <a:t>canadensis</a:t>
            </a:r>
            <a:r>
              <a:rPr lang="en-US" sz="2500" i="1" dirty="0" smtClean="0"/>
              <a:t> &amp; </a:t>
            </a:r>
            <a:r>
              <a:rPr lang="en-US" sz="2500" i="1" dirty="0" err="1" smtClean="0"/>
              <a:t>Lepus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americanus</a:t>
            </a:r>
            <a:endParaRPr lang="en-US" sz="2500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 smtClean="0"/>
              <a:t>cross-</a:t>
            </a:r>
            <a:r>
              <a:rPr lang="en-US" sz="1500" dirty="0" err="1" smtClean="0"/>
              <a:t>korelacni</a:t>
            </a:r>
            <a:r>
              <a:rPr lang="en-US" sz="1500" dirty="0" smtClean="0"/>
              <a:t> </a:t>
            </a:r>
            <a:r>
              <a:rPr lang="en-US" sz="1500" dirty="0" err="1" smtClean="0"/>
              <a:t>funkce</a:t>
            </a:r>
            <a:endParaRPr lang="en-US" sz="1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 err="1" smtClean="0"/>
              <a:t>neni</a:t>
            </a:r>
            <a:r>
              <a:rPr lang="en-US" sz="1500" dirty="0" smtClean="0"/>
              <a:t> </a:t>
            </a:r>
            <a:r>
              <a:rPr lang="en-US" sz="1500" dirty="0" err="1" smtClean="0"/>
              <a:t>zavislost</a:t>
            </a:r>
            <a:r>
              <a:rPr lang="en-US" sz="1500" dirty="0" smtClean="0"/>
              <a:t> </a:t>
            </a:r>
            <a:r>
              <a:rPr lang="en-US" sz="1500" dirty="0" err="1" smtClean="0"/>
              <a:t>mezi</a:t>
            </a:r>
            <a:r>
              <a:rPr lang="en-US" sz="1500" dirty="0" smtClean="0"/>
              <a:t> </a:t>
            </a:r>
            <a:r>
              <a:rPr lang="en-US" sz="1500" dirty="0" err="1" smtClean="0"/>
              <a:t>rocni</a:t>
            </a:r>
            <a:r>
              <a:rPr lang="en-US" sz="1500" dirty="0" smtClean="0"/>
              <a:t> </a:t>
            </a:r>
            <a:r>
              <a:rPr lang="en-US" sz="1500" dirty="0" err="1" smtClean="0"/>
              <a:t>teplotou</a:t>
            </a:r>
            <a:r>
              <a:rPr lang="en-US" sz="1500" dirty="0" smtClean="0"/>
              <a:t> a </a:t>
            </a:r>
            <a:r>
              <a:rPr lang="en-US" sz="1500" dirty="0" err="1" smtClean="0"/>
              <a:t>abundanci</a:t>
            </a:r>
            <a:r>
              <a:rPr lang="en-US" sz="15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500" b="1" dirty="0" smtClean="0"/>
              <a:t>	</a:t>
            </a:r>
            <a:r>
              <a:rPr lang="en-US" sz="2500" b="1" dirty="0" smtClean="0"/>
              <a:t>&gt;&gt;&gt;</a:t>
            </a:r>
            <a:r>
              <a:rPr lang="en-US" sz="2500" dirty="0" smtClean="0"/>
              <a:t> </a:t>
            </a:r>
            <a:r>
              <a:rPr lang="en-US" sz="2500" b="1" dirty="0" err="1" smtClean="0"/>
              <a:t>nizky</a:t>
            </a:r>
            <a:r>
              <a:rPr lang="en-US" sz="2500" b="1" dirty="0" smtClean="0"/>
              <a:t> environmental forcing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b="1" dirty="0" err="1" smtClean="0"/>
              <a:t>dimenzionalita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interakci</a:t>
            </a:r>
            <a:endParaRPr lang="en-US" sz="2500" b="1" dirty="0" smtClean="0"/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300" b="1" dirty="0" smtClean="0"/>
              <a:t>3D … </a:t>
            </a:r>
            <a:r>
              <a:rPr lang="en-US" sz="2300" b="1" dirty="0" err="1" smtClean="0"/>
              <a:t>zajic</a:t>
            </a:r>
            <a:r>
              <a:rPr lang="en-US" sz="2300" b="1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1500" dirty="0" err="1" smtClean="0"/>
              <a:t>tritroficke</a:t>
            </a:r>
            <a:r>
              <a:rPr lang="en-US" sz="1500" dirty="0" smtClean="0"/>
              <a:t> </a:t>
            </a:r>
            <a:r>
              <a:rPr lang="en-US" sz="1500" dirty="0" err="1" smtClean="0"/>
              <a:t>interakce</a:t>
            </a:r>
            <a:r>
              <a:rPr lang="en-US" sz="1500" dirty="0" smtClean="0"/>
              <a:t> (</a:t>
            </a:r>
            <a:r>
              <a:rPr lang="en-US" sz="1500" dirty="0" err="1" smtClean="0"/>
              <a:t>kytky</a:t>
            </a:r>
            <a:r>
              <a:rPr lang="en-US" sz="1500" dirty="0" smtClean="0"/>
              <a:t> - </a:t>
            </a:r>
            <a:r>
              <a:rPr lang="en-US" sz="1500" dirty="0" err="1" smtClean="0"/>
              <a:t>zajic</a:t>
            </a:r>
            <a:r>
              <a:rPr lang="en-US" sz="1500" dirty="0" smtClean="0"/>
              <a:t> - </a:t>
            </a:r>
            <a:r>
              <a:rPr lang="en-US" sz="1500" dirty="0" err="1" smtClean="0"/>
              <a:t>rys</a:t>
            </a:r>
            <a:r>
              <a:rPr lang="en-US" sz="1500" dirty="0" smtClean="0"/>
              <a:t>) </a:t>
            </a:r>
            <a:r>
              <a:rPr lang="en-US" sz="1500" dirty="0" err="1" smtClean="0"/>
              <a:t>staci</a:t>
            </a:r>
            <a:r>
              <a:rPr lang="en-US" sz="1500" dirty="0" smtClean="0"/>
              <a:t> k </a:t>
            </a:r>
            <a:r>
              <a:rPr lang="en-US" sz="1500" dirty="0" err="1" smtClean="0"/>
              <a:t>objasneni</a:t>
            </a:r>
            <a:r>
              <a:rPr lang="en-US" sz="1500" dirty="0" smtClean="0"/>
              <a:t> </a:t>
            </a:r>
            <a:r>
              <a:rPr lang="en-US" sz="1500" dirty="0" err="1" smtClean="0"/>
              <a:t>fluktuaci</a:t>
            </a:r>
            <a:r>
              <a:rPr lang="en-US" sz="1500" dirty="0" smtClean="0"/>
              <a:t> </a:t>
            </a:r>
            <a:r>
              <a:rPr lang="en-US" sz="1500" dirty="0" err="1" smtClean="0"/>
              <a:t>zajecich</a:t>
            </a:r>
            <a:r>
              <a:rPr lang="en-US" sz="1500" dirty="0" smtClean="0"/>
              <a:t> </a:t>
            </a:r>
            <a:r>
              <a:rPr lang="en-US" sz="1500" dirty="0" err="1" smtClean="0"/>
              <a:t>populaci</a:t>
            </a:r>
            <a:endParaRPr lang="en-US" sz="1500" dirty="0" smtClean="0"/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300" b="1" dirty="0" smtClean="0"/>
              <a:t>2D … </a:t>
            </a:r>
            <a:r>
              <a:rPr lang="en-US" sz="2300" b="1" dirty="0" err="1" smtClean="0"/>
              <a:t>rys</a:t>
            </a:r>
            <a:r>
              <a:rPr lang="en-US" sz="2300" b="1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1500" dirty="0" err="1" smtClean="0"/>
              <a:t>zavislost</a:t>
            </a:r>
            <a:r>
              <a:rPr lang="en-US" sz="1500" dirty="0" smtClean="0"/>
              <a:t> </a:t>
            </a:r>
            <a:r>
              <a:rPr lang="en-US" sz="1500" dirty="0" err="1" smtClean="0"/>
              <a:t>korist</a:t>
            </a:r>
            <a:r>
              <a:rPr lang="en-US" sz="1500" dirty="0" smtClean="0"/>
              <a:t> - </a:t>
            </a:r>
            <a:r>
              <a:rPr lang="en-US" sz="1500" dirty="0" err="1" smtClean="0"/>
              <a:t>rys</a:t>
            </a:r>
            <a:r>
              <a:rPr lang="en-US" sz="1500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1500" dirty="0" err="1" smtClean="0"/>
              <a:t>proste</a:t>
            </a:r>
            <a:r>
              <a:rPr lang="en-US" sz="1500" dirty="0" smtClean="0"/>
              <a:t> </a:t>
            </a:r>
            <a:r>
              <a:rPr lang="en-US" sz="1500" dirty="0" err="1" smtClean="0"/>
              <a:t>oscilace</a:t>
            </a:r>
            <a:endParaRPr lang="en-US" sz="1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3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52400" y="762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Two case studies</a:t>
            </a:r>
          </a:p>
        </p:txBody>
      </p:sp>
      <p:grpSp>
        <p:nvGrpSpPr>
          <p:cNvPr id="13316" name="Skupina 11"/>
          <p:cNvGrpSpPr>
            <a:grpSpLocks/>
          </p:cNvGrpSpPr>
          <p:nvPr/>
        </p:nvGrpSpPr>
        <p:grpSpPr bwMode="auto">
          <a:xfrm>
            <a:off x="6858000" y="0"/>
            <a:ext cx="2286000" cy="6858000"/>
            <a:chOff x="6858000" y="0"/>
            <a:chExt cx="2286000" cy="6858000"/>
          </a:xfrm>
        </p:grpSpPr>
        <p:grpSp>
          <p:nvGrpSpPr>
            <p:cNvPr id="13318" name="Skupina 16"/>
            <p:cNvGrpSpPr>
              <a:grpSpLocks/>
            </p:cNvGrpSpPr>
            <p:nvPr/>
          </p:nvGrpSpPr>
          <p:grpSpPr bwMode="auto">
            <a:xfrm>
              <a:off x="7010400" y="0"/>
              <a:ext cx="2133600" cy="6858000"/>
              <a:chOff x="7010400" y="0"/>
              <a:chExt cx="2133600" cy="6858000"/>
            </a:xfrm>
          </p:grpSpPr>
          <p:pic>
            <p:nvPicPr>
              <p:cNvPr id="13320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010400" y="1219200"/>
                <a:ext cx="2133600" cy="3217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1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10400" y="4419600"/>
                <a:ext cx="2133600" cy="1414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58009" t="52286" r="1818" b="4286"/>
              <a:stretch>
                <a:fillRect/>
              </a:stretch>
            </p:blipFill>
            <p:spPr bwMode="auto">
              <a:xfrm>
                <a:off x="7010400" y="0"/>
                <a:ext cx="21336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7010400" y="5791200"/>
                <a:ext cx="21336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Obdélník 14"/>
            <p:cNvSpPr/>
            <p:nvPr/>
          </p:nvSpPr>
          <p:spPr>
            <a:xfrm>
              <a:off x="6858000" y="0"/>
              <a:ext cx="1524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3317" name="TextovéPole 20"/>
          <p:cNvSpPr txBox="1">
            <a:spLocks noChangeArrowheads="1"/>
          </p:cNvSpPr>
          <p:nvPr/>
        </p:nvSpPr>
        <p:spPr bwMode="auto">
          <a:xfrm>
            <a:off x="0" y="64881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King et al.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Skupina 3"/>
          <p:cNvGrpSpPr>
            <a:grpSpLocks/>
          </p:cNvGrpSpPr>
          <p:nvPr/>
        </p:nvGrpSpPr>
        <p:grpSpPr bwMode="auto">
          <a:xfrm>
            <a:off x="7086600" y="0"/>
            <a:ext cx="2057400" cy="6858000"/>
            <a:chOff x="7086600" y="0"/>
            <a:chExt cx="2057400" cy="6858000"/>
          </a:xfrm>
        </p:grpSpPr>
        <p:pic>
          <p:nvPicPr>
            <p:cNvPr id="1434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0"/>
              <a:ext cx="2057400" cy="222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3124200"/>
              <a:ext cx="2057400" cy="2248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09381" y="5334000"/>
              <a:ext cx="2034619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143"/>
            <a:stretch>
              <a:fillRect/>
            </a:stretch>
          </p:blipFill>
          <p:spPr bwMode="auto">
            <a:xfrm>
              <a:off x="7086600" y="2209800"/>
              <a:ext cx="2057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Přímá spojovací šipka 8"/>
          <p:cNvCxnSpPr/>
          <p:nvPr/>
        </p:nvCxnSpPr>
        <p:spPr>
          <a:xfrm>
            <a:off x="6400800" y="3505200"/>
            <a:ext cx="914400" cy="76200"/>
          </a:xfrm>
          <a:prstGeom prst="straightConnector1">
            <a:avLst/>
          </a:prstGeom>
          <a:ln w="1905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1"/>
          <p:cNvSpPr txBox="1">
            <a:spLocks/>
          </p:cNvSpPr>
          <p:nvPr/>
        </p:nvSpPr>
        <p:spPr>
          <a:xfrm>
            <a:off x="152400" y="762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Two case studies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9200"/>
            <a:ext cx="6477000" cy="525780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(b) </a:t>
            </a:r>
            <a:r>
              <a:rPr lang="en-US" sz="3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Anglicke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ovce</a:t>
            </a:r>
            <a:endParaRPr lang="en-US" sz="3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LcParenBoth"/>
              <a:defRPr/>
            </a:pPr>
            <a:endParaRPr lang="en-US" sz="15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 smtClean="0"/>
              <a:t>“</a:t>
            </a:r>
            <a:r>
              <a:rPr lang="en-US" sz="1500" dirty="0" err="1" smtClean="0"/>
              <a:t>laboratorni</a:t>
            </a:r>
            <a:r>
              <a:rPr lang="en-US" sz="1500" dirty="0" smtClean="0"/>
              <a:t>” </a:t>
            </a:r>
            <a:r>
              <a:rPr lang="en-US" sz="1500" dirty="0" err="1" smtClean="0"/>
              <a:t>ostrovy</a:t>
            </a:r>
            <a:r>
              <a:rPr lang="en-US" sz="1500" dirty="0" smtClean="0"/>
              <a:t> &gt;&gt;&gt; </a:t>
            </a:r>
            <a:r>
              <a:rPr lang="en-US" sz="1500" dirty="0" err="1" smtClean="0"/>
              <a:t>omezena</a:t>
            </a:r>
            <a:r>
              <a:rPr lang="en-US" sz="1500" dirty="0" smtClean="0"/>
              <a:t> </a:t>
            </a:r>
            <a:r>
              <a:rPr lang="en-US" sz="1500" dirty="0" err="1" smtClean="0"/>
              <a:t>potravni</a:t>
            </a:r>
            <a:r>
              <a:rPr lang="en-US" sz="1500" dirty="0" smtClean="0"/>
              <a:t> sit, </a:t>
            </a:r>
            <a:r>
              <a:rPr lang="en-US" sz="1500" dirty="0" err="1" smtClean="0"/>
              <a:t>omezena</a:t>
            </a:r>
            <a:r>
              <a:rPr lang="en-US" sz="1500" dirty="0" smtClean="0"/>
              <a:t> </a:t>
            </a:r>
            <a:r>
              <a:rPr lang="en-US" sz="1500" dirty="0" err="1" smtClean="0"/>
              <a:t>disperze</a:t>
            </a:r>
            <a:r>
              <a:rPr lang="en-US" sz="1500" dirty="0" smtClean="0"/>
              <a:t> a recruitment, </a:t>
            </a:r>
            <a:r>
              <a:rPr lang="en-US" sz="1500" dirty="0" err="1" smtClean="0"/>
              <a:t>nezavisle</a:t>
            </a:r>
            <a:r>
              <a:rPr lang="en-US" sz="1500" dirty="0" smtClean="0"/>
              <a:t> </a:t>
            </a:r>
            <a:r>
              <a:rPr lang="en-US" sz="1500" dirty="0" err="1" smtClean="0"/>
              <a:t>replikace</a:t>
            </a:r>
            <a:r>
              <a:rPr lang="en-US" sz="1500" dirty="0" smtClean="0"/>
              <a:t>, </a:t>
            </a:r>
            <a:r>
              <a:rPr lang="en-US" sz="1500" dirty="0" err="1" smtClean="0"/>
              <a:t>dlouhe</a:t>
            </a:r>
            <a:r>
              <a:rPr lang="en-US" sz="1500" dirty="0" smtClean="0"/>
              <a:t> </a:t>
            </a:r>
            <a:r>
              <a:rPr lang="en-US" sz="1500" dirty="0" err="1" smtClean="0"/>
              <a:t>casove</a:t>
            </a:r>
            <a:r>
              <a:rPr lang="en-US" sz="1500" dirty="0" smtClean="0"/>
              <a:t> </a:t>
            </a:r>
            <a:r>
              <a:rPr lang="en-US" sz="1500" dirty="0" err="1" smtClean="0"/>
              <a:t>rady</a:t>
            </a:r>
            <a:r>
              <a:rPr lang="en-US" sz="1500" dirty="0" smtClean="0"/>
              <a:t> (</a:t>
            </a:r>
            <a:r>
              <a:rPr lang="en-US" sz="1500" dirty="0" err="1" smtClean="0"/>
              <a:t>od</a:t>
            </a:r>
            <a:r>
              <a:rPr lang="en-US" sz="1500" dirty="0" smtClean="0"/>
              <a:t> r. 1950) </a:t>
            </a:r>
            <a:r>
              <a:rPr lang="en-US" sz="1500" dirty="0" err="1" smtClean="0"/>
              <a:t>mapujici</a:t>
            </a:r>
            <a:r>
              <a:rPr lang="en-US" sz="1500" dirty="0" smtClean="0"/>
              <a:t> </a:t>
            </a:r>
            <a:r>
              <a:rPr lang="en-US" sz="1500" dirty="0" err="1" smtClean="0"/>
              <a:t>divoke</a:t>
            </a:r>
            <a:r>
              <a:rPr lang="en-US" sz="1500" dirty="0" smtClean="0"/>
              <a:t> populace </a:t>
            </a:r>
            <a:r>
              <a:rPr lang="en-US" sz="1500" i="1" dirty="0" err="1" smtClean="0"/>
              <a:t>Ovis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aries</a:t>
            </a:r>
            <a:endParaRPr lang="en-US" sz="1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err="1" smtClean="0"/>
              <a:t>opakovane</a:t>
            </a:r>
            <a:r>
              <a:rPr lang="en-US" sz="2300" dirty="0" smtClean="0"/>
              <a:t> </a:t>
            </a:r>
            <a:r>
              <a:rPr lang="en-US" sz="2300" dirty="0" err="1" smtClean="0"/>
              <a:t>kolapsy</a:t>
            </a:r>
            <a:r>
              <a:rPr lang="en-US" sz="2300" dirty="0" smtClean="0"/>
              <a:t> </a:t>
            </a:r>
            <a:r>
              <a:rPr lang="en-US" sz="2300" dirty="0" err="1" smtClean="0"/>
              <a:t>populaci</a:t>
            </a:r>
            <a:r>
              <a:rPr lang="en-US" sz="2300" dirty="0" smtClean="0"/>
              <a:t> … density dependence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err="1" smtClean="0"/>
              <a:t>sychronizace</a:t>
            </a:r>
            <a:r>
              <a:rPr lang="en-US" sz="2300" dirty="0" smtClean="0"/>
              <a:t> </a:t>
            </a:r>
            <a:r>
              <a:rPr lang="en-US" sz="2300" dirty="0" err="1" smtClean="0"/>
              <a:t>oscilaci</a:t>
            </a:r>
            <a:r>
              <a:rPr lang="en-US" sz="2300" dirty="0" smtClean="0"/>
              <a:t> … environmental forcing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3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300" dirty="0" smtClean="0"/>
              <a:t>	</a:t>
            </a:r>
            <a:r>
              <a:rPr lang="en-US" sz="2300" b="1" dirty="0" smtClean="0"/>
              <a:t>&gt;&gt;&gt; </a:t>
            </a:r>
            <a:r>
              <a:rPr lang="en-US" sz="2300" b="1" dirty="0" err="1" smtClean="0"/>
              <a:t>interakce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klimatu</a:t>
            </a:r>
            <a:r>
              <a:rPr lang="en-US" sz="2300" b="1" dirty="0" smtClean="0"/>
              <a:t> a density dependence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900" dirty="0" smtClean="0"/>
              <a:t>-	</a:t>
            </a:r>
            <a:r>
              <a:rPr lang="en-US" sz="1900" dirty="0" err="1" smtClean="0"/>
              <a:t>treskute</a:t>
            </a:r>
            <a:r>
              <a:rPr lang="en-US" sz="1900" dirty="0" smtClean="0"/>
              <a:t> </a:t>
            </a:r>
            <a:r>
              <a:rPr lang="en-US" sz="1900" dirty="0" err="1" smtClean="0"/>
              <a:t>zimy</a:t>
            </a:r>
            <a:r>
              <a:rPr lang="en-US" sz="1900" dirty="0" smtClean="0"/>
              <a:t> </a:t>
            </a:r>
            <a:r>
              <a:rPr lang="en-US" sz="1900" dirty="0" err="1" smtClean="0"/>
              <a:t>zahubi</a:t>
            </a:r>
            <a:r>
              <a:rPr lang="en-US" sz="1900" dirty="0" smtClean="0"/>
              <a:t> </a:t>
            </a:r>
            <a:r>
              <a:rPr lang="en-US" sz="1900" dirty="0" err="1" smtClean="0"/>
              <a:t>mlade</a:t>
            </a:r>
            <a:r>
              <a:rPr lang="en-US" sz="1900" dirty="0" smtClean="0"/>
              <a:t> a stare </a:t>
            </a:r>
            <a:r>
              <a:rPr lang="en-US" sz="1900" dirty="0" err="1" smtClean="0"/>
              <a:t>jedince</a:t>
            </a:r>
            <a:r>
              <a:rPr lang="en-US" sz="1900" dirty="0" smtClean="0"/>
              <a:t>, ale </a:t>
            </a:r>
            <a:r>
              <a:rPr lang="en-US" sz="1900" dirty="0" err="1" smtClean="0"/>
              <a:t>jen</a:t>
            </a:r>
            <a:r>
              <a:rPr lang="en-US" sz="1900" dirty="0" smtClean="0"/>
              <a:t> v </a:t>
            </a:r>
            <a:r>
              <a:rPr lang="en-US" sz="1900" dirty="0" err="1" smtClean="0"/>
              <a:t>letech</a:t>
            </a:r>
            <a:r>
              <a:rPr lang="en-US" sz="1900" dirty="0" smtClean="0"/>
              <a:t> s </a:t>
            </a:r>
            <a:r>
              <a:rPr lang="en-US" sz="1900" dirty="0" err="1" smtClean="0"/>
              <a:t>vysokymi</a:t>
            </a:r>
            <a:r>
              <a:rPr lang="en-US" sz="1900" dirty="0" smtClean="0"/>
              <a:t> </a:t>
            </a:r>
            <a:r>
              <a:rPr lang="en-US" sz="1900" dirty="0" err="1" smtClean="0"/>
              <a:t>populacnimi</a:t>
            </a:r>
            <a:r>
              <a:rPr lang="en-US" sz="1900" dirty="0" smtClean="0"/>
              <a:t> </a:t>
            </a:r>
            <a:r>
              <a:rPr lang="en-US" sz="1900" dirty="0" err="1" smtClean="0"/>
              <a:t>hustotami</a:t>
            </a:r>
            <a:endParaRPr lang="en-US" sz="19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900" dirty="0" smtClean="0"/>
              <a:t>-	</a:t>
            </a:r>
            <a:r>
              <a:rPr lang="en-US" sz="1900" dirty="0" err="1" smtClean="0"/>
              <a:t>souhra</a:t>
            </a:r>
            <a:r>
              <a:rPr lang="en-US" sz="1900" dirty="0" smtClean="0"/>
              <a:t> </a:t>
            </a:r>
            <a:r>
              <a:rPr lang="en-US" sz="1900" dirty="0" err="1" smtClean="0"/>
              <a:t>demografie</a:t>
            </a:r>
            <a:r>
              <a:rPr lang="en-US" sz="1900" dirty="0" smtClean="0"/>
              <a:t>, </a:t>
            </a:r>
            <a:r>
              <a:rPr lang="en-US" sz="1900" dirty="0" err="1" smtClean="0"/>
              <a:t>klimatu</a:t>
            </a:r>
            <a:r>
              <a:rPr lang="en-US" sz="1900" dirty="0" smtClean="0"/>
              <a:t> a </a:t>
            </a:r>
            <a:r>
              <a:rPr lang="en-US" sz="1900" dirty="0" err="1" smtClean="0"/>
              <a:t>hustotni</a:t>
            </a:r>
            <a:r>
              <a:rPr lang="en-US" sz="1900" dirty="0" smtClean="0"/>
              <a:t> </a:t>
            </a:r>
            <a:r>
              <a:rPr lang="en-US" sz="1900" dirty="0" err="1" smtClean="0"/>
              <a:t>zavislosti</a:t>
            </a:r>
            <a:endParaRPr lang="en-US" sz="1900" dirty="0"/>
          </a:p>
        </p:txBody>
      </p:sp>
      <p:sp>
        <p:nvSpPr>
          <p:cNvPr id="14342" name="TextovéPole 11"/>
          <p:cNvSpPr txBox="1">
            <a:spLocks noChangeArrowheads="1"/>
          </p:cNvSpPr>
          <p:nvPr/>
        </p:nvSpPr>
        <p:spPr bwMode="auto">
          <a:xfrm>
            <a:off x="0" y="64881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Coulson et al.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15363" name="Skupina 3"/>
          <p:cNvGrpSpPr>
            <a:grpSpLocks/>
          </p:cNvGrpSpPr>
          <p:nvPr/>
        </p:nvGrpSpPr>
        <p:grpSpPr bwMode="auto">
          <a:xfrm>
            <a:off x="7086600" y="0"/>
            <a:ext cx="2057400" cy="6858000"/>
            <a:chOff x="7086600" y="0"/>
            <a:chExt cx="2057400" cy="6858000"/>
          </a:xfrm>
        </p:grpSpPr>
        <p:pic>
          <p:nvPicPr>
            <p:cNvPr id="1536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0"/>
              <a:ext cx="2057400" cy="222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3124200"/>
              <a:ext cx="2057400" cy="2248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09381" y="5334000"/>
              <a:ext cx="2034619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143"/>
            <a:stretch>
              <a:fillRect/>
            </a:stretch>
          </p:blipFill>
          <p:spPr bwMode="auto">
            <a:xfrm>
              <a:off x="7086600" y="2209800"/>
              <a:ext cx="2057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143000"/>
            <a:ext cx="64770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228600" y="304800"/>
            <a:ext cx="3124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(b)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Anglicke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ovce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457200" y="-228600"/>
            <a:ext cx="9906000" cy="7391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 l="9337" t="20216" r="27596" b="22025"/>
          <a:stretch>
            <a:fillRect/>
          </a:stretch>
        </p:blipFill>
        <p:spPr bwMode="auto">
          <a:xfrm>
            <a:off x="-990600" y="4572000"/>
            <a:ext cx="10820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 l="9337" t="20216" r="27596" b="22025"/>
          <a:stretch>
            <a:fillRect/>
          </a:stretch>
        </p:blipFill>
        <p:spPr bwMode="auto">
          <a:xfrm>
            <a:off x="-1219200" y="3352800"/>
            <a:ext cx="1066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 smtClean="0"/>
              <a:t>Č</a:t>
            </a:r>
            <a:r>
              <a:rPr lang="en-US" b="1" smtClean="0"/>
              <a:t>asov</a:t>
            </a:r>
            <a:r>
              <a:rPr lang="cs-CZ" b="1" smtClean="0"/>
              <a:t>é</a:t>
            </a:r>
            <a:r>
              <a:rPr lang="en-US" b="1" smtClean="0"/>
              <a:t> </a:t>
            </a:r>
            <a:r>
              <a:rPr lang="cs-CZ" b="1" smtClean="0"/>
              <a:t>ř</a:t>
            </a:r>
            <a:r>
              <a:rPr lang="en-US" b="1" smtClean="0"/>
              <a:t>ady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sezonalita, periodicita</a:t>
            </a:r>
          </a:p>
          <a:p>
            <a:pPr eaLnBrk="1" hangingPunct="1"/>
            <a:r>
              <a:rPr lang="en-US" sz="2800" smtClean="0"/>
              <a:t>volatilita</a:t>
            </a:r>
          </a:p>
          <a:p>
            <a:pPr eaLnBrk="1" hangingPunct="1"/>
            <a:r>
              <a:rPr lang="en-US" sz="2800" smtClean="0"/>
              <a:t>podil nahodneho sumu</a:t>
            </a:r>
          </a:p>
        </p:txBody>
      </p:sp>
      <p:grpSp>
        <p:nvGrpSpPr>
          <p:cNvPr id="3076" name="Skupina 15"/>
          <p:cNvGrpSpPr>
            <a:grpSpLocks/>
          </p:cNvGrpSpPr>
          <p:nvPr/>
        </p:nvGrpSpPr>
        <p:grpSpPr bwMode="auto">
          <a:xfrm>
            <a:off x="76200" y="76200"/>
            <a:ext cx="7010400" cy="6781800"/>
            <a:chOff x="76200" y="76201"/>
            <a:chExt cx="7010400" cy="678179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724400" y="76201"/>
              <a:ext cx="2362200" cy="1828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00600" y="1905000"/>
              <a:ext cx="2209800" cy="163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648200" y="3581400"/>
              <a:ext cx="24384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754270" y="5105400"/>
              <a:ext cx="233233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58009" t="52286" r="1818" b="4286"/>
            <a:stretch>
              <a:fillRect/>
            </a:stretch>
          </p:blipFill>
          <p:spPr bwMode="auto">
            <a:xfrm>
              <a:off x="1295400" y="5105400"/>
              <a:ext cx="35052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6835" b="17464"/>
            <a:stretch>
              <a:fillRect/>
            </a:stretch>
          </p:blipFill>
          <p:spPr bwMode="auto">
            <a:xfrm rot="16200000">
              <a:off x="-190500" y="5372101"/>
              <a:ext cx="1676400" cy="114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7" name="TextovéPole 9"/>
          <p:cNvSpPr txBox="1">
            <a:spLocks noChangeArrowheads="1"/>
          </p:cNvSpPr>
          <p:nvPr/>
        </p:nvSpPr>
        <p:spPr bwMode="auto">
          <a:xfrm>
            <a:off x="609600" y="3657600"/>
            <a:ext cx="358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latin typeface="Calibri" pitchFamily="34" charset="0"/>
              </a:rPr>
              <a:t>Random walk:   </a:t>
            </a:r>
            <a:r>
              <a:rPr lang="cs-CZ" sz="2000">
                <a:latin typeface="Calibri" pitchFamily="34" charset="0"/>
              </a:rPr>
              <a:t>X</a:t>
            </a:r>
            <a:r>
              <a:rPr lang="cs-CZ" sz="2000" baseline="-25000">
                <a:latin typeface="Calibri" pitchFamily="34" charset="0"/>
              </a:rPr>
              <a:t>t +1 </a:t>
            </a:r>
            <a:r>
              <a:rPr lang="cs-CZ" sz="2000">
                <a:latin typeface="Calibri" pitchFamily="34" charset="0"/>
              </a:rPr>
              <a:t>= X</a:t>
            </a:r>
            <a:r>
              <a:rPr lang="cs-CZ" sz="2000" baseline="-25000">
                <a:latin typeface="Calibri" pitchFamily="34" charset="0"/>
              </a:rPr>
              <a:t>t</a:t>
            </a:r>
            <a:r>
              <a:rPr lang="cs-CZ" sz="2000">
                <a:latin typeface="Calibri" pitchFamily="34" charset="0"/>
              </a:rPr>
              <a:t> + W</a:t>
            </a:r>
            <a:r>
              <a:rPr lang="cs-CZ" sz="2000" baseline="-25000">
                <a:latin typeface="Calibri" pitchFamily="34" charset="0"/>
              </a:rPr>
              <a:t>t</a:t>
            </a:r>
          </a:p>
          <a:p>
            <a:r>
              <a:rPr lang="en-US" sz="2000">
                <a:latin typeface="Calibri" pitchFamily="34" charset="0"/>
              </a:rPr>
              <a:t>w</a:t>
            </a:r>
            <a:r>
              <a:rPr lang="cs-CZ" sz="2000">
                <a:latin typeface="Calibri" pitchFamily="34" charset="0"/>
              </a:rPr>
              <a:t> … </a:t>
            </a:r>
            <a:r>
              <a:rPr lang="en-US" sz="2000">
                <a:latin typeface="Calibri" pitchFamily="34" charset="0"/>
              </a:rPr>
              <a:t>“white noise”</a:t>
            </a:r>
          </a:p>
          <a:p>
            <a:r>
              <a:rPr lang="en-US" sz="2000">
                <a:latin typeface="Calibri" pitchFamily="34" charset="0"/>
              </a:rPr>
              <a:t>w ~ N (0, std.dev.)</a:t>
            </a:r>
            <a:r>
              <a:rPr lang="cs-CZ" sz="2000">
                <a:latin typeface="Calibri" pitchFamily="34" charset="0"/>
              </a:rPr>
              <a:t> </a:t>
            </a:r>
            <a:endParaRPr lang="en-US" sz="2000">
              <a:latin typeface="Calibri" pitchFamily="34" charset="0"/>
            </a:endParaRPr>
          </a:p>
        </p:txBody>
      </p:sp>
      <p:grpSp>
        <p:nvGrpSpPr>
          <p:cNvPr id="3078" name="Skupina 10"/>
          <p:cNvGrpSpPr>
            <a:grpSpLocks/>
          </p:cNvGrpSpPr>
          <p:nvPr/>
        </p:nvGrpSpPr>
        <p:grpSpPr bwMode="auto">
          <a:xfrm>
            <a:off x="7086600" y="0"/>
            <a:ext cx="2057400" cy="6858000"/>
            <a:chOff x="7086600" y="0"/>
            <a:chExt cx="2057400" cy="6858000"/>
          </a:xfrm>
        </p:grpSpPr>
        <p:pic>
          <p:nvPicPr>
            <p:cNvPr id="3079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86600" y="0"/>
              <a:ext cx="2057400" cy="222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86600" y="3124200"/>
              <a:ext cx="2057400" cy="2248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09381" y="5334000"/>
              <a:ext cx="2034619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143"/>
            <a:stretch>
              <a:fillRect/>
            </a:stretch>
          </p:blipFill>
          <p:spPr bwMode="auto">
            <a:xfrm>
              <a:off x="7086600" y="2209800"/>
              <a:ext cx="2057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876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Nekolik</a:t>
            </a:r>
            <a:r>
              <a:rPr lang="en-US" dirty="0" smtClean="0"/>
              <a:t> </a:t>
            </a:r>
            <a:r>
              <a:rPr lang="en-US" dirty="0" err="1" smtClean="0"/>
              <a:t>okruhu</a:t>
            </a:r>
            <a:r>
              <a:rPr lang="en-US" dirty="0" smtClean="0"/>
              <a:t> </a:t>
            </a:r>
            <a:r>
              <a:rPr lang="en-US" dirty="0" err="1" smtClean="0"/>
              <a:t>diskuze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b="1" dirty="0" err="1" smtClean="0"/>
              <a:t>bioticke</a:t>
            </a:r>
            <a:r>
              <a:rPr lang="en-US" b="1" dirty="0" smtClean="0"/>
              <a:t> vs. </a:t>
            </a:r>
            <a:r>
              <a:rPr lang="en-US" b="1" dirty="0" err="1" smtClean="0"/>
              <a:t>abioticke</a:t>
            </a:r>
            <a:r>
              <a:rPr lang="en-US" b="1" dirty="0" smtClean="0"/>
              <a:t> </a:t>
            </a:r>
            <a:r>
              <a:rPr lang="en-US" b="1" dirty="0" err="1" smtClean="0"/>
              <a:t>vlivy</a:t>
            </a:r>
            <a:endParaRPr lang="en-US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sz="2800" dirty="0" smtClean="0"/>
              <a:t>- mala </a:t>
            </a:r>
            <a:r>
              <a:rPr lang="en-US" sz="2800" dirty="0" err="1" smtClean="0"/>
              <a:t>skala</a:t>
            </a:r>
            <a:r>
              <a:rPr lang="en-US" sz="2800" dirty="0" smtClean="0"/>
              <a:t>, </a:t>
            </a:r>
            <a:r>
              <a:rPr lang="en-US" sz="2800" dirty="0" err="1" smtClean="0"/>
              <a:t>vysoka</a:t>
            </a:r>
            <a:r>
              <a:rPr lang="en-US" sz="2800" dirty="0" smtClean="0"/>
              <a:t> </a:t>
            </a:r>
            <a:r>
              <a:rPr lang="en-US" sz="2800" dirty="0" err="1" smtClean="0"/>
              <a:t>frekvence</a:t>
            </a:r>
            <a:r>
              <a:rPr lang="en-US" sz="2800" dirty="0" smtClean="0"/>
              <a:t> &gt;&gt;&gt; “</a:t>
            </a:r>
            <a:r>
              <a:rPr lang="cs-CZ" sz="2800" dirty="0" smtClean="0"/>
              <a:t>š</a:t>
            </a:r>
            <a:r>
              <a:rPr lang="en-US" sz="2800" dirty="0" smtClean="0"/>
              <a:t>um”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	- </a:t>
            </a:r>
            <a:r>
              <a:rPr lang="en-US" sz="2800" dirty="0" err="1" smtClean="0"/>
              <a:t>velka</a:t>
            </a:r>
            <a:r>
              <a:rPr lang="en-US" sz="2800" dirty="0" smtClean="0"/>
              <a:t> </a:t>
            </a:r>
            <a:r>
              <a:rPr lang="en-US" sz="2800" dirty="0" err="1" smtClean="0"/>
              <a:t>skala</a:t>
            </a:r>
            <a:r>
              <a:rPr lang="en-US" sz="2800" dirty="0" smtClean="0"/>
              <a:t>, </a:t>
            </a:r>
            <a:r>
              <a:rPr lang="en-US" sz="2800" dirty="0" err="1" smtClean="0"/>
              <a:t>nizka</a:t>
            </a:r>
            <a:r>
              <a:rPr lang="en-US" sz="2800" dirty="0" smtClean="0"/>
              <a:t> </a:t>
            </a:r>
            <a:r>
              <a:rPr lang="en-US" sz="2800" dirty="0" err="1" smtClean="0"/>
              <a:t>frekvence</a:t>
            </a:r>
            <a:r>
              <a:rPr lang="en-US" sz="2800" dirty="0" smtClean="0"/>
              <a:t> &gt;&gt;&gt; </a:t>
            </a:r>
            <a:r>
              <a:rPr lang="en-US" sz="2800" dirty="0" err="1" smtClean="0"/>
              <a:t>klima</a:t>
            </a:r>
            <a:endParaRPr lang="en-US" sz="28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	- </a:t>
            </a:r>
            <a:r>
              <a:rPr lang="en-US" sz="2800" dirty="0" err="1" smtClean="0"/>
              <a:t>nelinearni</a:t>
            </a:r>
            <a:r>
              <a:rPr lang="en-US" sz="2800" dirty="0" smtClean="0"/>
              <a:t> </a:t>
            </a:r>
            <a:r>
              <a:rPr lang="en-US" sz="2800" dirty="0" err="1" smtClean="0"/>
              <a:t>interakce</a:t>
            </a:r>
            <a:r>
              <a:rPr lang="en-US" sz="2800" dirty="0" smtClean="0"/>
              <a:t> </a:t>
            </a:r>
            <a:r>
              <a:rPr lang="en-US" sz="2800" dirty="0" err="1" smtClean="0"/>
              <a:t>mezi</a:t>
            </a:r>
            <a:r>
              <a:rPr lang="en-US" sz="2800" dirty="0" smtClean="0"/>
              <a:t> </a:t>
            </a:r>
            <a:r>
              <a:rPr lang="en-US" sz="2800" dirty="0" err="1" smtClean="0"/>
              <a:t>jedinci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2)</a:t>
            </a:r>
            <a:r>
              <a:rPr lang="en-US" b="1" dirty="0" smtClean="0"/>
              <a:t>	  v</a:t>
            </a:r>
            <a:r>
              <a:rPr lang="cs-CZ" b="1" dirty="0" smtClean="0"/>
              <a:t>nitro</a:t>
            </a:r>
            <a:r>
              <a:rPr lang="en-US" b="1" dirty="0" smtClean="0"/>
              <a:t>-</a:t>
            </a:r>
            <a:r>
              <a:rPr lang="cs-CZ" b="1" dirty="0" smtClean="0"/>
              <a:t> </a:t>
            </a:r>
            <a:r>
              <a:rPr lang="en-US" b="1" dirty="0" smtClean="0"/>
              <a:t>vs.</a:t>
            </a:r>
            <a:r>
              <a:rPr lang="cs-CZ" b="1" dirty="0" smtClean="0"/>
              <a:t> mezi</a:t>
            </a:r>
            <a:r>
              <a:rPr lang="en-US" b="1" dirty="0" smtClean="0"/>
              <a:t>-</a:t>
            </a:r>
            <a:r>
              <a:rPr lang="cs-CZ" b="1" dirty="0" smtClean="0"/>
              <a:t> </a:t>
            </a:r>
            <a:r>
              <a:rPr lang="en-US" b="1" dirty="0" err="1" smtClean="0"/>
              <a:t>druhove</a:t>
            </a:r>
            <a:r>
              <a:rPr lang="en-US" b="1" dirty="0" smtClean="0"/>
              <a:t> </a:t>
            </a:r>
            <a:r>
              <a:rPr lang="en-US" b="1" dirty="0" err="1" smtClean="0"/>
              <a:t>interakce</a:t>
            </a:r>
            <a:endParaRPr lang="en-US" b="1" dirty="0" smtClean="0"/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- </a:t>
            </a:r>
            <a:r>
              <a:rPr lang="en-US" dirty="0" err="1" smtClean="0"/>
              <a:t>interakce</a:t>
            </a:r>
            <a:r>
              <a:rPr lang="en-US" dirty="0" smtClean="0"/>
              <a:t> v </a:t>
            </a:r>
            <a:r>
              <a:rPr lang="en-US" dirty="0" err="1" smtClean="0"/>
              <a:t>ramci</a:t>
            </a:r>
            <a:r>
              <a:rPr lang="en-US" dirty="0" smtClean="0"/>
              <a:t> </a:t>
            </a:r>
            <a:r>
              <a:rPr lang="en-US" dirty="0" err="1" smtClean="0"/>
              <a:t>druhu</a:t>
            </a:r>
            <a:r>
              <a:rPr lang="en-US" dirty="0" smtClean="0"/>
              <a:t>, </a:t>
            </a:r>
            <a:r>
              <a:rPr lang="en-US" dirty="0" err="1" smtClean="0"/>
              <a:t>spolecenstva</a:t>
            </a:r>
            <a:r>
              <a:rPr lang="en-US" dirty="0" smtClean="0"/>
              <a:t>, </a:t>
            </a:r>
            <a:r>
              <a:rPr lang="en-US" dirty="0" err="1" smtClean="0"/>
              <a:t>ekosystemu</a:t>
            </a:r>
            <a:endParaRPr lang="en-US" dirty="0" smtClean="0"/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- density dependence, </a:t>
            </a:r>
            <a:r>
              <a:rPr lang="en-US" dirty="0" err="1" smtClean="0"/>
              <a:t>demograficka</a:t>
            </a:r>
            <a:r>
              <a:rPr lang="en-US" dirty="0" smtClean="0"/>
              <a:t> </a:t>
            </a:r>
            <a:r>
              <a:rPr lang="en-US" dirty="0" err="1" smtClean="0"/>
              <a:t>stochasticita</a:t>
            </a:r>
            <a:endParaRPr lang="en-US" dirty="0" smtClean="0"/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- </a:t>
            </a:r>
            <a:r>
              <a:rPr lang="en-US" dirty="0" err="1" smtClean="0"/>
              <a:t>dimenzionalita</a:t>
            </a:r>
            <a:r>
              <a:rPr lang="en-US" dirty="0" smtClean="0"/>
              <a:t> </a:t>
            </a:r>
            <a:r>
              <a:rPr lang="en-US" dirty="0" err="1" smtClean="0"/>
              <a:t>populacnich</a:t>
            </a:r>
            <a:r>
              <a:rPr lang="en-US" dirty="0" smtClean="0"/>
              <a:t> </a:t>
            </a:r>
            <a:r>
              <a:rPr lang="en-US" dirty="0" err="1" smtClean="0"/>
              <a:t>fluktuaci</a:t>
            </a:r>
            <a:endParaRPr lang="en-US" dirty="0" smtClean="0"/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err="1" smtClean="0"/>
              <a:t>Bronstad</a:t>
            </a:r>
            <a:r>
              <a:rPr lang="en-US" sz="2400" b="1" dirty="0" smtClean="0"/>
              <a:t> and Grenfell (2001)</a:t>
            </a:r>
            <a:r>
              <a:rPr lang="en-US" sz="2400" dirty="0" smtClean="0"/>
              <a:t> Science - 184 citations		</a:t>
            </a: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Noisy Clockwork: Time Series Analysis of Population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Fluctuations in Animals</a:t>
            </a:r>
            <a:endParaRPr lang="cs-CZ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4099" name="Nadpis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sz="3500" b="1" smtClean="0"/>
              <a:t>Č</a:t>
            </a:r>
            <a:r>
              <a:rPr lang="en-US" sz="3500" b="1" smtClean="0"/>
              <a:t>asov</a:t>
            </a:r>
            <a:r>
              <a:rPr lang="cs-CZ" sz="3500" b="1" smtClean="0"/>
              <a:t>é</a:t>
            </a:r>
            <a:r>
              <a:rPr lang="en-US" sz="3500" b="1" smtClean="0"/>
              <a:t> </a:t>
            </a:r>
            <a:r>
              <a:rPr lang="cs-CZ" sz="3500" b="1" smtClean="0"/>
              <a:t>ř</a:t>
            </a:r>
            <a:r>
              <a:rPr lang="en-US" sz="3500" b="1" smtClean="0"/>
              <a:t>ady v populacni ekologii</a:t>
            </a:r>
          </a:p>
        </p:txBody>
      </p:sp>
      <p:grpSp>
        <p:nvGrpSpPr>
          <p:cNvPr id="4100" name="Skupina 18"/>
          <p:cNvGrpSpPr>
            <a:grpSpLocks/>
          </p:cNvGrpSpPr>
          <p:nvPr/>
        </p:nvGrpSpPr>
        <p:grpSpPr bwMode="auto">
          <a:xfrm>
            <a:off x="6858000" y="0"/>
            <a:ext cx="2286000" cy="6858000"/>
            <a:chOff x="6858000" y="0"/>
            <a:chExt cx="2286000" cy="6858000"/>
          </a:xfrm>
        </p:grpSpPr>
        <p:grpSp>
          <p:nvGrpSpPr>
            <p:cNvPr id="4101" name="Skupina 16"/>
            <p:cNvGrpSpPr>
              <a:grpSpLocks/>
            </p:cNvGrpSpPr>
            <p:nvPr/>
          </p:nvGrpSpPr>
          <p:grpSpPr bwMode="auto">
            <a:xfrm>
              <a:off x="7010400" y="0"/>
              <a:ext cx="2133600" cy="6858000"/>
              <a:chOff x="7010400" y="0"/>
              <a:chExt cx="2133600" cy="6858000"/>
            </a:xfrm>
          </p:grpSpPr>
          <p:pic>
            <p:nvPicPr>
              <p:cNvPr id="4103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010400" y="1219200"/>
                <a:ext cx="2133600" cy="3217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4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10400" y="4419600"/>
                <a:ext cx="2133600" cy="1414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58009" t="52286" r="1818" b="4286"/>
              <a:stretch>
                <a:fillRect/>
              </a:stretch>
            </p:blipFill>
            <p:spPr bwMode="auto">
              <a:xfrm>
                <a:off x="7010400" y="0"/>
                <a:ext cx="21336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6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7010400" y="5791200"/>
                <a:ext cx="21336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Obdélník 17"/>
            <p:cNvSpPr/>
            <p:nvPr/>
          </p:nvSpPr>
          <p:spPr>
            <a:xfrm>
              <a:off x="6858000" y="0"/>
              <a:ext cx="1524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sz="3500" b="1" smtClean="0"/>
              <a:t>Č</a:t>
            </a:r>
            <a:r>
              <a:rPr lang="en-US" sz="3500" b="1" smtClean="0"/>
              <a:t>asov</a:t>
            </a:r>
            <a:r>
              <a:rPr lang="cs-CZ" sz="3500" b="1" smtClean="0"/>
              <a:t>é</a:t>
            </a:r>
            <a:r>
              <a:rPr lang="en-US" sz="3500" b="1" smtClean="0"/>
              <a:t> </a:t>
            </a:r>
            <a:r>
              <a:rPr lang="cs-CZ" sz="3500" b="1" smtClean="0"/>
              <a:t>ř</a:t>
            </a:r>
            <a:r>
              <a:rPr lang="en-US" sz="3500" b="1" smtClean="0"/>
              <a:t>ady v populacni ekologii</a:t>
            </a:r>
          </a:p>
        </p:txBody>
      </p:sp>
      <p:grpSp>
        <p:nvGrpSpPr>
          <p:cNvPr id="5123" name="Skupina 4"/>
          <p:cNvGrpSpPr>
            <a:grpSpLocks/>
          </p:cNvGrpSpPr>
          <p:nvPr/>
        </p:nvGrpSpPr>
        <p:grpSpPr bwMode="auto">
          <a:xfrm>
            <a:off x="6858000" y="0"/>
            <a:ext cx="2286000" cy="6858000"/>
            <a:chOff x="6858000" y="0"/>
            <a:chExt cx="2286000" cy="6858000"/>
          </a:xfrm>
        </p:grpSpPr>
        <p:grpSp>
          <p:nvGrpSpPr>
            <p:cNvPr id="5125" name="Skupina 16"/>
            <p:cNvGrpSpPr>
              <a:grpSpLocks/>
            </p:cNvGrpSpPr>
            <p:nvPr/>
          </p:nvGrpSpPr>
          <p:grpSpPr bwMode="auto">
            <a:xfrm>
              <a:off x="7010400" y="0"/>
              <a:ext cx="2133600" cy="6858000"/>
              <a:chOff x="7010400" y="0"/>
              <a:chExt cx="2133600" cy="6858000"/>
            </a:xfrm>
          </p:grpSpPr>
          <p:pic>
            <p:nvPicPr>
              <p:cNvPr id="5127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010400" y="1219200"/>
                <a:ext cx="2133600" cy="3217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8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10400" y="4419600"/>
                <a:ext cx="2133600" cy="1414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58009" t="52286" r="1818" b="4286"/>
              <a:stretch>
                <a:fillRect/>
              </a:stretch>
            </p:blipFill>
            <p:spPr bwMode="auto">
              <a:xfrm>
                <a:off x="7010400" y="0"/>
                <a:ext cx="21336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7010400" y="5791200"/>
                <a:ext cx="21336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Obdélník 6"/>
            <p:cNvSpPr/>
            <p:nvPr/>
          </p:nvSpPr>
          <p:spPr>
            <a:xfrm>
              <a:off x="6858000" y="0"/>
              <a:ext cx="1524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95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b="1" dirty="0" err="1" smtClean="0"/>
              <a:t>Stavajici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vyzkum</a:t>
            </a:r>
            <a:endParaRPr lang="en-US" sz="25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300" dirty="0" smtClean="0"/>
              <a:t>&gt;&gt; </a:t>
            </a:r>
            <a:r>
              <a:rPr lang="en-US" sz="2300" dirty="0" err="1" smtClean="0"/>
              <a:t>Klimaticke</a:t>
            </a:r>
            <a:r>
              <a:rPr lang="en-US" sz="2300" dirty="0" smtClean="0"/>
              <a:t> </a:t>
            </a:r>
            <a:r>
              <a:rPr lang="en-US" sz="2300" dirty="0" err="1" smtClean="0"/>
              <a:t>vlivy</a:t>
            </a:r>
            <a:r>
              <a:rPr lang="en-US" sz="2300" dirty="0" smtClean="0"/>
              <a:t> </a:t>
            </a:r>
            <a:r>
              <a:rPr lang="en-US" sz="2300" dirty="0" err="1" smtClean="0"/>
              <a:t>globalni</a:t>
            </a:r>
            <a:r>
              <a:rPr lang="en-US" sz="2300" dirty="0" smtClean="0"/>
              <a:t> </a:t>
            </a:r>
            <a:r>
              <a:rPr lang="en-US" sz="2300" dirty="0" err="1" smtClean="0"/>
              <a:t>skaly</a:t>
            </a:r>
            <a:r>
              <a:rPr lang="en-US" sz="2300" dirty="0" smtClean="0"/>
              <a:t> (climate change)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300" dirty="0" smtClean="0"/>
              <a:t>&gt;&gt; </a:t>
            </a:r>
            <a:r>
              <a:rPr lang="en-US" sz="2300" dirty="0" err="1" smtClean="0"/>
              <a:t>Nelinearni</a:t>
            </a:r>
            <a:r>
              <a:rPr lang="en-US" sz="2300" dirty="0" smtClean="0"/>
              <a:t> </a:t>
            </a:r>
            <a:r>
              <a:rPr lang="en-US" sz="2300" dirty="0" err="1" smtClean="0"/>
              <a:t>deterministicke</a:t>
            </a:r>
            <a:r>
              <a:rPr lang="en-US" sz="2300" dirty="0" smtClean="0"/>
              <a:t> a </a:t>
            </a:r>
            <a:r>
              <a:rPr lang="en-US" sz="2300" dirty="0" err="1" smtClean="0"/>
              <a:t>linearni</a:t>
            </a:r>
            <a:r>
              <a:rPr lang="en-US" sz="2300" dirty="0" smtClean="0"/>
              <a:t> </a:t>
            </a:r>
            <a:r>
              <a:rPr lang="en-US" sz="2300" dirty="0" err="1" smtClean="0"/>
              <a:t>stochasticke</a:t>
            </a:r>
            <a:r>
              <a:rPr lang="en-US" sz="2300" dirty="0" smtClean="0"/>
              <a:t> </a:t>
            </a:r>
            <a:r>
              <a:rPr lang="en-US" sz="2300" dirty="0" err="1" smtClean="0"/>
              <a:t>modely</a:t>
            </a:r>
            <a:endParaRPr lang="en-US" sz="23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3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300" b="1" dirty="0" err="1" smtClean="0"/>
              <a:t>Synteza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zahrnujici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klimaticke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vlivy</a:t>
            </a:r>
            <a:r>
              <a:rPr lang="en-US" sz="2300" b="1" dirty="0" smtClean="0"/>
              <a:t>, </a:t>
            </a:r>
            <a:r>
              <a:rPr lang="en-US" sz="2300" b="1" dirty="0" err="1" smtClean="0"/>
              <a:t>nelinearni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dynamiku</a:t>
            </a:r>
            <a:r>
              <a:rPr lang="en-US" sz="2300" b="1" dirty="0" smtClean="0"/>
              <a:t> a </a:t>
            </a:r>
            <a:r>
              <a:rPr lang="en-US" sz="2300" b="1" dirty="0" err="1" smtClean="0"/>
              <a:t>nahodnou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komponentu</a:t>
            </a:r>
            <a:r>
              <a:rPr lang="en-US" sz="2300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3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300" b="1" dirty="0" err="1" smtClean="0"/>
              <a:t>Interakce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nelinerani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dynamiky</a:t>
            </a:r>
            <a:r>
              <a:rPr lang="en-US" sz="2300" b="1" dirty="0" smtClean="0"/>
              <a:t> a </a:t>
            </a:r>
            <a:r>
              <a:rPr lang="en-US" sz="2300" b="1" dirty="0" err="1" smtClean="0"/>
              <a:t>stochasticity</a:t>
            </a:r>
            <a:endParaRPr lang="en-US" sz="23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300" b="1" dirty="0" smtClean="0"/>
              <a:t>	</a:t>
            </a:r>
            <a:r>
              <a:rPr lang="en-US" sz="2300" dirty="0" smtClean="0"/>
              <a:t>&gt;&gt; </a:t>
            </a:r>
            <a:r>
              <a:rPr lang="en-US" sz="2300" dirty="0" err="1" smtClean="0"/>
              <a:t>pozoruhodna</a:t>
            </a:r>
            <a:r>
              <a:rPr lang="en-US" sz="2300" dirty="0" smtClean="0"/>
              <a:t> </a:t>
            </a:r>
            <a:r>
              <a:rPr lang="en-US" sz="2300" dirty="0" err="1" smtClean="0"/>
              <a:t>oscilace</a:t>
            </a:r>
            <a:r>
              <a:rPr lang="en-US" sz="2300" dirty="0" smtClean="0"/>
              <a:t> </a:t>
            </a:r>
            <a:r>
              <a:rPr lang="en-US" sz="2300" dirty="0" err="1" smtClean="0"/>
              <a:t>populaci</a:t>
            </a:r>
            <a:endParaRPr lang="en-US" sz="23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300" dirty="0" smtClean="0"/>
              <a:t>	&gt;&gt; </a:t>
            </a:r>
            <a:r>
              <a:rPr lang="en-US" sz="2300" dirty="0" err="1" smtClean="0"/>
              <a:t>ekonomie</a:t>
            </a:r>
            <a:r>
              <a:rPr lang="en-US" sz="2300" dirty="0" smtClean="0"/>
              <a:t> … </a:t>
            </a:r>
            <a:r>
              <a:rPr lang="en-US" sz="2300" dirty="0" err="1" smtClean="0"/>
              <a:t>stochasticita</a:t>
            </a:r>
            <a:endParaRPr lang="en-US" sz="23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300" dirty="0" smtClean="0"/>
              <a:t>	&gt;&gt; </a:t>
            </a:r>
            <a:r>
              <a:rPr lang="en-US" sz="2300" dirty="0" err="1" smtClean="0"/>
              <a:t>fyzikalni</a:t>
            </a:r>
            <a:r>
              <a:rPr lang="en-US" sz="2300" dirty="0" smtClean="0"/>
              <a:t> </a:t>
            </a:r>
            <a:r>
              <a:rPr lang="en-US" sz="2300" dirty="0" err="1" smtClean="0"/>
              <a:t>chemie</a:t>
            </a:r>
            <a:r>
              <a:rPr lang="en-US" sz="2300" dirty="0" smtClean="0"/>
              <a:t> … </a:t>
            </a:r>
            <a:r>
              <a:rPr lang="en-US" sz="2300" dirty="0" err="1" smtClean="0"/>
              <a:t>determinismus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200" y="3962400"/>
            <a:ext cx="6843908" cy="289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8600"/>
            <a:ext cx="6400800" cy="52117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Tresky</a:t>
            </a:r>
            <a:endParaRPr lang="en-US" sz="3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3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/>
              <a:t>Dobre</a:t>
            </a:r>
            <a:r>
              <a:rPr lang="en-US" sz="2000" dirty="0" smtClean="0"/>
              <a:t> </a:t>
            </a:r>
            <a:r>
              <a:rPr lang="en-US" sz="2000" dirty="0" err="1" smtClean="0"/>
              <a:t>zmapovana</a:t>
            </a:r>
            <a:r>
              <a:rPr lang="en-US" sz="2000" dirty="0" smtClean="0"/>
              <a:t> </a:t>
            </a:r>
            <a:r>
              <a:rPr lang="en-US" sz="2000" dirty="0" err="1" smtClean="0"/>
              <a:t>dynamika</a:t>
            </a:r>
            <a:r>
              <a:rPr lang="en-US" sz="2000" dirty="0" smtClean="0"/>
              <a:t>, </a:t>
            </a:r>
            <a:r>
              <a:rPr lang="en-US" sz="2000" dirty="0" err="1" smtClean="0"/>
              <a:t>industrializovany</a:t>
            </a:r>
            <a:r>
              <a:rPr lang="en-US" sz="2000" dirty="0" smtClean="0"/>
              <a:t> </a:t>
            </a:r>
            <a:r>
              <a:rPr lang="en-US" sz="2000" dirty="0" err="1" smtClean="0"/>
              <a:t>rybolov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/>
              <a:t>Znacne</a:t>
            </a:r>
            <a:r>
              <a:rPr lang="en-US" sz="2000" dirty="0" smtClean="0"/>
              <a:t> </a:t>
            </a:r>
            <a:r>
              <a:rPr lang="en-US" sz="2000" dirty="0" err="1" smtClean="0"/>
              <a:t>vykyvy</a:t>
            </a:r>
            <a:r>
              <a:rPr lang="en-US" sz="2000" dirty="0" smtClean="0"/>
              <a:t>, </a:t>
            </a:r>
            <a:r>
              <a:rPr lang="en-US" sz="2000" dirty="0" err="1" smtClean="0"/>
              <a:t>komplexni</a:t>
            </a:r>
            <a:r>
              <a:rPr lang="en-US" sz="2000" dirty="0" smtClean="0"/>
              <a:t> </a:t>
            </a:r>
            <a:r>
              <a:rPr lang="en-US" sz="2000" dirty="0" err="1" smtClean="0"/>
              <a:t>spektra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(A)	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Vysokofrekvencni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oscilace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/>
              <a:t>	</a:t>
            </a:r>
            <a:r>
              <a:rPr lang="en-US" sz="1300" dirty="0" smtClean="0"/>
              <a:t>(</a:t>
            </a:r>
            <a:r>
              <a:rPr lang="en-US" sz="1300" dirty="0" err="1" smtClean="0"/>
              <a:t>lihnuti</a:t>
            </a:r>
            <a:r>
              <a:rPr lang="en-US" sz="1300" dirty="0" smtClean="0"/>
              <a:t> </a:t>
            </a:r>
            <a:r>
              <a:rPr lang="en-US" sz="1300" dirty="0" err="1" smtClean="0"/>
              <a:t>jiker</a:t>
            </a:r>
            <a:r>
              <a:rPr lang="en-US" sz="1300" dirty="0" smtClean="0"/>
              <a:t>, </a:t>
            </a:r>
            <a:r>
              <a:rPr lang="en-US" sz="1300" dirty="0" err="1" smtClean="0"/>
              <a:t>teplotne</a:t>
            </a:r>
            <a:r>
              <a:rPr lang="en-US" sz="1300" dirty="0" smtClean="0"/>
              <a:t> </a:t>
            </a:r>
            <a:r>
              <a:rPr lang="en-US" sz="1300" dirty="0" err="1" smtClean="0"/>
              <a:t>indukovana</a:t>
            </a:r>
            <a:r>
              <a:rPr lang="en-US" sz="1300" dirty="0" smtClean="0"/>
              <a:t> </a:t>
            </a:r>
            <a:r>
              <a:rPr lang="en-US" sz="1300" dirty="0" err="1" smtClean="0"/>
              <a:t>mortalita</a:t>
            </a:r>
            <a:r>
              <a:rPr lang="en-US" sz="1300" dirty="0" smtClean="0"/>
              <a:t>, </a:t>
            </a:r>
            <a:r>
              <a:rPr lang="en-US" sz="1300" dirty="0" err="1" smtClean="0"/>
              <a:t>interakce</a:t>
            </a:r>
            <a:r>
              <a:rPr lang="en-US" sz="1300" dirty="0" smtClean="0"/>
              <a:t> </a:t>
            </a:r>
            <a:r>
              <a:rPr lang="en-US" sz="1300" dirty="0" err="1" smtClean="0"/>
              <a:t>ryba</a:t>
            </a:r>
            <a:r>
              <a:rPr lang="en-US" sz="1300" dirty="0" smtClean="0"/>
              <a:t>-</a:t>
            </a:r>
            <a:r>
              <a:rPr lang="en-US" sz="1300" dirty="0" err="1" smtClean="0"/>
              <a:t>ryba</a:t>
            </a:r>
            <a:r>
              <a:rPr lang="en-US" sz="1300" dirty="0" smtClean="0"/>
              <a:t>-plankton, </a:t>
            </a:r>
            <a:r>
              <a:rPr lang="en-US" sz="1300" dirty="0" err="1" smtClean="0"/>
              <a:t>kompetice</a:t>
            </a:r>
            <a:r>
              <a:rPr lang="en-US" sz="13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(B)	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Nizkofrekvencni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oscilace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 trendy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/>
              <a:t>	</a:t>
            </a:r>
            <a:r>
              <a:rPr lang="en-US" sz="1300" dirty="0" smtClean="0"/>
              <a:t>(</a:t>
            </a:r>
            <a:r>
              <a:rPr lang="en-US" sz="1300" dirty="0" err="1" smtClean="0"/>
              <a:t>masovy</a:t>
            </a:r>
            <a:r>
              <a:rPr lang="en-US" sz="1300" dirty="0" smtClean="0"/>
              <a:t> </a:t>
            </a:r>
            <a:r>
              <a:rPr lang="en-US" sz="1300" dirty="0" err="1" smtClean="0"/>
              <a:t>rybolov</a:t>
            </a:r>
            <a:r>
              <a:rPr lang="en-US" sz="1300" dirty="0" smtClean="0"/>
              <a:t>, </a:t>
            </a:r>
            <a:r>
              <a:rPr lang="en-US" sz="1300" dirty="0" err="1" smtClean="0"/>
              <a:t>klimaticke</a:t>
            </a:r>
            <a:r>
              <a:rPr lang="en-US" sz="1300" dirty="0" smtClean="0"/>
              <a:t> </a:t>
            </a:r>
            <a:r>
              <a:rPr lang="en-US" sz="1300" dirty="0" err="1" smtClean="0"/>
              <a:t>vykyvy</a:t>
            </a:r>
            <a:r>
              <a:rPr lang="en-US" sz="1300" dirty="0" smtClean="0"/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lphaUcParenBoth" startAt="3"/>
              <a:defRPr/>
            </a:pP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Nutne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dalsi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faktory</a:t>
            </a: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300" dirty="0" smtClean="0"/>
              <a:t>	(</a:t>
            </a:r>
            <a:r>
              <a:rPr lang="en-US" sz="1300" dirty="0" err="1" smtClean="0"/>
              <a:t>interakce</a:t>
            </a:r>
            <a:r>
              <a:rPr lang="en-US" sz="1300" dirty="0" smtClean="0"/>
              <a:t> </a:t>
            </a:r>
            <a:r>
              <a:rPr lang="en-US" sz="1300" dirty="0" err="1" smtClean="0"/>
              <a:t>nelinerani</a:t>
            </a:r>
            <a:r>
              <a:rPr lang="en-US" sz="1300" dirty="0" smtClean="0"/>
              <a:t> </a:t>
            </a:r>
            <a:r>
              <a:rPr lang="en-US" sz="1300" dirty="0" err="1" smtClean="0"/>
              <a:t>dynamikou</a:t>
            </a:r>
            <a:r>
              <a:rPr lang="en-US" sz="1300" dirty="0" smtClean="0"/>
              <a:t> a </a:t>
            </a:r>
            <a:r>
              <a:rPr lang="en-US" sz="1300" dirty="0" err="1" smtClean="0"/>
              <a:t>stochastickou</a:t>
            </a:r>
            <a:r>
              <a:rPr lang="en-US" sz="1300" dirty="0" smtClean="0"/>
              <a:t> </a:t>
            </a:r>
            <a:r>
              <a:rPr lang="en-US" sz="1300" dirty="0" err="1" smtClean="0"/>
              <a:t>komponentou</a:t>
            </a:r>
            <a:r>
              <a:rPr lang="en-US" sz="13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err="1" smtClean="0"/>
              <a:t>Vyznam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dilcich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komponent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kolisa</a:t>
            </a:r>
            <a:r>
              <a:rPr lang="en-US" sz="2000" b="1" dirty="0" smtClean="0"/>
              <a:t> s </a:t>
            </a:r>
            <a:r>
              <a:rPr lang="en-US" sz="2000" b="1" dirty="0" err="1" smtClean="0"/>
              <a:t>radou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faktoru</a:t>
            </a:r>
            <a:r>
              <a:rPr lang="en-US" sz="2000" dirty="0" smtClean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	</a:t>
            </a:r>
            <a:r>
              <a:rPr lang="en-US" sz="2000" dirty="0" err="1" smtClean="0"/>
              <a:t>marinni-terestricky</a:t>
            </a:r>
            <a:r>
              <a:rPr lang="en-US" sz="2000" dirty="0" smtClean="0"/>
              <a:t> </a:t>
            </a:r>
            <a:r>
              <a:rPr lang="en-US" sz="2000" dirty="0" err="1" smtClean="0"/>
              <a:t>ekosystem</a:t>
            </a:r>
            <a:r>
              <a:rPr lang="en-US" sz="2000" dirty="0" smtClean="0"/>
              <a:t>, </a:t>
            </a:r>
            <a:r>
              <a:rPr lang="en-US" sz="2000" dirty="0" err="1" smtClean="0"/>
              <a:t>obratlovci-bezobratli</a:t>
            </a:r>
            <a:r>
              <a:rPr lang="en-US" sz="2000" dirty="0" smtClean="0"/>
              <a:t>, </a:t>
            </a:r>
            <a:r>
              <a:rPr lang="en-US" sz="2000" dirty="0" err="1" smtClean="0"/>
              <a:t>komplexita</a:t>
            </a:r>
            <a:r>
              <a:rPr lang="en-US" sz="2000" dirty="0" smtClean="0"/>
              <a:t> </a:t>
            </a:r>
            <a:r>
              <a:rPr lang="en-US" sz="2000" dirty="0" err="1" smtClean="0"/>
              <a:t>zivotnich</a:t>
            </a:r>
            <a:r>
              <a:rPr lang="en-US" sz="2000" dirty="0" smtClean="0"/>
              <a:t> </a:t>
            </a:r>
            <a:r>
              <a:rPr lang="en-US" sz="2000" dirty="0" err="1" smtClean="0"/>
              <a:t>cyklu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300" dirty="0"/>
          </a:p>
        </p:txBody>
      </p:sp>
      <p:grpSp>
        <p:nvGrpSpPr>
          <p:cNvPr id="6148" name="Skupina 4"/>
          <p:cNvGrpSpPr>
            <a:grpSpLocks/>
          </p:cNvGrpSpPr>
          <p:nvPr/>
        </p:nvGrpSpPr>
        <p:grpSpPr bwMode="auto">
          <a:xfrm>
            <a:off x="6858000" y="0"/>
            <a:ext cx="2286000" cy="6858000"/>
            <a:chOff x="6858000" y="0"/>
            <a:chExt cx="2286000" cy="6858000"/>
          </a:xfrm>
        </p:grpSpPr>
        <p:grpSp>
          <p:nvGrpSpPr>
            <p:cNvPr id="6150" name="Skupina 16"/>
            <p:cNvGrpSpPr>
              <a:grpSpLocks/>
            </p:cNvGrpSpPr>
            <p:nvPr/>
          </p:nvGrpSpPr>
          <p:grpSpPr bwMode="auto">
            <a:xfrm>
              <a:off x="7010400" y="0"/>
              <a:ext cx="2133600" cy="6858000"/>
              <a:chOff x="7010400" y="0"/>
              <a:chExt cx="2133600" cy="6858000"/>
            </a:xfrm>
          </p:grpSpPr>
          <p:pic>
            <p:nvPicPr>
              <p:cNvPr id="6152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10400" y="1219200"/>
                <a:ext cx="2133600" cy="3217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10400" y="4419600"/>
                <a:ext cx="2133600" cy="1414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58009" t="52286" r="1818" b="4286"/>
              <a:stretch>
                <a:fillRect/>
              </a:stretch>
            </p:blipFill>
            <p:spPr bwMode="auto">
              <a:xfrm>
                <a:off x="7010400" y="0"/>
                <a:ext cx="21336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7010400" y="5791200"/>
                <a:ext cx="21336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Obdélník 6"/>
            <p:cNvSpPr/>
            <p:nvPr/>
          </p:nvSpPr>
          <p:spPr>
            <a:xfrm>
              <a:off x="6858000" y="0"/>
              <a:ext cx="1524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149" name="TextovéPole 11"/>
          <p:cNvSpPr txBox="1">
            <a:spLocks noChangeArrowheads="1"/>
          </p:cNvSpPr>
          <p:nvPr/>
        </p:nvSpPr>
        <p:spPr bwMode="auto">
          <a:xfrm>
            <a:off x="0" y="62484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Caley et al. 1996</a:t>
            </a:r>
          </a:p>
          <a:p>
            <a:r>
              <a:rPr lang="en-US" b="1">
                <a:latin typeface="Calibri" pitchFamily="34" charset="0"/>
              </a:rPr>
              <a:t>Higgins et al.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Č</a:t>
            </a:r>
            <a:r>
              <a:rPr lang="en-US" sz="35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asov</a:t>
            </a:r>
            <a:r>
              <a:rPr lang="cs-CZ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é</a:t>
            </a:r>
            <a:r>
              <a:rPr lang="en-US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</a:t>
            </a:r>
            <a:r>
              <a:rPr lang="en-US" sz="35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ady</a:t>
            </a:r>
            <a:r>
              <a:rPr lang="en-US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v </a:t>
            </a:r>
            <a:r>
              <a:rPr lang="en-US" sz="35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populacni</a:t>
            </a:r>
            <a:r>
              <a:rPr lang="en-US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ekologii</a:t>
            </a:r>
            <a:endParaRPr lang="en-US" sz="3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171" name="Skupina 4"/>
          <p:cNvGrpSpPr>
            <a:grpSpLocks/>
          </p:cNvGrpSpPr>
          <p:nvPr/>
        </p:nvGrpSpPr>
        <p:grpSpPr bwMode="auto">
          <a:xfrm>
            <a:off x="6858000" y="0"/>
            <a:ext cx="2286000" cy="6858000"/>
            <a:chOff x="6858000" y="0"/>
            <a:chExt cx="2286000" cy="6858000"/>
          </a:xfrm>
        </p:grpSpPr>
        <p:grpSp>
          <p:nvGrpSpPr>
            <p:cNvPr id="7174" name="Skupina 16"/>
            <p:cNvGrpSpPr>
              <a:grpSpLocks/>
            </p:cNvGrpSpPr>
            <p:nvPr/>
          </p:nvGrpSpPr>
          <p:grpSpPr bwMode="auto">
            <a:xfrm>
              <a:off x="7010400" y="0"/>
              <a:ext cx="2133600" cy="6858000"/>
              <a:chOff x="7010400" y="0"/>
              <a:chExt cx="2133600" cy="6858000"/>
            </a:xfrm>
          </p:grpSpPr>
          <p:pic>
            <p:nvPicPr>
              <p:cNvPr id="7176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010400" y="1219200"/>
                <a:ext cx="2133600" cy="3217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7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10400" y="4419600"/>
                <a:ext cx="2133600" cy="1414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58009" t="52286" r="1818" b="4286"/>
              <a:stretch>
                <a:fillRect/>
              </a:stretch>
            </p:blipFill>
            <p:spPr bwMode="auto">
              <a:xfrm>
                <a:off x="7010400" y="0"/>
                <a:ext cx="21336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7010400" y="5791200"/>
                <a:ext cx="21336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Obdélník 6"/>
            <p:cNvSpPr/>
            <p:nvPr/>
          </p:nvSpPr>
          <p:spPr>
            <a:xfrm>
              <a:off x="6858000" y="0"/>
              <a:ext cx="1524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95400"/>
            <a:ext cx="68913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ovéPole 11"/>
          <p:cNvSpPr txBox="1">
            <a:spLocks noChangeArrowheads="1"/>
          </p:cNvSpPr>
          <p:nvPr/>
        </p:nvSpPr>
        <p:spPr bwMode="auto">
          <a:xfrm>
            <a:off x="0" y="62484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Caley et al. 1996</a:t>
            </a:r>
          </a:p>
          <a:p>
            <a:r>
              <a:rPr lang="en-US" b="1">
                <a:latin typeface="Calibri" pitchFamily="34" charset="0"/>
              </a:rPr>
              <a:t>Higgins et al.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(1) Density dependence</a:t>
            </a:r>
          </a:p>
          <a:p>
            <a:pPr eaLnBrk="1" hangingPunct="1"/>
            <a:r>
              <a:rPr lang="en-US" sz="2500" smtClean="0"/>
              <a:t>neg. zavislost mezi per capita growth rate a populacni hustotou</a:t>
            </a:r>
          </a:p>
          <a:p>
            <a:pPr eaLnBrk="1" hangingPunct="1">
              <a:buFont typeface="Arial" charset="0"/>
              <a:buNone/>
            </a:pPr>
            <a:r>
              <a:rPr lang="en-US" sz="2500" smtClean="0"/>
              <a:t>	&gt;&gt;&gt; zanechava stopy v prubehu casove rady</a:t>
            </a:r>
          </a:p>
          <a:p>
            <a:pPr eaLnBrk="1" hangingPunct="1"/>
            <a:r>
              <a:rPr lang="en-US" sz="2500" smtClean="0"/>
              <a:t>patrne v rozlehlejsim casovem horizontu</a:t>
            </a:r>
          </a:p>
          <a:p>
            <a:pPr eaLnBrk="1" hangingPunct="1"/>
            <a:r>
              <a:rPr lang="en-US" sz="2500" smtClean="0"/>
              <a:t>(multiple) lags &gt;&gt;&gt; “order of density 				dependence”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52400" y="762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Komponenty</a:t>
            </a:r>
            <a:r>
              <a:rPr lang="en-US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populacni</a:t>
            </a:r>
            <a:r>
              <a:rPr lang="en-US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dynamiky</a:t>
            </a:r>
            <a:endParaRPr lang="en-US" sz="35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196" name="Skupina 4"/>
          <p:cNvGrpSpPr>
            <a:grpSpLocks/>
          </p:cNvGrpSpPr>
          <p:nvPr/>
        </p:nvGrpSpPr>
        <p:grpSpPr bwMode="auto">
          <a:xfrm>
            <a:off x="6858000" y="0"/>
            <a:ext cx="2286000" cy="6858000"/>
            <a:chOff x="6858000" y="0"/>
            <a:chExt cx="2286000" cy="6858000"/>
          </a:xfrm>
        </p:grpSpPr>
        <p:grpSp>
          <p:nvGrpSpPr>
            <p:cNvPr id="8197" name="Skupina 16"/>
            <p:cNvGrpSpPr>
              <a:grpSpLocks/>
            </p:cNvGrpSpPr>
            <p:nvPr/>
          </p:nvGrpSpPr>
          <p:grpSpPr bwMode="auto">
            <a:xfrm>
              <a:off x="7010400" y="0"/>
              <a:ext cx="2133600" cy="6858000"/>
              <a:chOff x="7010400" y="0"/>
              <a:chExt cx="2133600" cy="6858000"/>
            </a:xfrm>
          </p:grpSpPr>
          <p:pic>
            <p:nvPicPr>
              <p:cNvPr id="8199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010400" y="1219200"/>
                <a:ext cx="2133600" cy="3217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0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10400" y="4419600"/>
                <a:ext cx="2133600" cy="1414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58009" t="52286" r="1818" b="4286"/>
              <a:stretch>
                <a:fillRect/>
              </a:stretch>
            </p:blipFill>
            <p:spPr bwMode="auto">
              <a:xfrm>
                <a:off x="7010400" y="0"/>
                <a:ext cx="21336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7010400" y="5791200"/>
                <a:ext cx="21336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Obdélník 6"/>
            <p:cNvSpPr/>
            <p:nvPr/>
          </p:nvSpPr>
          <p:spPr>
            <a:xfrm>
              <a:off x="6858000" y="0"/>
              <a:ext cx="1524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4343400"/>
            <a:ext cx="19240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0" y="1295400"/>
            <a:ext cx="6858000" cy="556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000" b="1" smtClean="0"/>
              <a:t>	(2) Stochasticka variabilita</a:t>
            </a:r>
          </a:p>
          <a:p>
            <a:pPr lvl="1" eaLnBrk="1" hangingPunct="1"/>
            <a:r>
              <a:rPr lang="en-US" sz="1600" smtClean="0"/>
              <a:t>DEMOGRAFICKA  &amp; ENVIRONMENTALNI stochasticita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1000" smtClean="0"/>
              <a:t>diskretni pocet individui &gt;&gt;&gt; inherentni stochasticke fluktuace </a:t>
            </a:r>
          </a:p>
          <a:p>
            <a:pPr eaLnBrk="1" hangingPunct="1"/>
            <a:r>
              <a:rPr lang="en-US" sz="1000" smtClean="0"/>
              <a:t>pocetnost stabilnich populaci kolisa kolem K podle Poissonovy/neg. binomicke distribuce</a:t>
            </a:r>
          </a:p>
          <a:p>
            <a:pPr eaLnBrk="1" hangingPunct="1"/>
            <a:r>
              <a:rPr lang="en-US" sz="1000" smtClean="0"/>
              <a:t>variabilita fluktuaci stopa s abundanci</a:t>
            </a:r>
          </a:p>
          <a:p>
            <a:pPr eaLnBrk="1" hangingPunct="1"/>
            <a:r>
              <a:rPr lang="en-US" sz="1000" smtClean="0"/>
              <a:t>extra -  variability &gt;&gt;&gt; dodatecne environmentalni fluktuace</a:t>
            </a:r>
          </a:p>
          <a:p>
            <a:pPr eaLnBrk="1" hangingPunct="1"/>
            <a:r>
              <a:rPr lang="en-US" sz="1000" smtClean="0"/>
              <a:t>&gt;&gt;&gt; gamma/log normalni ditribuce okolo equilibria</a:t>
            </a:r>
          </a:p>
          <a:p>
            <a:pPr eaLnBrk="1" hangingPunct="1"/>
            <a:r>
              <a:rPr lang="en-US" sz="1000" smtClean="0"/>
              <a:t>sklon = 2</a:t>
            </a:r>
          </a:p>
          <a:p>
            <a:pPr eaLnBrk="1" hangingPunct="1"/>
            <a:r>
              <a:rPr lang="en-US" sz="1000" smtClean="0"/>
              <a:t>Progresivnejsi metodika … diffusive approximation to birth-death process</a:t>
            </a:r>
          </a:p>
        </p:txBody>
      </p:sp>
      <p:grpSp>
        <p:nvGrpSpPr>
          <p:cNvPr id="9220" name="Skupina 4"/>
          <p:cNvGrpSpPr>
            <a:grpSpLocks/>
          </p:cNvGrpSpPr>
          <p:nvPr/>
        </p:nvGrpSpPr>
        <p:grpSpPr bwMode="auto">
          <a:xfrm>
            <a:off x="6858000" y="0"/>
            <a:ext cx="2286000" cy="6858000"/>
            <a:chOff x="6858000" y="0"/>
            <a:chExt cx="2286000" cy="6858000"/>
          </a:xfrm>
        </p:grpSpPr>
        <p:grpSp>
          <p:nvGrpSpPr>
            <p:cNvPr id="9239" name="Skupina 16"/>
            <p:cNvGrpSpPr>
              <a:grpSpLocks/>
            </p:cNvGrpSpPr>
            <p:nvPr/>
          </p:nvGrpSpPr>
          <p:grpSpPr bwMode="auto">
            <a:xfrm>
              <a:off x="7010400" y="0"/>
              <a:ext cx="2133600" cy="6858000"/>
              <a:chOff x="7010400" y="0"/>
              <a:chExt cx="2133600" cy="6858000"/>
            </a:xfrm>
          </p:grpSpPr>
          <p:pic>
            <p:nvPicPr>
              <p:cNvPr id="9241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10400" y="1219200"/>
                <a:ext cx="2133600" cy="3217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2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10400" y="4419600"/>
                <a:ext cx="2133600" cy="1414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58009" t="52286" r="1818" b="4286"/>
              <a:stretch>
                <a:fillRect/>
              </a:stretch>
            </p:blipFill>
            <p:spPr bwMode="auto">
              <a:xfrm>
                <a:off x="7010400" y="0"/>
                <a:ext cx="21336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7010400" y="5791200"/>
                <a:ext cx="21336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Obdélník 6"/>
            <p:cNvSpPr/>
            <p:nvPr/>
          </p:nvSpPr>
          <p:spPr>
            <a:xfrm>
              <a:off x="6858000" y="0"/>
              <a:ext cx="1524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2" name="Nadpis 1"/>
          <p:cNvSpPr txBox="1">
            <a:spLocks/>
          </p:cNvSpPr>
          <p:nvPr/>
        </p:nvSpPr>
        <p:spPr>
          <a:xfrm>
            <a:off x="152400" y="762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Komponenty</a:t>
            </a:r>
            <a:r>
              <a:rPr lang="en-US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populacni</a:t>
            </a:r>
            <a:r>
              <a:rPr lang="en-US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dynamiky</a:t>
            </a:r>
            <a:endParaRPr lang="en-US" sz="35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222" name="Skupina 24"/>
          <p:cNvGrpSpPr>
            <a:grpSpLocks/>
          </p:cNvGrpSpPr>
          <p:nvPr/>
        </p:nvGrpSpPr>
        <p:grpSpPr bwMode="auto">
          <a:xfrm>
            <a:off x="685800" y="2590800"/>
            <a:ext cx="3000375" cy="2020888"/>
            <a:chOff x="1027737" y="3886201"/>
            <a:chExt cx="4153863" cy="2630497"/>
          </a:xfrm>
        </p:grpSpPr>
        <p:grpSp>
          <p:nvGrpSpPr>
            <p:cNvPr id="9232" name="Skupina 21"/>
            <p:cNvGrpSpPr>
              <a:grpSpLocks/>
            </p:cNvGrpSpPr>
            <p:nvPr/>
          </p:nvGrpSpPr>
          <p:grpSpPr bwMode="auto">
            <a:xfrm>
              <a:off x="1027737" y="3886201"/>
              <a:ext cx="3240257" cy="2630497"/>
              <a:chOff x="1027737" y="3886201"/>
              <a:chExt cx="3240257" cy="2630497"/>
            </a:xfrm>
          </p:grpSpPr>
          <p:cxnSp>
            <p:nvCxnSpPr>
              <p:cNvPr id="14" name="Přímá spojovací šipka 13"/>
              <p:cNvCxnSpPr/>
              <p:nvPr/>
            </p:nvCxnSpPr>
            <p:spPr>
              <a:xfrm rot="5400000" flipH="1" flipV="1">
                <a:off x="760621" y="5028842"/>
                <a:ext cx="1828742" cy="2199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ovací šipka 14"/>
              <p:cNvCxnSpPr/>
              <p:nvPr/>
            </p:nvCxnSpPr>
            <p:spPr>
              <a:xfrm flipV="1">
                <a:off x="1676092" y="5944311"/>
                <a:ext cx="2591218" cy="0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ovací čára 18"/>
              <p:cNvCxnSpPr/>
              <p:nvPr/>
            </p:nvCxnSpPr>
            <p:spPr>
              <a:xfrm flipV="1">
                <a:off x="1981587" y="4532977"/>
                <a:ext cx="1789018" cy="11055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37" name="TextovéPole 19"/>
              <p:cNvSpPr txBox="1">
                <a:spLocks noChangeArrowheads="1"/>
              </p:cNvSpPr>
              <p:nvPr/>
            </p:nvSpPr>
            <p:spPr bwMode="auto">
              <a:xfrm rot="-5400000">
                <a:off x="375167" y="4538771"/>
                <a:ext cx="1752600" cy="447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500" b="1">
                    <a:latin typeface="Calibri" pitchFamily="34" charset="0"/>
                  </a:rPr>
                  <a:t>log (variance)</a:t>
                </a:r>
              </a:p>
            </p:txBody>
          </p:sp>
          <p:sp>
            <p:nvSpPr>
              <p:cNvPr id="9238" name="TextovéPole 20"/>
              <p:cNvSpPr txBox="1">
                <a:spLocks noChangeArrowheads="1"/>
              </p:cNvSpPr>
              <p:nvPr/>
            </p:nvSpPr>
            <p:spPr bwMode="auto">
              <a:xfrm>
                <a:off x="2057400" y="6096001"/>
                <a:ext cx="1752600" cy="420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500" b="1">
                    <a:latin typeface="Calibri" pitchFamily="34" charset="0"/>
                  </a:rPr>
                  <a:t>log (mean)</a:t>
                </a:r>
              </a:p>
            </p:txBody>
          </p:sp>
        </p:grpSp>
        <p:sp>
          <p:nvSpPr>
            <p:cNvPr id="9233" name="TextovéPole 23"/>
            <p:cNvSpPr txBox="1">
              <a:spLocks noChangeArrowheads="1"/>
            </p:cNvSpPr>
            <p:nvPr/>
          </p:nvSpPr>
          <p:spPr bwMode="auto">
            <a:xfrm>
              <a:off x="3276600" y="4876800"/>
              <a:ext cx="1905000" cy="420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 b="1">
                  <a:latin typeface="Calibri" pitchFamily="34" charset="0"/>
                </a:rPr>
                <a:t>(1; 2)</a:t>
              </a:r>
            </a:p>
          </p:txBody>
        </p:sp>
      </p:grpSp>
      <p:grpSp>
        <p:nvGrpSpPr>
          <p:cNvPr id="9223" name="Skupina 41"/>
          <p:cNvGrpSpPr>
            <a:grpSpLocks/>
          </p:cNvGrpSpPr>
          <p:nvPr/>
        </p:nvGrpSpPr>
        <p:grpSpPr bwMode="auto">
          <a:xfrm>
            <a:off x="3629025" y="2590800"/>
            <a:ext cx="3000375" cy="2020888"/>
            <a:chOff x="1027737" y="3886201"/>
            <a:chExt cx="4153863" cy="2630497"/>
          </a:xfrm>
        </p:grpSpPr>
        <p:grpSp>
          <p:nvGrpSpPr>
            <p:cNvPr id="9225" name="Skupina 21"/>
            <p:cNvGrpSpPr>
              <a:grpSpLocks/>
            </p:cNvGrpSpPr>
            <p:nvPr/>
          </p:nvGrpSpPr>
          <p:grpSpPr bwMode="auto">
            <a:xfrm>
              <a:off x="1027737" y="3886201"/>
              <a:ext cx="3240257" cy="2630497"/>
              <a:chOff x="1027737" y="3886201"/>
              <a:chExt cx="3240257" cy="2630497"/>
            </a:xfrm>
          </p:grpSpPr>
          <p:cxnSp>
            <p:nvCxnSpPr>
              <p:cNvPr id="45" name="Přímá spojovací šipka 44"/>
              <p:cNvCxnSpPr/>
              <p:nvPr/>
            </p:nvCxnSpPr>
            <p:spPr>
              <a:xfrm rot="5400000" flipH="1" flipV="1">
                <a:off x="760621" y="5028842"/>
                <a:ext cx="1828742" cy="2199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ovací šipka 45"/>
              <p:cNvCxnSpPr/>
              <p:nvPr/>
            </p:nvCxnSpPr>
            <p:spPr>
              <a:xfrm flipV="1">
                <a:off x="1676092" y="5944311"/>
                <a:ext cx="2591218" cy="0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Přímá spojovací čára 46"/>
              <p:cNvCxnSpPr/>
              <p:nvPr/>
            </p:nvCxnSpPr>
            <p:spPr>
              <a:xfrm rot="5400000" flipH="1" flipV="1">
                <a:off x="1904775" y="4260571"/>
                <a:ext cx="1454729" cy="13011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30" name="TextovéPole 47"/>
              <p:cNvSpPr txBox="1">
                <a:spLocks noChangeArrowheads="1"/>
              </p:cNvSpPr>
              <p:nvPr/>
            </p:nvSpPr>
            <p:spPr bwMode="auto">
              <a:xfrm rot="-5400000">
                <a:off x="375167" y="4538771"/>
                <a:ext cx="1752600" cy="447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500" b="1">
                    <a:latin typeface="Calibri" pitchFamily="34" charset="0"/>
                  </a:rPr>
                  <a:t>log (variance)</a:t>
                </a:r>
              </a:p>
            </p:txBody>
          </p:sp>
          <p:sp>
            <p:nvSpPr>
              <p:cNvPr id="9231" name="TextovéPole 48"/>
              <p:cNvSpPr txBox="1">
                <a:spLocks noChangeArrowheads="1"/>
              </p:cNvSpPr>
              <p:nvPr/>
            </p:nvSpPr>
            <p:spPr bwMode="auto">
              <a:xfrm>
                <a:off x="2057400" y="6096001"/>
                <a:ext cx="1752600" cy="420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500" b="1">
                    <a:latin typeface="Calibri" pitchFamily="34" charset="0"/>
                  </a:rPr>
                  <a:t>log (mean)</a:t>
                </a:r>
              </a:p>
            </p:txBody>
          </p:sp>
        </p:grpSp>
        <p:sp>
          <p:nvSpPr>
            <p:cNvPr id="9226" name="TextovéPole 43"/>
            <p:cNvSpPr txBox="1">
              <a:spLocks noChangeArrowheads="1"/>
            </p:cNvSpPr>
            <p:nvPr/>
          </p:nvSpPr>
          <p:spPr bwMode="auto">
            <a:xfrm>
              <a:off x="3276600" y="4876800"/>
              <a:ext cx="1905000" cy="420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 b="1">
                  <a:latin typeface="Calibri" pitchFamily="34" charset="0"/>
                </a:rPr>
                <a:t>(2; ∞)</a:t>
              </a:r>
            </a:p>
          </p:txBody>
        </p:sp>
      </p:grpSp>
      <p:sp>
        <p:nvSpPr>
          <p:cNvPr id="9224" name="TextovéPole 27"/>
          <p:cNvSpPr txBox="1">
            <a:spLocks noChangeArrowheads="1"/>
          </p:cNvSpPr>
          <p:nvPr/>
        </p:nvSpPr>
        <p:spPr bwMode="auto">
          <a:xfrm>
            <a:off x="5029200" y="64881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Saether et al.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573588"/>
            <a:ext cx="3476625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86000"/>
            <a:ext cx="3581400" cy="23622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24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(3) Klimaticke vykyvy</a:t>
            </a:r>
          </a:p>
          <a:p>
            <a:pPr eaLnBrk="1" hangingPunct="1"/>
            <a:r>
              <a:rPr lang="en-US" sz="2500" smtClean="0"/>
              <a:t>autokorelovane fluktuace na velke skale </a:t>
            </a:r>
          </a:p>
          <a:p>
            <a:pPr eaLnBrk="1" hangingPunct="1">
              <a:buFont typeface="Arial" charset="0"/>
              <a:buNone/>
            </a:pPr>
            <a:r>
              <a:rPr lang="en-US" sz="2500" smtClean="0"/>
              <a:t>	(≈ desetileti)</a:t>
            </a:r>
          </a:p>
          <a:p>
            <a:pPr eaLnBrk="1" hangingPunct="1"/>
            <a:r>
              <a:rPr lang="en-US" sz="2500" smtClean="0"/>
              <a:t>El Nino, ENSO, NAO oscilace</a:t>
            </a:r>
          </a:p>
        </p:txBody>
      </p:sp>
      <p:grpSp>
        <p:nvGrpSpPr>
          <p:cNvPr id="10245" name="Skupina 4"/>
          <p:cNvGrpSpPr>
            <a:grpSpLocks/>
          </p:cNvGrpSpPr>
          <p:nvPr/>
        </p:nvGrpSpPr>
        <p:grpSpPr bwMode="auto">
          <a:xfrm>
            <a:off x="6858000" y="0"/>
            <a:ext cx="2286000" cy="6858000"/>
            <a:chOff x="6858000" y="0"/>
            <a:chExt cx="2286000" cy="6858000"/>
          </a:xfrm>
        </p:grpSpPr>
        <p:grpSp>
          <p:nvGrpSpPr>
            <p:cNvPr id="10249" name="Skupina 16"/>
            <p:cNvGrpSpPr>
              <a:grpSpLocks/>
            </p:cNvGrpSpPr>
            <p:nvPr/>
          </p:nvGrpSpPr>
          <p:grpSpPr bwMode="auto">
            <a:xfrm>
              <a:off x="7010400" y="0"/>
              <a:ext cx="2133600" cy="6858000"/>
              <a:chOff x="7010400" y="0"/>
              <a:chExt cx="2133600" cy="6858000"/>
            </a:xfrm>
          </p:grpSpPr>
          <p:pic>
            <p:nvPicPr>
              <p:cNvPr id="10251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10400" y="1219200"/>
                <a:ext cx="2133600" cy="3217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2" name="Picture 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10400" y="4419600"/>
                <a:ext cx="2133600" cy="1414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58009" t="52286" r="1818" b="4286"/>
              <a:stretch>
                <a:fillRect/>
              </a:stretch>
            </p:blipFill>
            <p:spPr bwMode="auto">
              <a:xfrm>
                <a:off x="7010400" y="0"/>
                <a:ext cx="21336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7010400" y="5791200"/>
                <a:ext cx="21336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Obdélník 6"/>
            <p:cNvSpPr/>
            <p:nvPr/>
          </p:nvSpPr>
          <p:spPr>
            <a:xfrm>
              <a:off x="6858000" y="0"/>
              <a:ext cx="1524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2" name="Nadpis 1"/>
          <p:cNvSpPr txBox="1">
            <a:spLocks/>
          </p:cNvSpPr>
          <p:nvPr/>
        </p:nvSpPr>
        <p:spPr>
          <a:xfrm>
            <a:off x="152400" y="762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Komponenty</a:t>
            </a:r>
            <a:r>
              <a:rPr lang="en-US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populacni</a:t>
            </a:r>
            <a:r>
              <a:rPr lang="en-US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dynamiky</a:t>
            </a:r>
            <a:endParaRPr lang="en-US" sz="35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3733800"/>
            <a:ext cx="3021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ovéPole 13"/>
          <p:cNvSpPr txBox="1">
            <a:spLocks noChangeArrowheads="1"/>
          </p:cNvSpPr>
          <p:nvPr/>
        </p:nvSpPr>
        <p:spPr bwMode="auto">
          <a:xfrm>
            <a:off x="0" y="6488113"/>
            <a:ext cx="2590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Fromentin et al. 1996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359</Words>
  <Application>Microsoft Office PowerPoint</Application>
  <PresentationFormat>Předvádění na obrazovce (4:3)</PresentationFormat>
  <Paragraphs>134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sady Office</vt:lpstr>
      <vt:lpstr>Časové řady a populační dynamika</vt:lpstr>
      <vt:lpstr>Časové řady</vt:lpstr>
      <vt:lpstr>Časové řady v populacni ekologii</vt:lpstr>
      <vt:lpstr>Časové řady v populacni ekologii</vt:lpstr>
      <vt:lpstr>Snímek 5</vt:lpstr>
      <vt:lpstr>Časové řady v populacni ekologii</vt:lpstr>
      <vt:lpstr>Snímek 7</vt:lpstr>
      <vt:lpstr>Snímek 8</vt:lpstr>
      <vt:lpstr>Snímek 9</vt:lpstr>
      <vt:lpstr>Snímek 10</vt:lpstr>
      <vt:lpstr>(4) Komplexni dynamika </vt:lpstr>
      <vt:lpstr>Snímek 12</vt:lpstr>
      <vt:lpstr>Snímek 13</vt:lpstr>
      <vt:lpstr>Snímek 14</vt:lpstr>
      <vt:lpstr>Snímek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Časové řady a populační dynamika</dc:title>
  <dc:creator>Antonin Machac</dc:creator>
  <cp:lastModifiedBy>Antonin Machac</cp:lastModifiedBy>
  <cp:revision>75</cp:revision>
  <dcterms:created xsi:type="dcterms:W3CDTF">2010-11-17T19:35:22Z</dcterms:created>
  <dcterms:modified xsi:type="dcterms:W3CDTF">2010-12-08T11:45:59Z</dcterms:modified>
</cp:coreProperties>
</file>