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07"/>
  </p:notesMasterIdLst>
  <p:sldIdLst>
    <p:sldId id="256" r:id="rId2"/>
    <p:sldId id="299" r:id="rId3"/>
    <p:sldId id="300" r:id="rId4"/>
    <p:sldId id="307" r:id="rId5"/>
    <p:sldId id="306" r:id="rId6"/>
    <p:sldId id="260" r:id="rId7"/>
    <p:sldId id="318" r:id="rId8"/>
    <p:sldId id="261" r:id="rId9"/>
    <p:sldId id="289" r:id="rId10"/>
    <p:sldId id="257" r:id="rId11"/>
    <p:sldId id="308" r:id="rId12"/>
    <p:sldId id="352" r:id="rId13"/>
    <p:sldId id="353" r:id="rId14"/>
    <p:sldId id="263" r:id="rId15"/>
    <p:sldId id="264" r:id="rId16"/>
    <p:sldId id="265" r:id="rId17"/>
    <p:sldId id="266" r:id="rId18"/>
    <p:sldId id="267" r:id="rId19"/>
    <p:sldId id="268" r:id="rId20"/>
    <p:sldId id="401" r:id="rId21"/>
    <p:sldId id="310" r:id="rId22"/>
    <p:sldId id="312" r:id="rId23"/>
    <p:sldId id="313" r:id="rId24"/>
    <p:sldId id="311" r:id="rId25"/>
    <p:sldId id="314" r:id="rId26"/>
    <p:sldId id="388" r:id="rId27"/>
    <p:sldId id="344" r:id="rId28"/>
    <p:sldId id="374" r:id="rId29"/>
    <p:sldId id="381" r:id="rId30"/>
    <p:sldId id="382" r:id="rId31"/>
    <p:sldId id="383" r:id="rId32"/>
    <p:sldId id="384" r:id="rId33"/>
    <p:sldId id="386" r:id="rId34"/>
    <p:sldId id="387" r:id="rId35"/>
    <p:sldId id="269" r:id="rId36"/>
    <p:sldId id="375" r:id="rId37"/>
    <p:sldId id="376" r:id="rId38"/>
    <p:sldId id="377" r:id="rId39"/>
    <p:sldId id="378" r:id="rId40"/>
    <p:sldId id="379" r:id="rId41"/>
    <p:sldId id="270" r:id="rId42"/>
    <p:sldId id="356" r:id="rId43"/>
    <p:sldId id="361" r:id="rId44"/>
    <p:sldId id="389" r:id="rId45"/>
    <p:sldId id="272" r:id="rId46"/>
    <p:sldId id="395" r:id="rId47"/>
    <p:sldId id="397" r:id="rId48"/>
    <p:sldId id="396" r:id="rId49"/>
    <p:sldId id="393" r:id="rId50"/>
    <p:sldId id="292" r:id="rId51"/>
    <p:sldId id="394" r:id="rId52"/>
    <p:sldId id="399" r:id="rId53"/>
    <p:sldId id="400" r:id="rId54"/>
    <p:sldId id="357" r:id="rId55"/>
    <p:sldId id="398" r:id="rId56"/>
    <p:sldId id="358" r:id="rId57"/>
    <p:sldId id="359" r:id="rId58"/>
    <p:sldId id="351" r:id="rId59"/>
    <p:sldId id="348" r:id="rId60"/>
    <p:sldId id="368" r:id="rId61"/>
    <p:sldId id="392" r:id="rId62"/>
    <p:sldId id="391" r:id="rId63"/>
    <p:sldId id="369" r:id="rId64"/>
    <p:sldId id="371" r:id="rId65"/>
    <p:sldId id="370" r:id="rId66"/>
    <p:sldId id="402" r:id="rId67"/>
    <p:sldId id="372" r:id="rId68"/>
    <p:sldId id="390" r:id="rId69"/>
    <p:sldId id="373" r:id="rId70"/>
    <p:sldId id="349" r:id="rId71"/>
    <p:sldId id="350" r:id="rId72"/>
    <p:sldId id="364" r:id="rId73"/>
    <p:sldId id="360" r:id="rId74"/>
    <p:sldId id="362" r:id="rId75"/>
    <p:sldId id="363" r:id="rId76"/>
    <p:sldId id="321" r:id="rId77"/>
    <p:sldId id="319" r:id="rId78"/>
    <p:sldId id="320" r:id="rId79"/>
    <p:sldId id="322" r:id="rId80"/>
    <p:sldId id="323" r:id="rId81"/>
    <p:sldId id="324" r:id="rId82"/>
    <p:sldId id="326" r:id="rId83"/>
    <p:sldId id="329" r:id="rId84"/>
    <p:sldId id="327" r:id="rId85"/>
    <p:sldId id="317" r:id="rId86"/>
    <p:sldId id="262" r:id="rId87"/>
    <p:sldId id="275" r:id="rId88"/>
    <p:sldId id="276" r:id="rId89"/>
    <p:sldId id="277" r:id="rId90"/>
    <p:sldId id="298" r:id="rId91"/>
    <p:sldId id="330" r:id="rId92"/>
    <p:sldId id="278" r:id="rId93"/>
    <p:sldId id="281" r:id="rId94"/>
    <p:sldId id="282" r:id="rId95"/>
    <p:sldId id="331" r:id="rId96"/>
    <p:sldId id="332" r:id="rId97"/>
    <p:sldId id="333" r:id="rId98"/>
    <p:sldId id="334" r:id="rId99"/>
    <p:sldId id="341" r:id="rId100"/>
    <p:sldId id="337" r:id="rId101"/>
    <p:sldId id="284" r:id="rId102"/>
    <p:sldId id="286" r:id="rId103"/>
    <p:sldId id="287" r:id="rId104"/>
    <p:sldId id="294" r:id="rId105"/>
    <p:sldId id="295" r:id="rId106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38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77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Click to edit Master text styles</a:t>
            </a:r>
          </a:p>
          <a:p>
            <a:pPr lvl="1"/>
            <a:r>
              <a:rPr lang="cs-CZ" noProof="0" smtClean="0"/>
              <a:t>Second level</a:t>
            </a:r>
          </a:p>
          <a:p>
            <a:pPr lvl="2"/>
            <a:r>
              <a:rPr lang="cs-CZ" noProof="0" smtClean="0"/>
              <a:t>Third level</a:t>
            </a:r>
          </a:p>
          <a:p>
            <a:pPr lvl="3"/>
            <a:r>
              <a:rPr lang="cs-CZ" noProof="0" smtClean="0"/>
              <a:t>Fourth level</a:t>
            </a:r>
          </a:p>
          <a:p>
            <a:pPr lvl="4"/>
            <a:r>
              <a:rPr lang="cs-CZ" noProof="0" smtClean="0"/>
              <a:t>Fifth level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C99DCFA-ADA1-4610-BAFE-F2BD84194DAB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DD52439-7785-4D0B-BE75-3BC49F97BFBF}" type="slidenum">
              <a:rPr lang="cs-CZ" altLang="cs-CZ" sz="1200"/>
              <a:pPr/>
              <a:t>2</a:t>
            </a:fld>
            <a:endParaRPr lang="cs-CZ" altLang="cs-CZ" sz="120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144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F2B6E56-3C80-4F88-965F-71450D7A7D86}" type="slidenum">
              <a:rPr lang="cs-CZ" altLang="cs-CZ" sz="1200"/>
              <a:pPr/>
              <a:t>77</a:t>
            </a:fld>
            <a:endParaRPr lang="cs-CZ" altLang="cs-CZ" sz="120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B56DC82-4989-400B-A46B-A01F0900E7B7}" type="slidenum">
              <a:rPr lang="cs-CZ" altLang="cs-CZ" sz="1200"/>
              <a:pPr/>
              <a:t>78</a:t>
            </a:fld>
            <a:endParaRPr lang="cs-CZ" altLang="cs-CZ" sz="120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65F36AF-C1C0-407A-8090-D936B7BDB274}" type="slidenum">
              <a:rPr lang="cs-CZ" altLang="cs-CZ" sz="1200"/>
              <a:pPr/>
              <a:t>79</a:t>
            </a:fld>
            <a:endParaRPr lang="cs-CZ" altLang="cs-CZ" sz="120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10D8185-C50D-409F-87DD-F704A279F930}" type="slidenum">
              <a:rPr lang="cs-CZ" altLang="cs-CZ" sz="1200"/>
              <a:pPr/>
              <a:t>80</a:t>
            </a:fld>
            <a:endParaRPr lang="cs-CZ" altLang="cs-CZ" sz="120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DACF7F4-1E06-49D9-A2B6-F5C92D6FD544}" type="slidenum">
              <a:rPr lang="cs-CZ" altLang="cs-CZ" sz="1200"/>
              <a:pPr/>
              <a:t>81</a:t>
            </a:fld>
            <a:endParaRPr lang="cs-CZ" altLang="cs-CZ" sz="120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717F91F-9280-49A7-ACD6-80C8E81BFD57}" type="slidenum">
              <a:rPr lang="cs-CZ" altLang="cs-CZ" sz="1200"/>
              <a:pPr/>
              <a:t>82</a:t>
            </a:fld>
            <a:endParaRPr lang="cs-CZ" altLang="cs-CZ" sz="120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759B2B5-75A4-4877-BB54-CEE04F87DEC9}" type="slidenum">
              <a:rPr lang="cs-CZ" altLang="cs-CZ" sz="1200"/>
              <a:pPr/>
              <a:t>84</a:t>
            </a:fld>
            <a:endParaRPr lang="cs-CZ" altLang="cs-CZ" sz="120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3F096B4-C967-4EB7-93F7-71B42D6FD965}" type="slidenum">
              <a:rPr lang="cs-CZ" altLang="cs-CZ" sz="1200"/>
              <a:pPr/>
              <a:t>91</a:t>
            </a:fld>
            <a:endParaRPr lang="cs-CZ" altLang="cs-CZ" sz="120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F4F8973-D90F-4840-9F0A-C9B02FA27401}" type="slidenum">
              <a:rPr lang="cs-CZ" altLang="cs-CZ" sz="1200"/>
              <a:pPr/>
              <a:t>95</a:t>
            </a:fld>
            <a:endParaRPr lang="cs-CZ" altLang="cs-CZ" sz="120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8B403F8-622E-4365-8275-807638EA665E}" type="slidenum">
              <a:rPr lang="cs-CZ" altLang="cs-CZ" sz="1200"/>
              <a:pPr/>
              <a:t>3</a:t>
            </a:fld>
            <a:endParaRPr lang="cs-CZ" altLang="cs-CZ" sz="120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CEE275E-2BDE-43F8-BFF0-918EDD3C6A05}" type="slidenum">
              <a:rPr lang="cs-CZ" altLang="cs-CZ" sz="1200"/>
              <a:pPr/>
              <a:t>96</a:t>
            </a:fld>
            <a:endParaRPr lang="cs-CZ" altLang="cs-CZ" sz="120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 lIns="84399" tIns="42200" rIns="84399" bIns="42200"/>
          <a:lstStyle/>
          <a:p>
            <a:r>
              <a:rPr lang="en-GB" altLang="cs-CZ" smtClean="0"/>
              <a:t>Plant map from Barthlott, W., Lauer, W., Placke, A. 1996 Global distribution of species diversity in vascular plants: Towards a world map of phytodiversity</a:t>
            </a:r>
          </a:p>
          <a:p>
            <a:r>
              <a:rPr lang="en-GB" altLang="cs-CZ" smtClean="0"/>
              <a:t>Erdkunde 50: 317-327</a:t>
            </a:r>
          </a:p>
          <a:p>
            <a:r>
              <a:rPr lang="en-GB" altLang="cs-CZ" smtClean="0"/>
              <a:t>Shows that wherever there is a long altitudinal gradients in the tropics, the plant richness per 10,000 km2 reaches top values.</a:t>
            </a:r>
          </a:p>
          <a:p>
            <a:endParaRPr lang="en-GB" altLang="cs-CZ" smtClean="0"/>
          </a:p>
          <a:p>
            <a:r>
              <a:rPr lang="en-GB" altLang="cs-CZ" smtClean="0"/>
              <a:t>Our data - 200 caterpillars from Ficus copiosa compared between Elem and Niksek (lowland x lowland) and Elem x Simbu (lowland x montane)</a:t>
            </a:r>
          </a:p>
          <a:p>
            <a:endParaRPr lang="en-GB" altLang="cs-CZ" smtClean="0">
              <a:latin typeface="Arial" panose="020B0604020202020204" pitchFamily="34" charset="0"/>
            </a:endParaRPr>
          </a:p>
          <a:p>
            <a:endParaRPr lang="en-GB" alt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5408A79-3E8B-44D2-8E05-73ABBFDA72F5}" type="slidenum">
              <a:rPr lang="cs-CZ" altLang="cs-CZ" sz="1200"/>
              <a:pPr/>
              <a:t>97</a:t>
            </a:fld>
            <a:endParaRPr lang="cs-CZ" altLang="cs-CZ" sz="120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974E4DA-BC34-4E20-958C-1418C174EE2F}" type="slidenum">
              <a:rPr lang="cs-CZ" altLang="cs-CZ" sz="1200"/>
              <a:pPr/>
              <a:t>98</a:t>
            </a:fld>
            <a:endParaRPr lang="cs-CZ" altLang="cs-CZ" sz="120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A284F01-8C00-46C2-8368-C9DC1C6CC96A}" type="slidenum">
              <a:rPr lang="cs-CZ" altLang="cs-CZ" sz="1200"/>
              <a:pPr/>
              <a:t>99</a:t>
            </a:fld>
            <a:endParaRPr lang="cs-CZ" altLang="cs-CZ" sz="120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4FD3B8D-2AA0-4E40-B4B2-B299E9245C57}" type="slidenum">
              <a:rPr lang="cs-CZ" altLang="cs-CZ" sz="1200"/>
              <a:pPr/>
              <a:t>100</a:t>
            </a:fld>
            <a:endParaRPr lang="cs-CZ" altLang="cs-CZ" sz="120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</p:spPr>
      </p:sp>
      <p:sp>
        <p:nvSpPr>
          <p:cNvPr id="120835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</p:spPr>
      </p:sp>
      <p:sp>
        <p:nvSpPr>
          <p:cNvPr id="121859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</p:spPr>
      </p:sp>
      <p:sp>
        <p:nvSpPr>
          <p:cNvPr id="122883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</p:spPr>
      </p:sp>
      <p:sp>
        <p:nvSpPr>
          <p:cNvPr id="123907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</p:spPr>
      </p:sp>
      <p:sp>
        <p:nvSpPr>
          <p:cNvPr id="124931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323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711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734E0B-1A86-4129-9FF1-A215EE06BA9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03056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CED484-79D0-4151-B9F5-5FCA3FA398F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89298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5383CA-070D-41B2-AD37-04B043EEFD3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90704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7F206A-106A-4426-A694-6AFB5D65E66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57634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AA97BB-E0DF-4BF0-A6CE-126EA3C4DED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74112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3D1F24-530B-4EEA-B6B8-530AF6E414E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2544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41C719-4A17-48E0-89A5-1C89D8749CA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9719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4107D1-4F50-4D9C-9B78-EF341D1186B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20627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0FC77A-F773-4AEF-B8DA-637C67F8D3D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12994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004009-D539-4380-A192-9DE504C0978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17817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23D687-6FA0-4D80-B1E8-6283A82756B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53977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smtClean="0"/>
              <a:t>Klepnutím lze upravit styly předlohy textu</a:t>
            </a:r>
          </a:p>
          <a:p>
            <a:pPr lvl="1"/>
            <a:r>
              <a:rPr lang="en-GB" altLang="cs-CZ" smtClean="0"/>
              <a:t>Druhá úroveň</a:t>
            </a:r>
          </a:p>
          <a:p>
            <a:pPr lvl="2"/>
            <a:r>
              <a:rPr lang="en-GB" altLang="cs-CZ" smtClean="0"/>
              <a:t>Třetí úroveň</a:t>
            </a:r>
          </a:p>
          <a:p>
            <a:pPr lvl="3"/>
            <a:r>
              <a:rPr lang="en-GB" altLang="cs-CZ" smtClean="0"/>
              <a:t>Čtvrtá úroveň</a:t>
            </a:r>
          </a:p>
          <a:p>
            <a:pPr lvl="4"/>
            <a:r>
              <a:rPr lang="en-GB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813F13E-9B3E-4E1C-90CB-DADC9D31EB7E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scientica.cz/dvdpg/obr/big/4_1big.jp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Zem%C4%9B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iki/Kenozoikum" TargetMode="External"/><Relationship Id="rId5" Type="http://schemas.openxmlformats.org/officeDocument/2006/relationships/hyperlink" Target="http://cs.wikipedia.org/wiki/Mezozoikum" TargetMode="External"/><Relationship Id="rId4" Type="http://schemas.openxmlformats.org/officeDocument/2006/relationships/hyperlink" Target="http://cs.wikipedia.org/wiki/Paleozoikum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upload.wikimedia.org/wikipedia/commons/8/87/L%C3%ADnea_de_Wallace.jpg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//upload.wikimedia.org/wikipedia/commons/b/b8/Vostok_Petit_data.svg" TargetMode="Externa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cientica.cz/dvdpg/obr/big/3_9big.jpg" TargetMode="External"/><Relationship Id="rId13" Type="http://schemas.openxmlformats.org/officeDocument/2006/relationships/image" Target="../media/image56.jpeg"/><Relationship Id="rId3" Type="http://schemas.openxmlformats.org/officeDocument/2006/relationships/hyperlink" Target="http://www.scientica.cz/dvdpg/obr/big/3_52big.jpg" TargetMode="External"/><Relationship Id="rId7" Type="http://schemas.openxmlformats.org/officeDocument/2006/relationships/hyperlink" Target="http://www.scientica.cz/dvdpg/obr/big/3_8big.jpg" TargetMode="External"/><Relationship Id="rId12" Type="http://schemas.openxmlformats.org/officeDocument/2006/relationships/image" Target="../media/image55.jpeg"/><Relationship Id="rId2" Type="http://schemas.openxmlformats.org/officeDocument/2006/relationships/hyperlink" Target="http://www.scientica.cz/dvdpg/obr/big/3_51big.jpg" TargetMode="External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cientica.cz/dvdpg/obr/big/3_7big.jpg" TargetMode="External"/><Relationship Id="rId11" Type="http://schemas.openxmlformats.org/officeDocument/2006/relationships/image" Target="../media/image54.jpeg"/><Relationship Id="rId5" Type="http://schemas.openxmlformats.org/officeDocument/2006/relationships/hyperlink" Target="http://www.scientica.cz/dvdpg/obr/big/3_54big.jpg" TargetMode="External"/><Relationship Id="rId15" Type="http://schemas.openxmlformats.org/officeDocument/2006/relationships/image" Target="../media/image58.jpeg"/><Relationship Id="rId10" Type="http://schemas.openxmlformats.org/officeDocument/2006/relationships/image" Target="../media/image53.jpeg"/><Relationship Id="rId4" Type="http://schemas.openxmlformats.org/officeDocument/2006/relationships/hyperlink" Target="http://www.scientica.cz/dvdpg/obr/big/3_53big.jpg" TargetMode="External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13" Type="http://schemas.openxmlformats.org/officeDocument/2006/relationships/image" Target="../media/image74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12" Type="http://schemas.openxmlformats.org/officeDocument/2006/relationships/image" Target="../media/image73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eg"/><Relationship Id="rId5" Type="http://schemas.openxmlformats.org/officeDocument/2006/relationships/image" Target="../media/image66.jpeg"/><Relationship Id="rId15" Type="http://schemas.openxmlformats.org/officeDocument/2006/relationships/image" Target="../media/image76.jpeg"/><Relationship Id="rId10" Type="http://schemas.openxmlformats.org/officeDocument/2006/relationships/image" Target="../media/image71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hyperlink" Target="http://en.wikipedia.org/wiki/File:Surface_water_cycle.svg" TargetMode="External"/><Relationship Id="rId4" Type="http://schemas.openxmlformats.org/officeDocument/2006/relationships/image" Target="../media/image10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GB" altLang="cs-CZ" smtClean="0"/>
              <a:t>Rozšíření organismů na Zemi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altLang="cs-CZ" smtClean="0"/>
              <a:t>Které jsou nejdůležitější omezující faktory?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827088" y="1412875"/>
          <a:ext cx="6934200" cy="459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1" name="obrázek" r:id="rId3" imgW="5483077" imgH="7839733" progId="Word.Picture.8">
                  <p:embed/>
                </p:oleObj>
              </mc:Choice>
              <mc:Fallback>
                <p:oleObj name="obrázek" r:id="rId3" imgW="5483077" imgH="7839733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842" b="54512"/>
                      <a:stretch>
                        <a:fillRect/>
                      </a:stretch>
                    </p:blipFill>
                    <p:spPr bwMode="auto">
                      <a:xfrm>
                        <a:off x="827088" y="1412875"/>
                        <a:ext cx="6934200" cy="459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295400" y="381000"/>
            <a:ext cx="69342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3600"/>
              <a:t>Biogeografické </a:t>
            </a:r>
            <a:r>
              <a:rPr lang="cs-CZ" altLang="cs-CZ" sz="3600"/>
              <a:t>oblasti</a:t>
            </a:r>
            <a:endParaRPr lang="en-GB" altLang="cs-CZ" sz="3600"/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539750" y="5661025"/>
            <a:ext cx="8316913" cy="1004888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Někdy se mírně liší fytogeografické a zoogeografické členění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(Fyto- mají rádi Capensis)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98525"/>
            <a:ext cx="8785225" cy="554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6324600" y="6337300"/>
            <a:ext cx="2819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FontTx/>
              <a:buNone/>
            </a:pPr>
            <a:r>
              <a:rPr lang="en-GB" altLang="cs-CZ" sz="1200"/>
              <a:t>Jonathan Adams,University of Adelaide </a:t>
            </a:r>
          </a:p>
        </p:txBody>
      </p:sp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0" y="333375"/>
            <a:ext cx="9144000" cy="51911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800"/>
              <a:t>Biome distribution has been changing throughout the history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533400" y="38100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Takže ještě jednou - </a:t>
            </a:r>
            <a:r>
              <a:rPr lang="en-GB" altLang="cs-CZ" sz="2400"/>
              <a:t>Tropy jsou </a:t>
            </a:r>
            <a:r>
              <a:rPr lang="cs-CZ" altLang="cs-CZ" sz="2400"/>
              <a:t>na druhy </a:t>
            </a:r>
            <a:r>
              <a:rPr lang="en-GB" altLang="cs-CZ" sz="2400"/>
              <a:t>nejbohatší</a:t>
            </a:r>
          </a:p>
        </p:txBody>
      </p:sp>
      <p:pic>
        <p:nvPicPr>
          <p:cNvPr id="113667" name="Picture 3" descr="SuspaMapaKyt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58850"/>
            <a:ext cx="830580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3"/>
          <p:cNvSpPr txBox="1">
            <a:spLocks noChangeArrowheads="1"/>
          </p:cNvSpPr>
          <p:nvPr/>
        </p:nvSpPr>
        <p:spPr bwMode="auto">
          <a:xfrm>
            <a:off x="228600" y="6324600"/>
            <a:ext cx="86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rgbClr val="F8F8F8"/>
                </a:solidFill>
              </a:rPr>
              <a:t>Japonská</a:t>
            </a:r>
            <a:r>
              <a:rPr lang="en-GB" altLang="cs-CZ" sz="2400">
                <a:solidFill>
                  <a:schemeClr val="bg1"/>
                </a:solidFill>
              </a:rPr>
              <a:t> </a:t>
            </a:r>
            <a:r>
              <a:rPr lang="en-GB" altLang="cs-CZ" sz="2400">
                <a:solidFill>
                  <a:srgbClr val="F8F8F8"/>
                </a:solidFill>
              </a:rPr>
              <a:t>péče o les na ostrově Nová Guinea</a:t>
            </a:r>
          </a:p>
        </p:txBody>
      </p:sp>
      <p:sp>
        <p:nvSpPr>
          <p:cNvPr id="114691" name="Text Box 2"/>
          <p:cNvSpPr txBox="1">
            <a:spLocks noChangeArrowheads="1"/>
          </p:cNvSpPr>
          <p:nvPr/>
        </p:nvSpPr>
        <p:spPr bwMode="auto">
          <a:xfrm>
            <a:off x="250825" y="115888"/>
            <a:ext cx="8569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Ale taky nejohroženější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Vie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54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ostar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"/>
            <a:ext cx="73152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Rozlišuj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b="1" dirty="0" smtClean="0"/>
              <a:t>Biomy</a:t>
            </a:r>
            <a:r>
              <a:rPr lang="cs-CZ" altLang="cs-CZ" dirty="0" smtClean="0"/>
              <a:t> – určené hlavně podnebím (podobné životní formy i díky konvergenci –  rozhodující je </a:t>
            </a:r>
            <a:r>
              <a:rPr lang="cs-CZ" altLang="cs-CZ" b="1" dirty="0" smtClean="0"/>
              <a:t>dominantní životní forma</a:t>
            </a:r>
            <a:r>
              <a:rPr lang="cs-CZ" altLang="cs-CZ" dirty="0" smtClean="0"/>
              <a:t>, taxonomická příslušnost není důležitá) </a:t>
            </a:r>
          </a:p>
          <a:p>
            <a:r>
              <a:rPr lang="cs-CZ" altLang="cs-CZ" b="1" dirty="0" smtClean="0"/>
              <a:t>Biogeografické oblasti</a:t>
            </a:r>
            <a:r>
              <a:rPr lang="cs-CZ" altLang="cs-CZ" dirty="0" smtClean="0"/>
              <a:t> – založená na taxonomických podobnostech, více určená tím, co se kam dostalo, tj. do značné míry i na geologické historii</a:t>
            </a:r>
          </a:p>
          <a:p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60350"/>
            <a:ext cx="8713787" cy="765175"/>
          </a:xfrm>
        </p:spPr>
        <p:txBody>
          <a:bodyPr/>
          <a:lstStyle/>
          <a:p>
            <a:r>
              <a:rPr lang="cs-CZ" altLang="cs-CZ" sz="4000" smtClean="0"/>
              <a:t>Vývoj Země – časové jednotky</a:t>
            </a:r>
            <a:br>
              <a:rPr lang="cs-CZ" altLang="cs-CZ" sz="4000" smtClean="0"/>
            </a:br>
            <a:r>
              <a:rPr lang="cs-CZ" altLang="cs-CZ" sz="1400" smtClean="0"/>
              <a:t>není čas tady probírat vývoj Země, to bude v jiných přednáškách, tady jen tolik, co potřebujeme ke biogeografii</a:t>
            </a:r>
            <a:endParaRPr lang="cs-CZ" altLang="cs-CZ" sz="4000" smtClean="0"/>
          </a:p>
        </p:txBody>
      </p:sp>
      <p:pic>
        <p:nvPicPr>
          <p:cNvPr id="26627" name="Picture 5" descr="obr/4_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12875"/>
            <a:ext cx="7704137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323850" y="6453188"/>
            <a:ext cx="741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http://www.scientica.cz/dvdpg/index.php?oddil=4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44675"/>
            <a:ext cx="8158162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827088" y="6308725"/>
            <a:ext cx="6624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Převzato z WIKIPEDIE</a:t>
            </a:r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323850" y="0"/>
            <a:ext cx="5329238" cy="5203825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/>
              <a:t>Fanerozoikum</a:t>
            </a:r>
            <a:r>
              <a:rPr lang="cs-CZ" altLang="cs-CZ" sz="2400"/>
              <a:t> je pojem označující dobu od cca 540 milionů let před naším letopočtem až po současnost. Zjednodušeně se dá říci, že označuje dobu rozvinutého života na </a:t>
            </a:r>
            <a:r>
              <a:rPr lang="cs-CZ" altLang="cs-CZ" sz="2400">
                <a:hlinkClick r:id="rId3" tooltip="Země"/>
              </a:rPr>
              <a:t>Zemi</a:t>
            </a:r>
            <a:r>
              <a:rPr lang="cs-CZ" altLang="cs-CZ" sz="240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Celá tato doba se dále dělí do tří velkých ér: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hlinkClick r:id="rId4" tooltip="Paleozoikum"/>
              </a:rPr>
              <a:t>paleozoikum</a:t>
            </a:r>
            <a:r>
              <a:rPr lang="cs-CZ" altLang="cs-CZ" sz="2400"/>
              <a:t> - prvohory - období prvotních živočichů (v karbonu už čtyřnozí obratlovci)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hlinkClick r:id="rId5" tooltip="Mezozoikum"/>
              </a:rPr>
              <a:t>mezozoikum</a:t>
            </a:r>
            <a:r>
              <a:rPr lang="cs-CZ" altLang="cs-CZ" sz="2400"/>
              <a:t> - druhohory - éra dinosaurů a plazů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>
                <a:hlinkClick r:id="rId6" tooltip="Kenozoikum"/>
              </a:rPr>
              <a:t>kenozoikum</a:t>
            </a:r>
            <a:r>
              <a:rPr lang="cs-CZ" altLang="cs-CZ" sz="2400"/>
              <a:t> - třetihory + čtvrtohory - éra savců </a:t>
            </a:r>
          </a:p>
        </p:txBody>
      </p:sp>
      <p:sp>
        <p:nvSpPr>
          <p:cNvPr id="27654" name="Text Box 8"/>
          <p:cNvSpPr txBox="1">
            <a:spLocks noChangeArrowheads="1"/>
          </p:cNvSpPr>
          <p:nvPr/>
        </p:nvSpPr>
        <p:spPr bwMode="auto">
          <a:xfrm>
            <a:off x="6011863" y="836613"/>
            <a:ext cx="27368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b="1" dirty="0"/>
              <a:t>Pozor, tady není časová osa lineární</a:t>
            </a:r>
          </a:p>
        </p:txBody>
      </p:sp>
      <p:sp>
        <p:nvSpPr>
          <p:cNvPr id="27655" name="Line 9"/>
          <p:cNvSpPr>
            <a:spLocks noChangeShapeType="1"/>
          </p:cNvSpPr>
          <p:nvPr/>
        </p:nvSpPr>
        <p:spPr bwMode="auto">
          <a:xfrm>
            <a:off x="8027988" y="162877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85800" y="304800"/>
            <a:ext cx="75438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Historie Země - podle http://www.scotese.com/earth.htm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Pozdní (svrchní) Kambrium /u nás Skryje</a:t>
            </a:r>
            <a:r>
              <a:rPr lang="cs-CZ" altLang="cs-CZ" sz="2400"/>
              <a:t> (začátek prvohor)</a:t>
            </a:r>
            <a:endParaRPr lang="en-GB" altLang="cs-CZ" sz="2400"/>
          </a:p>
        </p:txBody>
      </p:sp>
      <p:pic>
        <p:nvPicPr>
          <p:cNvPr id="28675" name="Picture 3" descr="LAteCambrian5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010400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533400" y="5715000"/>
            <a:ext cx="8229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Na Zemi první živočichové s pevnými schránkami - kontinenty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pod mělkými moři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6156325" y="1484313"/>
            <a:ext cx="2303463" cy="457200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Ma = miliony let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Arbon3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7772400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609600" y="5943600"/>
            <a:ext cx="80772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Čtyřnozí obratlovci v uhlotvorných bažinách</a:t>
            </a:r>
            <a:r>
              <a:rPr lang="cs-CZ" altLang="cs-CZ" sz="2400"/>
              <a:t> (ke konci prvohor)</a:t>
            </a: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Jura1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305800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33400" y="6096000"/>
            <a:ext cx="830580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(Druhohory) </a:t>
            </a:r>
            <a:r>
              <a:rPr lang="en-GB" altLang="cs-CZ" sz="2400"/>
              <a:t>Dinosauři rozšířeni -  obsazují celou Pangeu - ta se začíná dělit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LateJura1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7848600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81000" y="5638800"/>
            <a:ext cx="822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Laurasie je oddělená od Gondwany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Krida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077200" cy="510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685800" y="58674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(Konec druhohor) </a:t>
            </a:r>
            <a:r>
              <a:rPr lang="en-GB" altLang="cs-CZ" sz="2400"/>
              <a:t>Indie a Madagaskar jsou spolu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iocen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458200" cy="534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5724525" y="836613"/>
            <a:ext cx="2951163" cy="457200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Ke konci třetihor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4000" cy="359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0" y="260350"/>
            <a:ext cx="9144000" cy="64135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3600"/>
              <a:t>Rozsíření biomů světa</a:t>
            </a:r>
            <a:endParaRPr lang="en-US" altLang="cs-CZ" sz="3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Kontinenty se dělily, cestovaly a spojovaly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1698" y="2204864"/>
            <a:ext cx="7772400" cy="4114800"/>
          </a:xfrm>
        </p:spPr>
        <p:txBody>
          <a:bodyPr/>
          <a:lstStyle/>
          <a:p>
            <a:r>
              <a:rPr lang="cs-CZ" sz="2800" dirty="0" smtClean="0"/>
              <a:t>Biota se na nich vyvíjela často v izolaci od ostatních kontinentů, pod různými selekčními tlaky, ale po spojení kontinentů se mohli organismy šířit tam, kde jim mohlo „být dobře“, a třeba </a:t>
            </a:r>
            <a:r>
              <a:rPr lang="cs-CZ" sz="2800" dirty="0" err="1" smtClean="0"/>
              <a:t>vykonkurovat</a:t>
            </a:r>
            <a:r>
              <a:rPr lang="cs-CZ" sz="2800" dirty="0" smtClean="0"/>
              <a:t> tamější druhy, ale také se dále přizpůsobovat. </a:t>
            </a:r>
          </a:p>
          <a:p>
            <a:r>
              <a:rPr lang="cs-CZ" sz="2800" dirty="0" smtClean="0"/>
              <a:t>A připomeňme konvergentní evoluci, stejné znaky, zvlášť na orgánech k získávání zdrojů, můžou mít fylogeneticky vzdálené druhy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46222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24863" cy="2663825"/>
          </a:xfrm>
        </p:spPr>
        <p:txBody>
          <a:bodyPr/>
          <a:lstStyle/>
          <a:p>
            <a:r>
              <a:rPr lang="cs-CZ" altLang="cs-CZ" sz="3600" smtClean="0"/>
              <a:t>Organismy „gondwanského“ původu – dnes na řadě původně gondwanských míst vytlačeny laurasijsou biotou</a:t>
            </a:r>
            <a:r>
              <a:rPr lang="cs-CZ" altLang="cs-CZ" sz="4000" smtClean="0"/>
              <a:t> – </a:t>
            </a:r>
            <a:r>
              <a:rPr lang="cs-CZ" altLang="cs-CZ" sz="2800" smtClean="0"/>
              <a:t>ale přežívají na řadě míst Gondwany, která se od sebe velmi vzdálila</a:t>
            </a:r>
            <a:r>
              <a:rPr lang="cs-CZ" altLang="cs-CZ" sz="4000" smtClean="0"/>
              <a:t> </a:t>
            </a:r>
            <a:r>
              <a:rPr lang="cs-CZ" altLang="cs-CZ" sz="3200" smtClean="0"/>
              <a:t>typicky </a:t>
            </a:r>
            <a:r>
              <a:rPr lang="cs-CZ" altLang="cs-CZ" sz="3200" b="1" smtClean="0">
                <a:solidFill>
                  <a:schemeClr val="tx1"/>
                </a:solidFill>
              </a:rPr>
              <a:t>pabuk neboli bukovec - </a:t>
            </a:r>
            <a:r>
              <a:rPr lang="cs-CZ" altLang="cs-CZ" sz="3200" b="1" i="1" smtClean="0">
                <a:solidFill>
                  <a:schemeClr val="tx1"/>
                </a:solidFill>
              </a:rPr>
              <a:t>Nothofagus</a:t>
            </a:r>
            <a:endParaRPr lang="cs-CZ" altLang="cs-CZ" sz="3200" b="1" smtClean="0">
              <a:solidFill>
                <a:schemeClr val="tx1"/>
              </a:solidFill>
            </a:endParaRPr>
          </a:p>
        </p:txBody>
      </p:sp>
      <p:pic>
        <p:nvPicPr>
          <p:cNvPr id="34819" name="Picture 6" descr="NothofagusDistri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7550"/>
            <a:ext cx="76200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7"/>
          <p:cNvSpPr txBox="1">
            <a:spLocks noChangeArrowheads="1"/>
          </p:cNvSpPr>
          <p:nvPr/>
        </p:nvSpPr>
        <p:spPr bwMode="auto">
          <a:xfrm>
            <a:off x="0" y="2781300"/>
            <a:ext cx="3384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Rozšíření r. </a:t>
            </a:r>
            <a:r>
              <a:rPr lang="cs-CZ" altLang="cs-CZ" sz="2400" i="1"/>
              <a:t>Nothofagus</a:t>
            </a:r>
            <a:endParaRPr lang="cs-CZ" altLang="cs-CZ" sz="2400"/>
          </a:p>
        </p:txBody>
      </p:sp>
      <p:sp>
        <p:nvSpPr>
          <p:cNvPr id="34821" name="Text Box 8"/>
          <p:cNvSpPr txBox="1">
            <a:spLocks noChangeArrowheads="1"/>
          </p:cNvSpPr>
          <p:nvPr/>
        </p:nvSpPr>
        <p:spPr bwMode="auto">
          <a:xfrm>
            <a:off x="3276600" y="2636838"/>
            <a:ext cx="5867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http://www.plantbiology.siu.edu/PLB479/images2/NothofagusDistrib.jpg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549275"/>
          </a:xfrm>
        </p:spPr>
        <p:txBody>
          <a:bodyPr/>
          <a:lstStyle/>
          <a:p>
            <a:r>
              <a:rPr lang="cs-CZ" altLang="cs-CZ" sz="4000" smtClean="0"/>
              <a:t>Proteaceae</a:t>
            </a:r>
          </a:p>
        </p:txBody>
      </p:sp>
      <p:pic>
        <p:nvPicPr>
          <p:cNvPr id="35843" name="Picture 5" descr="3xn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6911975" cy="37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625"/>
            <a:ext cx="4105275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5" name="Text Box 9"/>
          <p:cNvSpPr txBox="1">
            <a:spLocks noChangeArrowheads="1"/>
          </p:cNvSpPr>
          <p:nvPr/>
        </p:nvSpPr>
        <p:spPr bwMode="auto">
          <a:xfrm>
            <a:off x="323850" y="6237288"/>
            <a:ext cx="8496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http://www.flwildflowers.com/proteaceae/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DSC_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5"/>
          <p:cNvSpPr txBox="1">
            <a:spLocks noChangeArrowheads="1"/>
          </p:cNvSpPr>
          <p:nvPr/>
        </p:nvSpPr>
        <p:spPr bwMode="auto">
          <a:xfrm>
            <a:off x="0" y="62372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i="1"/>
              <a:t>Protea </a:t>
            </a:r>
            <a:r>
              <a:rPr lang="cs-CZ" altLang="cs-CZ" sz="2400"/>
              <a:t>z Kapska</a:t>
            </a:r>
            <a:endParaRPr lang="cs-CZ" altLang="cs-CZ" sz="24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Vačnatci (marsupials) – na řadě míst je placentálové vykonkurovali</a:t>
            </a:r>
          </a:p>
        </p:txBody>
      </p:sp>
      <p:pic>
        <p:nvPicPr>
          <p:cNvPr id="37891" name="Picture 6" descr="marsupial distribution worldw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141663"/>
            <a:ext cx="3455988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924175"/>
            <a:ext cx="36004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38"/>
          <p:cNvSpPr txBox="1">
            <a:spLocks noChangeArrowheads="1"/>
          </p:cNvSpPr>
          <p:nvPr/>
        </p:nvSpPr>
        <p:spPr bwMode="auto">
          <a:xfrm>
            <a:off x="323850" y="1916113"/>
            <a:ext cx="8064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http://evolution.berkeley.edu/evosite/lines/IIIBgeography.shtml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569325" cy="1752600"/>
          </a:xfrm>
        </p:spPr>
        <p:txBody>
          <a:bodyPr/>
          <a:lstStyle/>
          <a:p>
            <a:r>
              <a:rPr lang="cs-CZ" altLang="cs-CZ" sz="3200" b="1" smtClean="0"/>
              <a:t>Wallaceova linie – odděluje faunu asijskou od směsi asijské a australské – pravděpodobně souvisí i se zaledněním</a:t>
            </a:r>
            <a:br>
              <a:rPr lang="cs-CZ" altLang="cs-CZ" sz="3200" b="1" smtClean="0"/>
            </a:br>
            <a:r>
              <a:rPr lang="cs-CZ" altLang="cs-CZ" sz="3200" b="1" smtClean="0"/>
              <a:t>- </a:t>
            </a:r>
            <a:r>
              <a:rPr lang="cs-CZ" altLang="cs-CZ" sz="2400" b="1" smtClean="0"/>
              <a:t>kam mohla zvířata migrovat při poklesu hladiny moří v glaciálu</a:t>
            </a:r>
          </a:p>
        </p:txBody>
      </p:sp>
      <p:pic>
        <p:nvPicPr>
          <p:cNvPr id="38915" name="Picture 5" descr="Soubor:Línea de Wallac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69342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6629400" cy="594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3"/>
          <p:cNvSpPr txBox="1">
            <a:spLocks noChangeArrowheads="1"/>
          </p:cNvSpPr>
          <p:nvPr/>
        </p:nvSpPr>
        <p:spPr bwMode="auto">
          <a:xfrm>
            <a:off x="0" y="6211888"/>
            <a:ext cx="922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https://en.wikipedia.org/wiki/Wallace_Line#/media/File:Map_of_Sunda_and_Sahul_2.png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0" y="19050"/>
            <a:ext cx="91440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b="1"/>
              <a:t>I v rámci střední Evropy biogeografické rozdíly</a:t>
            </a:r>
            <a:r>
              <a:rPr lang="en-GB" altLang="cs-CZ" sz="2400"/>
              <a:t>, dané migracemi druhů (mezi kontinenty jsou rozdíly v čeledích, mezi Alpami a Krkonošemi v druzích a rodech)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Alpy a Karpaty a jejich význam pro migraci horských druhů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</p:txBody>
      </p:sp>
      <p:pic>
        <p:nvPicPr>
          <p:cNvPr id="40963" name="Picture 3" descr="DSCF25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3" r="3864"/>
          <a:stretch>
            <a:fillRect/>
          </a:stretch>
        </p:blipFill>
        <p:spPr bwMode="auto">
          <a:xfrm>
            <a:off x="179388" y="2276475"/>
            <a:ext cx="387032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13" y="2282825"/>
            <a:ext cx="2805112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1"/>
          <p:cNvSpPr txBox="1">
            <a:spLocks noChangeArrowheads="1"/>
          </p:cNvSpPr>
          <p:nvPr/>
        </p:nvSpPr>
        <p:spPr bwMode="auto">
          <a:xfrm>
            <a:off x="6854825" y="1643063"/>
            <a:ext cx="2339975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>
                <a:solidFill>
                  <a:srgbClr val="C00000"/>
                </a:solidFill>
              </a:rPr>
              <a:t>Čemeřice – </a:t>
            </a:r>
            <a:r>
              <a:rPr lang="cs-CZ" altLang="en-US" sz="2400" i="1">
                <a:solidFill>
                  <a:srgbClr val="C00000"/>
                </a:solidFill>
              </a:rPr>
              <a:t>Heleborus - </a:t>
            </a:r>
            <a:r>
              <a:rPr lang="cs-CZ" altLang="en-US" sz="2400">
                <a:solidFill>
                  <a:srgbClr val="C00000"/>
                </a:solidFill>
              </a:rPr>
              <a:t> velmi hojný rod, v celých Alpách, v Česku nenajdete v přírodě jediný druh, byť by podmínky prostředí odpovídaly, pak je až ve východních Karpatech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is.muni.cz/do/rect/el/estud/prif/ps10/biogeogr/web/fyto/Sol_mon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71438"/>
            <a:ext cx="4354513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1"/>
          <p:cNvSpPr txBox="1">
            <a:spLocks noChangeArrowheads="1"/>
          </p:cNvSpPr>
          <p:nvPr/>
        </p:nvSpPr>
        <p:spPr bwMode="auto">
          <a:xfrm>
            <a:off x="0" y="2797175"/>
            <a:ext cx="4787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2000"/>
              <a:t>Mapa převzata z: http://www.florabase.cz</a:t>
            </a:r>
            <a:endParaRPr lang="cs-CZ" altLang="en-US" sz="2000"/>
          </a:p>
        </p:txBody>
      </p:sp>
      <p:sp>
        <p:nvSpPr>
          <p:cNvPr id="41989" name="TextBox 2"/>
          <p:cNvSpPr txBox="1">
            <a:spLocks noChangeArrowheads="1"/>
          </p:cNvSpPr>
          <p:nvPr/>
        </p:nvSpPr>
        <p:spPr bwMode="auto">
          <a:xfrm>
            <a:off x="19050" y="3429000"/>
            <a:ext cx="476885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i="1" dirty="0" err="1"/>
              <a:t>Soldanella</a:t>
            </a:r>
            <a:r>
              <a:rPr lang="cs-CZ" altLang="en-US" sz="2400" i="1" dirty="0"/>
              <a:t> </a:t>
            </a:r>
            <a:r>
              <a:rPr lang="cs-CZ" altLang="en-US" sz="2400" i="1" dirty="0" err="1"/>
              <a:t>montana</a:t>
            </a:r>
            <a:r>
              <a:rPr lang="cs-CZ" altLang="en-US" sz="2400" i="1" dirty="0"/>
              <a:t> </a:t>
            </a:r>
            <a:r>
              <a:rPr lang="cs-CZ" altLang="en-US" sz="2400" dirty="0"/>
              <a:t>– </a:t>
            </a:r>
            <a:r>
              <a:rPr lang="cs-CZ" altLang="en-US" sz="2400" dirty="0" smtClean="0"/>
              <a:t>obrázek je z </a:t>
            </a:r>
            <a:r>
              <a:rPr lang="cs-CZ" altLang="en-US" sz="2400" dirty="0" err="1" smtClean="0"/>
              <a:t>Libniče</a:t>
            </a:r>
            <a:r>
              <a:rPr lang="cs-CZ" altLang="en-US" sz="2400" dirty="0" smtClean="0"/>
              <a:t> (součást Budějovic). </a:t>
            </a:r>
            <a:r>
              <a:rPr lang="cs-CZ" altLang="en-US" sz="2400" dirty="0"/>
              <a:t>Mapa rozšíření v ČR ukazuje, kam až doputovala z Alp – jinak se těžko vysvětlí, proč je na Šumavě a Novohradských horách hojná</a:t>
            </a:r>
            <a:r>
              <a:rPr lang="cs-CZ" altLang="en-US" sz="2400" dirty="0" smtClean="0"/>
              <a:t>, jde až k Budějovicím a jednotlivě dokonce do Brd a Železných hor, </a:t>
            </a:r>
            <a:r>
              <a:rPr lang="cs-CZ" altLang="en-US" sz="2400" dirty="0"/>
              <a:t>ale chybí v Krušných, Krkonoších, Jeseníkách.</a:t>
            </a:r>
            <a:endParaRPr lang="cs-CZ" altLang="en-US" sz="2400" i="1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913879" y="5113347"/>
            <a:ext cx="4230687" cy="1200150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dirty="0"/>
              <a:t>Uvědomme si, že od poslední doby ledové zas tolik času neuběhlo.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879" y="836712"/>
            <a:ext cx="3747009" cy="2810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5795963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3"/>
          <p:cNvSpPr txBox="1">
            <a:spLocks noChangeArrowheads="1"/>
          </p:cNvSpPr>
          <p:nvPr/>
        </p:nvSpPr>
        <p:spPr bwMode="auto">
          <a:xfrm>
            <a:off x="6011863" y="476250"/>
            <a:ext cx="295275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b="1"/>
              <a:t>Další příklady toho, jak jsou u nás kytky omezeny tím, kam se dostaly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Zvonečník černý –</a:t>
            </a:r>
            <a:r>
              <a:rPr lang="cs-CZ" altLang="en-US" sz="2400" i="1"/>
              <a:t>Phyteuma nigrum</a:t>
            </a:r>
            <a:r>
              <a:rPr lang="cs-CZ" altLang="en-US" sz="240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V České republice má velmi zvláštní rošíření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(foceno u Purkarce)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0"/>
            <a:ext cx="65611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987675" y="5445125"/>
            <a:ext cx="6048375" cy="107791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/>
              <a:t>Biomy závisí primárně na množství srážek a průměrné teplotě</a:t>
            </a:r>
            <a:endParaRPr lang="en-US" alt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573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1"/>
          <p:cNvSpPr txBox="1">
            <a:spLocks noChangeArrowheads="1"/>
          </p:cNvSpPr>
          <p:nvPr/>
        </p:nvSpPr>
        <p:spPr bwMode="auto">
          <a:xfrm>
            <a:off x="179388" y="6021388"/>
            <a:ext cx="86407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Roz</a:t>
            </a:r>
            <a:r>
              <a:rPr lang="cs-CZ" altLang="en-US" sz="2400"/>
              <a:t>šíření </a:t>
            </a:r>
            <a:r>
              <a:rPr lang="en-US" altLang="en-US" sz="2400" i="1"/>
              <a:t>Phyteuma nigrum </a:t>
            </a:r>
            <a:r>
              <a:rPr lang="en-US" altLang="en-US" sz="2400"/>
              <a:t>v </a:t>
            </a:r>
            <a:r>
              <a:rPr lang="cs-CZ" altLang="en-US" sz="2400"/>
              <a:t>České republice –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http://quick.florabase.cz/map/show/taxon/Phyteuma%20nigrum/callback/???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www.botanickafotogalerie.cz/highslide/images/large/104/Hacquetia_epipactis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1"/>
          <p:cNvSpPr txBox="1">
            <a:spLocks noChangeArrowheads="1"/>
          </p:cNvSpPr>
          <p:nvPr/>
        </p:nvSpPr>
        <p:spPr bwMode="auto">
          <a:xfrm>
            <a:off x="250825" y="5949950"/>
            <a:ext cx="8497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Hvězdnatec čemeřicový – </a:t>
            </a:r>
            <a:r>
              <a:rPr lang="cs-CZ" altLang="en-US" sz="2400" i="1"/>
              <a:t>Hacquetia epipactis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http://www.botanickafotogalerie.cz/fotogalerie.php?lng=cz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205913" cy="52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1"/>
          <p:cNvSpPr txBox="1">
            <a:spLocks noChangeArrowheads="1"/>
          </p:cNvSpPr>
          <p:nvPr/>
        </p:nvSpPr>
        <p:spPr bwMode="auto">
          <a:xfrm>
            <a:off x="107950" y="5661025"/>
            <a:ext cx="88566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Rozšíření </a:t>
            </a:r>
            <a:r>
              <a:rPr lang="cs-CZ" altLang="en-US" sz="2400" i="1"/>
              <a:t>Hacquetia epipactis </a:t>
            </a:r>
            <a:r>
              <a:rPr lang="cs-CZ" altLang="en-US" sz="2400"/>
              <a:t>v České republice (lokalitu u Prahy někdo vysadil)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http://quick.florabase.cz/map/show/taxon/Hacquetia%20epipactis/callback/??? 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2"/>
          <p:cNvSpPr txBox="1">
            <a:spLocks noChangeArrowheads="1"/>
          </p:cNvSpPr>
          <p:nvPr/>
        </p:nvSpPr>
        <p:spPr bwMode="auto">
          <a:xfrm>
            <a:off x="468313" y="333375"/>
            <a:ext cx="30241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i="1">
                <a:solidFill>
                  <a:schemeClr val="bg1"/>
                </a:solidFill>
              </a:rPr>
              <a:t>Doronicum austriacum</a:t>
            </a:r>
            <a:endParaRPr lang="en-US" altLang="en-US" sz="2400" i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838"/>
            <a:ext cx="9109075" cy="552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Box 1"/>
          <p:cNvSpPr txBox="1">
            <a:spLocks noChangeArrowheads="1"/>
          </p:cNvSpPr>
          <p:nvPr/>
        </p:nvSpPr>
        <p:spPr bwMode="auto">
          <a:xfrm>
            <a:off x="539750" y="17463"/>
            <a:ext cx="7777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 i="1"/>
              <a:t>Doronicum austriacum - </a:t>
            </a:r>
            <a:r>
              <a:rPr lang="cs-CZ" altLang="en-US" sz="1200"/>
              <a:t>http://quick.florabase.cz/map/show/taxon/Doronicum%20austriacum/callback/???</a:t>
            </a:r>
            <a:endParaRPr lang="en-US" altLang="en-US" sz="1200"/>
          </a:p>
        </p:txBody>
      </p:sp>
      <p:sp>
        <p:nvSpPr>
          <p:cNvPr id="48132" name="TextBox 3"/>
          <p:cNvSpPr txBox="1">
            <a:spLocks noChangeArrowheads="1"/>
          </p:cNvSpPr>
          <p:nvPr/>
        </p:nvSpPr>
        <p:spPr bwMode="auto">
          <a:xfrm>
            <a:off x="0" y="5780088"/>
            <a:ext cx="91090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Zas jiný typ rozšíření – do ČR leze buď z Karpat (došel až do Orlicých hor), nebo z Alp (Jižní Čechy). 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853543" y="304800"/>
            <a:ext cx="731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Ledové doby</a:t>
            </a:r>
          </a:p>
        </p:txBody>
      </p:sp>
      <p:pic>
        <p:nvPicPr>
          <p:cNvPr id="49155" name="Picture 3" descr="Glacial18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7772400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2"/>
          <p:cNvSpPr txBox="1">
            <a:spLocks noChangeArrowheads="1"/>
          </p:cNvSpPr>
          <p:nvPr/>
        </p:nvSpPr>
        <p:spPr bwMode="auto">
          <a:xfrm>
            <a:off x="475456" y="5673725"/>
            <a:ext cx="849788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/>
              <a:t>Hladina moří o více než 100 m níže. Ovlivněny i tropy (sucho</a:t>
            </a:r>
            <a:r>
              <a:rPr lang="cs-CZ" altLang="cs-CZ" sz="2400" dirty="0" smtClean="0"/>
              <a:t>), ale i možnost „cestovat po suchu“, třeba z Austrálie na ostrov Nová Guinea</a:t>
            </a:r>
            <a:endParaRPr lang="cs-CZ" alt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l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smtClean="0">
                <a:solidFill>
                  <a:srgbClr val="993300"/>
                </a:solidFill>
              </a:rPr>
              <a:t>Charakteristika čtvrtohor (poslední necelé dva miliony let)</a:t>
            </a: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  <a:solidFill>
            <a:srgbClr val="FFFFFF">
              <a:alpha val="70195"/>
            </a:srgbClr>
          </a:solidFill>
        </p:spPr>
        <p:txBody>
          <a:bodyPr/>
          <a:lstStyle/>
          <a:p>
            <a:pPr marL="341313" indent="-34131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ochlazení oproti třetihorám</a:t>
            </a:r>
          </a:p>
          <a:p>
            <a:pPr marL="341313" indent="-34131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klimatické výkyvy</a:t>
            </a:r>
          </a:p>
          <a:p>
            <a:pPr marL="741363" lvl="1" indent="-28416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střídání chladných období (glaciálů) a teplejších interglaciálů</a:t>
            </a:r>
          </a:p>
          <a:p>
            <a:pPr marL="341313" indent="-34131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periodizace (tradiční, ne zcela smyslupná):</a:t>
            </a:r>
          </a:p>
          <a:p>
            <a:pPr marL="741363" lvl="1" indent="-28416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Pleistocén (počátek – cca 10300 BP)</a:t>
            </a:r>
          </a:p>
          <a:p>
            <a:pPr marL="741363" lvl="1" indent="-28416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Holocén (10300 BP – současnost)</a:t>
            </a:r>
          </a:p>
        </p:txBody>
      </p:sp>
      <p:sp>
        <p:nvSpPr>
          <p:cNvPr id="50180" name="Text Box 3"/>
          <p:cNvSpPr txBox="1">
            <a:spLocks noChangeArrowheads="1"/>
          </p:cNvSpPr>
          <p:nvPr/>
        </p:nvSpPr>
        <p:spPr bwMode="auto">
          <a:xfrm>
            <a:off x="4267200" y="4800600"/>
            <a:ext cx="2057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l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smtClean="0">
                <a:solidFill>
                  <a:srgbClr val="993300"/>
                </a:solidFill>
              </a:rPr>
              <a:t>Metody I – datování 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  <a:solidFill>
            <a:srgbClr val="FFFFFF">
              <a:alpha val="70195"/>
            </a:srgbClr>
          </a:solidFill>
        </p:spPr>
        <p:txBody>
          <a:bodyPr/>
          <a:lstStyle/>
          <a:p>
            <a:pPr marL="341313" indent="-34131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Stratigrafie uloženin</a:t>
            </a:r>
          </a:p>
          <a:p>
            <a:pPr marL="341313" indent="-34131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Dendrochronologie</a:t>
            </a:r>
          </a:p>
          <a:p>
            <a:pPr marL="341313" indent="-34131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Radioizotopy</a:t>
            </a:r>
          </a:p>
          <a:p>
            <a:pPr marL="741363" lvl="1" indent="-28416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hlavně </a:t>
            </a:r>
            <a:r>
              <a:rPr lang="cs-CZ" altLang="cs-CZ" baseline="30000" smtClean="0"/>
              <a:t>14</a:t>
            </a:r>
            <a:r>
              <a:rPr lang="cs-CZ" altLang="cs-CZ" smtClean="0"/>
              <a:t>C</a:t>
            </a:r>
          </a:p>
          <a:p>
            <a:pPr lvl="2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poločas rozpadu – 5730 let (použitelnost do cca 50000 BP)</a:t>
            </a:r>
          </a:p>
          <a:p>
            <a:pPr lvl="2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kalibrovaná data (dendrochronologie)</a:t>
            </a:r>
          </a:p>
          <a:p>
            <a:pPr marL="341313" indent="-34131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Paleomagnetismus</a:t>
            </a:r>
          </a:p>
          <a:p>
            <a:pPr marL="741363" lvl="1" indent="-28416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velmi hrubé, ale daleko do minulosti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6919913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6781800" cy="556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7086600" cy="399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l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smtClean="0">
                <a:solidFill>
                  <a:srgbClr val="993300"/>
                </a:solidFill>
              </a:rPr>
              <a:t>Metody II - prostředí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  <a:solidFill>
            <a:srgbClr val="FFFFFF">
              <a:alpha val="70195"/>
            </a:srgbClr>
          </a:solidFill>
        </p:spPr>
        <p:txBody>
          <a:bodyPr/>
          <a:lstStyle/>
          <a:p>
            <a:pPr marL="341313" indent="-34131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ledovcové vrty – rekonstrukce klimatu</a:t>
            </a:r>
          </a:p>
          <a:p>
            <a:pPr marL="741363" lvl="1" indent="-28416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zastoupení izotopu </a:t>
            </a:r>
            <a:r>
              <a:rPr lang="cs-CZ" altLang="cs-CZ" baseline="30000" smtClean="0"/>
              <a:t>18</a:t>
            </a:r>
            <a:r>
              <a:rPr lang="cs-CZ" altLang="cs-CZ" smtClean="0"/>
              <a:t>O</a:t>
            </a:r>
          </a:p>
          <a:p>
            <a:pPr lvl="2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rekonstrukce teploty</a:t>
            </a:r>
          </a:p>
          <a:p>
            <a:pPr marL="741363" lvl="1" indent="-28416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izotop </a:t>
            </a:r>
            <a:r>
              <a:rPr lang="cs-CZ" altLang="cs-CZ" baseline="30000" smtClean="0"/>
              <a:t>10</a:t>
            </a:r>
            <a:r>
              <a:rPr lang="cs-CZ" altLang="cs-CZ" smtClean="0"/>
              <a:t>Be</a:t>
            </a:r>
          </a:p>
          <a:p>
            <a:pPr lvl="2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sluneční aktivita</a:t>
            </a:r>
          </a:p>
          <a:p>
            <a:pPr marL="741363" lvl="1" indent="-28416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vlhkost, složení atmosféry</a:t>
            </a:r>
          </a:p>
          <a:p>
            <a:pPr marL="741363" lvl="1" indent="-28416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SO</a:t>
            </a:r>
            <a:r>
              <a:rPr lang="cs-CZ" altLang="cs-CZ" baseline="-25000" smtClean="0"/>
              <a:t>4</a:t>
            </a:r>
            <a:r>
              <a:rPr lang="cs-CZ" altLang="cs-CZ" smtClean="0"/>
              <a:t> – sopečná činnost</a:t>
            </a:r>
          </a:p>
          <a:p>
            <a:pPr marL="341313" indent="-34131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typ uloženin – komplexní rekonstrukce prostředí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802322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4800"/>
            <a:ext cx="4500563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l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smtClean="0">
                <a:solidFill>
                  <a:srgbClr val="993300"/>
                </a:solidFill>
              </a:rPr>
              <a:t>Metody III – živá příroda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029200"/>
          </a:xfrm>
          <a:solidFill>
            <a:srgbClr val="FFFFFF">
              <a:alpha val="70195"/>
            </a:srgbClr>
          </a:solidFill>
        </p:spPr>
        <p:txBody>
          <a:bodyPr/>
          <a:lstStyle/>
          <a:p>
            <a:pPr marL="341313" indent="-34131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makrozbytky</a:t>
            </a:r>
          </a:p>
          <a:p>
            <a:pPr marL="741363" lvl="1" indent="-28416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rostliny – kmeny, větve, semena – vlhké prostředí</a:t>
            </a:r>
          </a:p>
          <a:p>
            <a:pPr marL="741363" lvl="1" indent="-28416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živočichové – kosti, schránky,.. – alkalické prostředí</a:t>
            </a:r>
          </a:p>
          <a:p>
            <a:pPr marL="341313" indent="-34131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pylová analýza</a:t>
            </a:r>
          </a:p>
          <a:p>
            <a:pPr marL="741363" lvl="1" indent="-28416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pylové profily – obraz vegetace v minulosti</a:t>
            </a:r>
          </a:p>
          <a:p>
            <a:pPr marL="741363" lvl="1" indent="-28416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obzvláště rašeliniště, jezerní sedimenty apod.</a:t>
            </a:r>
          </a:p>
          <a:p>
            <a:pPr marL="341313" indent="-341313" eaLnBrk="1" hangingPunct="1">
              <a:buClr>
                <a:srgbClr val="993300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mtClean="0"/>
              <a:t>umělecké ztvárnění zvířat, rostlin, krajiny (od mladšího paleolitu)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915400" cy="630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6153150" cy="43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514600" y="1143000"/>
            <a:ext cx="6246813" cy="4935538"/>
            <a:chOff x="1584" y="720"/>
            <a:chExt cx="3935" cy="3109"/>
          </a:xfrm>
        </p:grpSpPr>
        <p:pic>
          <p:nvPicPr>
            <p:cNvPr id="53255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720"/>
              <a:ext cx="3935" cy="3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3256" name="Rectangle 7"/>
            <p:cNvSpPr>
              <a:spLocks noChangeArrowheads="1"/>
            </p:cNvSpPr>
            <p:nvPr/>
          </p:nvSpPr>
          <p:spPr bwMode="auto">
            <a:xfrm>
              <a:off x="1645" y="1935"/>
              <a:ext cx="1475" cy="1721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60" cap="sq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3375"/>
            <a:ext cx="7178675" cy="634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948488" y="549275"/>
            <a:ext cx="2195512" cy="5816600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Totéž převrácené a přeložené do češtiny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- Všimněte si, že chybí mediteránní tvrdolistá vegetace, není určena průměry, ale existencí suchého období (s minimem srážek) v době vysokých teplot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0866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556101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5791200" y="152400"/>
            <a:ext cx="1905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Ložek: Příroda ve čtvrtohorách.</a:t>
            </a: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524000"/>
            <a:ext cx="320040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5638800" y="4191000"/>
            <a:ext cx="3505200" cy="17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Koncentrace CO</a:t>
            </a:r>
            <a:r>
              <a:rPr lang="en-GB" altLang="cs-CZ" sz="2400" baseline="-25000"/>
              <a:t>2</a:t>
            </a:r>
            <a:r>
              <a:rPr lang="en-GB" altLang="cs-CZ" sz="2400"/>
              <a:t> v antarktickém ledu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http://news.mongabay.com/2005/1124-climate.html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179388" y="3716338"/>
            <a:ext cx="5184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Ledových dob bylo víc než čtyři výše zobrazené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7"/>
          <p:cNvSpPr txBox="1">
            <a:spLocks noChangeArrowheads="1"/>
          </p:cNvSpPr>
          <p:nvPr/>
        </p:nvSpPr>
        <p:spPr bwMode="auto">
          <a:xfrm>
            <a:off x="0" y="0"/>
            <a:ext cx="87137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Poslední glaciály (trvající něco pod 100 000 let, přerušené relativně krátkými interglaciály). My tedy žijeme v posledním interglaciálu, minulý interglaciál byl o něco teplejší, ale zdá se, že i kratší)</a:t>
            </a:r>
          </a:p>
        </p:txBody>
      </p:sp>
      <p:pic>
        <p:nvPicPr>
          <p:cNvPr id="56323" name="Picture 9" descr="Soubor:Vostok Petit data.sv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28763"/>
            <a:ext cx="6697662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10"/>
          <p:cNvSpPr txBox="1">
            <a:spLocks noChangeArrowheads="1"/>
          </p:cNvSpPr>
          <p:nvPr/>
        </p:nvSpPr>
        <p:spPr bwMode="auto">
          <a:xfrm>
            <a:off x="3059113" y="6453188"/>
            <a:ext cx="60848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WIKIPEDIE -  ze stanice Vostok z ledu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308850" y="3357563"/>
            <a:ext cx="18351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Dnes už přes 400 ppm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ChangeArrowheads="1"/>
          </p:cNvSpPr>
          <p:nvPr/>
        </p:nvSpPr>
        <p:spPr bwMode="auto">
          <a:xfrm>
            <a:off x="250825" y="100013"/>
            <a:ext cx="95091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400" i="1">
                <a:solidFill>
                  <a:srgbClr val="959595"/>
                </a:solidFill>
              </a:rPr>
              <a:t>Naše rostliny v glaciálech (zleva ostružiník moruška, bříza trpasličí, kruhatka matthioliho a rakytník řešetlákový)</a:t>
            </a:r>
            <a:endParaRPr lang="en-GB" altLang="cs-CZ" sz="2400"/>
          </a:p>
        </p:txBody>
      </p:sp>
      <p:graphicFrame>
        <p:nvGraphicFramePr>
          <p:cNvPr id="159767" name="Group 23"/>
          <p:cNvGraphicFramePr>
            <a:graphicFrameLocks noGrp="1"/>
          </p:cNvGraphicFramePr>
          <p:nvPr/>
        </p:nvGraphicFramePr>
        <p:xfrm>
          <a:off x="-4252913" y="739775"/>
          <a:ext cx="8051801" cy="1905000"/>
        </p:xfrm>
        <a:graphic>
          <a:graphicData uri="http://schemas.openxmlformats.org/drawingml/2006/table">
            <a:tbl>
              <a:tblPr/>
              <a:tblGrid>
                <a:gridCol w="2393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9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5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2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500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2"/>
                        </a:rPr>
                        <a:t>  </a:t>
                      </a:r>
                      <a:r>
                        <a:rPr kumimoji="0" lang="en-GB" sz="9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                         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3"/>
                        </a:rPr>
                        <a:t>  </a:t>
                      </a:r>
                      <a:r>
                        <a:rPr kumimoji="0" lang="en-GB" sz="9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            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4"/>
                        </a:rPr>
                        <a:t>  </a:t>
                      </a:r>
                      <a:r>
                        <a:rPr kumimoji="0" lang="en-GB" sz="9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                     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5"/>
                        </a:rPr>
                        <a:t>  </a:t>
                      </a:r>
                      <a:r>
                        <a:rPr kumimoji="0" lang="en-GB" sz="9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kumimoji="0" lang="en-GB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                   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8376" name="Rectangle 24"/>
          <p:cNvSpPr>
            <a:spLocks noChangeArrowheads="1"/>
          </p:cNvSpPr>
          <p:nvPr/>
        </p:nvSpPr>
        <p:spPr bwMode="auto">
          <a:xfrm>
            <a:off x="179388" y="2636838"/>
            <a:ext cx="7132637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400" i="1">
                <a:solidFill>
                  <a:srgbClr val="959595"/>
                </a:solidFill>
              </a:rPr>
              <a:t>Naši živočichové v glaciálech (zleva mamuti a srstnatý nosorožec, pižmoň</a:t>
            </a:r>
            <a:r>
              <a:rPr lang="cs-CZ" altLang="cs-CZ" sz="2400" i="1">
                <a:solidFill>
                  <a:srgbClr val="959595"/>
                </a:solidFill>
              </a:rPr>
              <a:t>, </a:t>
            </a:r>
            <a:r>
              <a:rPr lang="en-GB" altLang="cs-CZ" sz="2400" i="1">
                <a:solidFill>
                  <a:srgbClr val="959595"/>
                </a:solidFill>
              </a:rPr>
              <a:t>rosomák a lumík) </a:t>
            </a:r>
            <a:r>
              <a:rPr lang="cs-CZ" altLang="cs-CZ" sz="2400" i="1">
                <a:solidFill>
                  <a:srgbClr val="959595"/>
                </a:solidFill>
              </a:rPr>
              <a:t>– ale třeba taky jeskynní lev – takže tu byli i velcí predátoři</a:t>
            </a:r>
            <a:endParaRPr lang="en-GB" altLang="cs-CZ" sz="2400"/>
          </a:p>
        </p:txBody>
      </p:sp>
      <p:graphicFrame>
        <p:nvGraphicFramePr>
          <p:cNvPr id="159787" name="Group 43"/>
          <p:cNvGraphicFramePr>
            <a:graphicFrameLocks noGrp="1"/>
          </p:cNvGraphicFramePr>
          <p:nvPr/>
        </p:nvGraphicFramePr>
        <p:xfrm>
          <a:off x="-4252913" y="4197350"/>
          <a:ext cx="8204201" cy="1920875"/>
        </p:xfrm>
        <a:graphic>
          <a:graphicData uri="http://schemas.openxmlformats.org/drawingml/2006/table">
            <a:tbl>
              <a:tblPr/>
              <a:tblGrid>
                <a:gridCol w="208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6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91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9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20875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</a:t>
                      </a:r>
                      <a:r>
                        <a:rPr kumimoji="0" lang="en-GB" sz="9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                     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6"/>
                        </a:rPr>
                        <a:t>  </a:t>
                      </a:r>
                      <a:r>
                        <a:rPr kumimoji="0" lang="en-GB" sz="9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                  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7"/>
                        </a:rPr>
                        <a:t>  </a:t>
                      </a:r>
                      <a:r>
                        <a:rPr kumimoji="0" lang="en-GB" sz="9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                    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hlinkClick r:id="rId8"/>
                        </a:rPr>
                        <a:t>  </a:t>
                      </a:r>
                      <a:r>
                        <a:rPr kumimoji="0" lang="en-GB" sz="9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</a:t>
                      </a:r>
                      <a:r>
                        <a:rPr kumimoji="0" lang="en-GB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                      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8382" name="Picture 6" descr="obr/3_51.jpg">
            <a:hlinkClick r:id="rId2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08050"/>
            <a:ext cx="20383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3" name="Picture 8" descr="obr/3_52.jpg">
            <a:hlinkClick r:id="rId3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836613"/>
            <a:ext cx="113347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4" name="Picture 10" descr="obr/3_53.jpg">
            <a:hlinkClick r:id="rId4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836613"/>
            <a:ext cx="17526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5" name="Picture 12" descr="obr/3_54.jpg">
            <a:hlinkClick r:id="rId5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836613"/>
            <a:ext cx="16573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6" name="Picture 26" descr="obr/3_6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221163"/>
            <a:ext cx="17430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7" name="Picture 28" descr="obr/3_7.jpg">
            <a:hlinkClick r:id="rId6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221163"/>
            <a:ext cx="15525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8" name="Picture 30" descr="obr/3_8.jpg">
            <a:hlinkClick r:id="rId7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221163"/>
            <a:ext cx="17145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9" name="Picture 32" descr="obr/3_9.jpg">
            <a:hlinkClick r:id="rId8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292600"/>
            <a:ext cx="1676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90" name="Text Box 45"/>
          <p:cNvSpPr txBox="1">
            <a:spLocks noChangeArrowheads="1"/>
          </p:cNvSpPr>
          <p:nvPr/>
        </p:nvSpPr>
        <p:spPr bwMode="auto">
          <a:xfrm>
            <a:off x="539750" y="6092825"/>
            <a:ext cx="7848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800"/>
              <a:t>http://www.scientica.cz/dvdpg/index.php?oddil=3&amp;cast=mamut</a:t>
            </a:r>
          </a:p>
        </p:txBody>
      </p:sp>
      <p:sp>
        <p:nvSpPr>
          <p:cNvPr id="58391" name="TextBox 1"/>
          <p:cNvSpPr txBox="1">
            <a:spLocks noChangeArrowheads="1"/>
          </p:cNvSpPr>
          <p:nvPr/>
        </p:nvSpPr>
        <p:spPr bwMode="auto">
          <a:xfrm>
            <a:off x="179388" y="2528888"/>
            <a:ext cx="79930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1800"/>
              <a:t>Ale byly tady asi i druhy, které dnes považujeme za teplomilné, ale ve skutečnosti nesnášejí zastínění - kavily</a:t>
            </a: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425" y="-741363"/>
            <a:ext cx="11118850" cy="834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588125" y="5013325"/>
            <a:ext cx="3240088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dirty="0">
                <a:solidFill>
                  <a:schemeClr val="bg1">
                    <a:lumMod val="90000"/>
                  </a:schemeClr>
                </a:solidFill>
              </a:rPr>
              <a:t>Kosterní zbytky nalezené v Koněpruských </a:t>
            </a:r>
            <a:r>
              <a:rPr lang="cs-CZ" dirty="0" smtClean="0">
                <a:solidFill>
                  <a:schemeClr val="bg1">
                    <a:lumMod val="90000"/>
                  </a:schemeClr>
                </a:solidFill>
              </a:rPr>
              <a:t>jeskyních</a:t>
            </a:r>
          </a:p>
          <a:p>
            <a:pPr>
              <a:defRPr/>
            </a:pPr>
            <a:r>
              <a:rPr lang="cs-CZ" dirty="0" smtClean="0">
                <a:solidFill>
                  <a:schemeClr val="bg1">
                    <a:lumMod val="90000"/>
                  </a:schemeClr>
                </a:solidFill>
              </a:rPr>
              <a:t>(např. i kosti opic [makak] z některého z </a:t>
            </a:r>
            <a:r>
              <a:rPr lang="cs-CZ" dirty="0" err="1" smtClean="0">
                <a:solidFill>
                  <a:schemeClr val="bg1">
                    <a:lumMod val="90000"/>
                  </a:schemeClr>
                </a:solidFill>
              </a:rPr>
              <a:t>ranných</a:t>
            </a:r>
            <a:r>
              <a:rPr lang="cs-CZ" dirty="0" smtClean="0">
                <a:solidFill>
                  <a:schemeClr val="bg1">
                    <a:lumMod val="90000"/>
                  </a:schemeClr>
                </a:solidFill>
              </a:rPr>
              <a:t> interglaciálů</a:t>
            </a:r>
            <a:endParaRPr lang="en-US" dirty="0">
              <a:solidFill>
                <a:schemeClr val="bg1">
                  <a:lumMod val="9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0"/>
            <a:ext cx="5130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5943600" y="762000"/>
            <a:ext cx="2895600" cy="502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Vegetace </a:t>
            </a:r>
            <a:r>
              <a:rPr lang="cs-CZ" altLang="cs-CZ" sz="2400"/>
              <a:t>severní části Eurasie</a:t>
            </a:r>
            <a:r>
              <a:rPr lang="en-GB" altLang="cs-CZ" sz="2400"/>
              <a:t> v posledním vrcholném glaciálu a dnes. 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Organismy se musely vrátit z glaciálních refugií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V Evropě problém - Alpy jdou rovnoběžkovým směrem</a:t>
            </a:r>
          </a:p>
        </p:txBody>
      </p:sp>
      <p:sp>
        <p:nvSpPr>
          <p:cNvPr id="60420" name="Line 4"/>
          <p:cNvSpPr>
            <a:spLocks noChangeShapeType="1"/>
          </p:cNvSpPr>
          <p:nvPr/>
        </p:nvSpPr>
        <p:spPr bwMode="auto">
          <a:xfrm flipH="1">
            <a:off x="5029200" y="1752600"/>
            <a:ext cx="990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1" name="Line 5"/>
          <p:cNvSpPr>
            <a:spLocks noChangeShapeType="1"/>
          </p:cNvSpPr>
          <p:nvPr/>
        </p:nvSpPr>
        <p:spPr bwMode="auto">
          <a:xfrm flipH="1">
            <a:off x="3708400" y="2324100"/>
            <a:ext cx="25908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0" y="5661025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Vrcholné interglaciály - převládá listnatý les, někde drobné stepní ostrůvky</a:t>
            </a:r>
            <a:r>
              <a:rPr lang="cs-CZ" altLang="cs-CZ" sz="2400"/>
              <a:t> – bývalo i tepleji a vlhčeji než dnes</a:t>
            </a:r>
            <a:endParaRPr lang="en-GB" altLang="cs-CZ" sz="2400"/>
          </a:p>
        </p:txBody>
      </p:sp>
    </p:spTree>
    <p:extLst>
      <p:ext uri="{BB962C8B-B14F-4D97-AF65-F5344CB8AC3E}">
        <p14:creationId xmlns:p14="http://schemas.microsoft.com/office/powerpoint/2010/main" val="81681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323850" y="5734050"/>
            <a:ext cx="882015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Interstadiály (teplejší období v glaciálu) - převládá lesoste</a:t>
            </a:r>
            <a:r>
              <a:rPr lang="cs-CZ" altLang="cs-CZ" sz="2400"/>
              <a:t>p</a:t>
            </a:r>
            <a:r>
              <a:rPr lang="en-GB" altLang="cs-CZ" sz="2400"/>
              <a:t> a parková tajga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/>
          </a:p>
        </p:txBody>
      </p:sp>
    </p:spTree>
    <p:extLst>
      <p:ext uri="{BB962C8B-B14F-4D97-AF65-F5344CB8AC3E}">
        <p14:creationId xmlns:p14="http://schemas.microsoft.com/office/powerpoint/2010/main" val="416024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I interglaciály se mění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800" dirty="0" smtClean="0"/>
              <a:t>V prvních interglaciálech na začátku čtvrtohor ještě zbytky třetihorní fauny (lesní slon, šavlozubý tygr, </a:t>
            </a:r>
            <a:r>
              <a:rPr lang="cs-CZ" altLang="cs-CZ" sz="2800" dirty="0" err="1" smtClean="0"/>
              <a:t>kočkodanovité</a:t>
            </a:r>
            <a:r>
              <a:rPr lang="cs-CZ" altLang="cs-CZ" sz="2800" dirty="0" smtClean="0"/>
              <a:t> opice), </a:t>
            </a:r>
            <a:r>
              <a:rPr lang="en-US" altLang="cs-CZ" sz="2800" dirty="0" smtClean="0"/>
              <a:t>v dal</a:t>
            </a:r>
            <a:r>
              <a:rPr lang="cs-CZ" altLang="cs-CZ" sz="2800" dirty="0" smtClean="0"/>
              <a:t>ších trochu jako současný stav, případně mírně „teplomilnější“ </a:t>
            </a:r>
          </a:p>
          <a:p>
            <a:endParaRPr lang="cs-CZ" altLang="cs-CZ" sz="2800" dirty="0" smtClean="0"/>
          </a:p>
          <a:p>
            <a:r>
              <a:rPr lang="cs-CZ" altLang="cs-CZ" sz="2800" dirty="0" smtClean="0"/>
              <a:t>Ale i v posledním interglaciálu i v České kotlině byly třeba teplomilné dřeviny (</a:t>
            </a:r>
            <a:r>
              <a:rPr lang="cs-CZ" altLang="cs-CZ" sz="2800" i="1" dirty="0" err="1" smtClean="0"/>
              <a:t>Celtis</a:t>
            </a:r>
            <a:r>
              <a:rPr lang="cs-CZ" altLang="cs-CZ" sz="2800" i="1" dirty="0" smtClean="0"/>
              <a:t>, Buxus, </a:t>
            </a:r>
            <a:r>
              <a:rPr lang="cs-CZ" altLang="cs-CZ" sz="2800" i="1" dirty="0" err="1" smtClean="0"/>
              <a:t>Thuja</a:t>
            </a:r>
            <a:r>
              <a:rPr lang="cs-CZ" altLang="cs-CZ" sz="2800" dirty="0" smtClean="0"/>
              <a:t>), které dnes známe nejblíže z Mediteránu</a:t>
            </a:r>
          </a:p>
          <a:p>
            <a:r>
              <a:rPr lang="cs-CZ" altLang="cs-CZ" sz="2800" dirty="0" smtClean="0"/>
              <a:t>(</a:t>
            </a:r>
            <a:r>
              <a:rPr lang="cs-CZ" altLang="cs-CZ" sz="2800" dirty="0" err="1" smtClean="0"/>
              <a:t>devil</a:t>
            </a:r>
            <a:r>
              <a:rPr lang="en-US" altLang="cs-CZ" sz="2800" dirty="0" smtClean="0"/>
              <a:t>’s advocate: je </a:t>
            </a:r>
            <a:r>
              <a:rPr lang="en-US" altLang="cs-CZ" sz="2800" dirty="0" err="1" smtClean="0"/>
              <a:t>tedy</a:t>
            </a:r>
            <a:r>
              <a:rPr lang="en-US" altLang="cs-CZ" sz="2800" dirty="0" smtClean="0"/>
              <a:t> </a:t>
            </a:r>
            <a:r>
              <a:rPr lang="en-US" altLang="cs-CZ" sz="2800" dirty="0" err="1" smtClean="0"/>
              <a:t>smyslupln</a:t>
            </a:r>
            <a:r>
              <a:rPr lang="cs-CZ" altLang="cs-CZ" sz="2800" dirty="0" smtClean="0"/>
              <a:t>é</a:t>
            </a:r>
            <a:r>
              <a:rPr lang="en-US" altLang="cs-CZ" sz="2800" dirty="0" smtClean="0"/>
              <a:t> je u n</a:t>
            </a:r>
            <a:r>
              <a:rPr lang="cs-CZ" altLang="cs-CZ" sz="2800" dirty="0" smtClean="0"/>
              <a:t>á</a:t>
            </a:r>
            <a:r>
              <a:rPr lang="en-US" altLang="cs-CZ" sz="2800" dirty="0" smtClean="0"/>
              <a:t>s </a:t>
            </a:r>
            <a:r>
              <a:rPr lang="en-US" altLang="cs-CZ" sz="2800" dirty="0" err="1" smtClean="0"/>
              <a:t>pova</a:t>
            </a:r>
            <a:r>
              <a:rPr lang="cs-CZ" altLang="cs-CZ" sz="2800" dirty="0" smtClean="0"/>
              <a:t>ž</a:t>
            </a:r>
            <a:r>
              <a:rPr lang="en-US" altLang="cs-CZ" sz="2800" dirty="0" err="1" smtClean="0"/>
              <a:t>ovat</a:t>
            </a:r>
            <a:r>
              <a:rPr lang="en-US" altLang="cs-CZ" sz="2800" dirty="0" smtClean="0"/>
              <a:t> </a:t>
            </a:r>
            <a:r>
              <a:rPr lang="en-US" altLang="cs-CZ" sz="2800" dirty="0" err="1" smtClean="0"/>
              <a:t>za</a:t>
            </a:r>
            <a:r>
              <a:rPr lang="en-US" altLang="cs-CZ" sz="2800" dirty="0" smtClean="0"/>
              <a:t> </a:t>
            </a:r>
            <a:r>
              <a:rPr lang="en-US" altLang="cs-CZ" sz="2800" dirty="0" err="1" smtClean="0"/>
              <a:t>invazky</a:t>
            </a:r>
            <a:r>
              <a:rPr lang="en-US" altLang="cs-CZ" sz="2800" dirty="0" smtClean="0"/>
              <a:t>?</a:t>
            </a:r>
            <a:r>
              <a:rPr lang="cs-CZ" altLang="cs-CZ" sz="28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8995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l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smtClean="0">
                <a:solidFill>
                  <a:srgbClr val="993300"/>
                </a:solidFill>
              </a:rPr>
              <a:t>Glaciální relikty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4300" y="1735138"/>
            <a:ext cx="8991600" cy="5029200"/>
          </a:xfrm>
          <a:solidFill>
            <a:srgbClr val="FFFFFF">
              <a:alpha val="70195"/>
            </a:srgbClr>
          </a:solidFill>
        </p:spPr>
        <p:txBody>
          <a:bodyPr/>
          <a:lstStyle/>
          <a:p>
            <a:pPr marL="341313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cs-CZ" sz="2800" dirty="0" err="1" smtClean="0"/>
              <a:t>Druhy</a:t>
            </a:r>
            <a:r>
              <a:rPr lang="en-US" altLang="cs-CZ" sz="2800" dirty="0" smtClean="0"/>
              <a:t> </a:t>
            </a:r>
            <a:r>
              <a:rPr lang="en-US" altLang="cs-CZ" sz="2800" dirty="0" err="1" smtClean="0"/>
              <a:t>typic</a:t>
            </a:r>
            <a:r>
              <a:rPr lang="cs-CZ" altLang="cs-CZ" sz="2800" dirty="0" err="1" smtClean="0"/>
              <a:t>ké</a:t>
            </a:r>
            <a:r>
              <a:rPr lang="cs-CZ" altLang="cs-CZ" sz="2800" dirty="0" smtClean="0"/>
              <a:t> pro glaciál, přežívající v interglaciálních podmínkách</a:t>
            </a:r>
            <a:endParaRPr lang="en-US" altLang="cs-CZ" sz="2800" dirty="0" smtClean="0"/>
          </a:p>
          <a:p>
            <a:pPr marL="341313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800" dirty="0" err="1" smtClean="0"/>
              <a:t>kontinetální</a:t>
            </a:r>
            <a:r>
              <a:rPr lang="cs-CZ" altLang="cs-CZ" sz="2800" dirty="0" smtClean="0"/>
              <a:t> druhy s těžištěm výskytu ve stepích</a:t>
            </a:r>
          </a:p>
          <a:p>
            <a:pPr marL="741363" lvl="1" indent="-284163" eaLnBrk="1" hangingPunct="1">
              <a:buClr>
                <a:srgbClr val="993300"/>
              </a:buClr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 smtClean="0"/>
              <a:t>zdánliví </a:t>
            </a:r>
            <a:r>
              <a:rPr lang="cs-CZ" altLang="cs-CZ" sz="2400" dirty="0" err="1" smtClean="0"/>
              <a:t>teplomilové</a:t>
            </a:r>
            <a:endParaRPr lang="cs-CZ" altLang="cs-CZ" sz="2400" dirty="0" smtClean="0"/>
          </a:p>
          <a:p>
            <a:pPr marL="741363" lvl="1" indent="-284163" eaLnBrk="1" hangingPunct="1">
              <a:buClr>
                <a:srgbClr val="993300"/>
              </a:buClr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 smtClean="0"/>
              <a:t>recentní hlavní areál ve východní Evropě a Střední Asii </a:t>
            </a:r>
          </a:p>
          <a:p>
            <a:pPr marL="741363" lvl="1" indent="-284163" eaLnBrk="1" hangingPunct="1">
              <a:buClr>
                <a:srgbClr val="993300"/>
              </a:buClr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 smtClean="0"/>
              <a:t>u nás – J. Morava, České Středohoří, J. Slovensko</a:t>
            </a:r>
          </a:p>
          <a:p>
            <a:pPr marL="341313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800" dirty="0" smtClean="0"/>
              <a:t>chladnomilné druhy</a:t>
            </a:r>
          </a:p>
          <a:p>
            <a:pPr marL="741363" lvl="1" indent="-284163" eaLnBrk="1" hangingPunct="1">
              <a:buClr>
                <a:srgbClr val="993300"/>
              </a:buClr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 smtClean="0"/>
              <a:t>dneska v horách </a:t>
            </a:r>
          </a:p>
          <a:p>
            <a:pPr marL="741363" lvl="1" indent="-284163" eaLnBrk="1" hangingPunct="1">
              <a:buClr>
                <a:srgbClr val="993300"/>
              </a:buClr>
              <a:buFont typeface="Arial" panose="020B0604020202020204" pitchFamily="34" charset="0"/>
              <a:buChar char="–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 dirty="0" smtClean="0"/>
              <a:t>celkem vlhkomilné (??jak to řešily v glaciálu?? – snad nivy řek apod.)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57200" y="1905000"/>
            <a:ext cx="6627813" cy="4265613"/>
            <a:chOff x="288" y="1200"/>
            <a:chExt cx="4175" cy="2687"/>
          </a:xfrm>
        </p:grpSpPr>
        <p:pic>
          <p:nvPicPr>
            <p:cNvPr id="26659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200"/>
              <a:ext cx="4175" cy="2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6660" name="Text Box 5"/>
            <p:cNvSpPr txBox="1">
              <a:spLocks noChangeArrowheads="1"/>
            </p:cNvSpPr>
            <p:nvPr/>
          </p:nvSpPr>
          <p:spPr bwMode="auto">
            <a:xfrm>
              <a:off x="3681" y="1251"/>
              <a:ext cx="678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500"/>
                </a:spcBef>
                <a:buClrTx/>
                <a:buFontTx/>
                <a:buNone/>
              </a:pPr>
              <a:r>
                <a:rPr lang="cs-CZ" altLang="cs-CZ" sz="2400" b="1">
                  <a:solidFill>
                    <a:srgbClr val="FF0000"/>
                  </a:solidFill>
                </a:rPr>
                <a:t>Stipa</a:t>
              </a:r>
            </a:p>
          </p:txBody>
        </p:sp>
      </p:grp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"/>
            <a:ext cx="70866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524000" y="228600"/>
            <a:ext cx="3979863" cy="6094413"/>
            <a:chOff x="960" y="144"/>
            <a:chExt cx="2507" cy="3839"/>
          </a:xfrm>
        </p:grpSpPr>
        <p:pic>
          <p:nvPicPr>
            <p:cNvPr id="26657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144"/>
              <a:ext cx="2507" cy="3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6658" name="Text Box 9"/>
            <p:cNvSpPr txBox="1">
              <a:spLocks noChangeArrowheads="1"/>
            </p:cNvSpPr>
            <p:nvPr/>
          </p:nvSpPr>
          <p:spPr bwMode="auto">
            <a:xfrm>
              <a:off x="966" y="192"/>
              <a:ext cx="1439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500"/>
                </a:spcBef>
                <a:buClrTx/>
                <a:buFontTx/>
                <a:buNone/>
              </a:pPr>
              <a:r>
                <a:rPr lang="cs-CZ" altLang="cs-CZ" sz="2400" b="1">
                  <a:solidFill>
                    <a:srgbClr val="FF0000"/>
                  </a:solidFill>
                </a:rPr>
                <a:t>Ephedra distachya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2438400" y="381000"/>
            <a:ext cx="4551363" cy="5789613"/>
            <a:chOff x="1536" y="240"/>
            <a:chExt cx="2867" cy="3647"/>
          </a:xfrm>
        </p:grpSpPr>
        <p:pic>
          <p:nvPicPr>
            <p:cNvPr id="26655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" y="240"/>
              <a:ext cx="2867" cy="3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6656" name="Text Box 12"/>
            <p:cNvSpPr txBox="1">
              <a:spLocks noChangeArrowheads="1"/>
            </p:cNvSpPr>
            <p:nvPr/>
          </p:nvSpPr>
          <p:spPr bwMode="auto">
            <a:xfrm>
              <a:off x="2256" y="3552"/>
              <a:ext cx="2063" cy="289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500"/>
                </a:spcBef>
                <a:buClrTx/>
                <a:buFontTx/>
                <a:buNone/>
              </a:pPr>
              <a:r>
                <a:rPr lang="cs-CZ" altLang="cs-CZ" sz="2400" b="1">
                  <a:solidFill>
                    <a:srgbClr val="FF0000"/>
                  </a:solidFill>
                </a:rPr>
                <a:t>Artemisia campestris</a:t>
              </a:r>
            </a:p>
          </p:txBody>
        </p:sp>
      </p:grpSp>
      <p:pic>
        <p:nvPicPr>
          <p:cNvPr id="27661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010400" cy="56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2514600" y="304800"/>
            <a:ext cx="4008438" cy="6094413"/>
            <a:chOff x="1584" y="192"/>
            <a:chExt cx="2525" cy="3839"/>
          </a:xfrm>
        </p:grpSpPr>
        <p:pic>
          <p:nvPicPr>
            <p:cNvPr id="26653" name="Picture 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92"/>
              <a:ext cx="2525" cy="3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6654" name="Text Box 16"/>
            <p:cNvSpPr txBox="1">
              <a:spLocks noChangeArrowheads="1"/>
            </p:cNvSpPr>
            <p:nvPr/>
          </p:nvSpPr>
          <p:spPr bwMode="auto">
            <a:xfrm>
              <a:off x="1728" y="3552"/>
              <a:ext cx="2255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500"/>
                </a:spcBef>
                <a:buClrTx/>
                <a:buFontTx/>
                <a:buNone/>
              </a:pPr>
              <a:r>
                <a:rPr lang="cs-CZ" altLang="cs-CZ" sz="2400" b="1">
                  <a:solidFill>
                    <a:srgbClr val="FF0000"/>
                  </a:solidFill>
                </a:rPr>
                <a:t>Koeleria glauca</a:t>
              </a:r>
            </a:p>
          </p:txBody>
        </p:sp>
      </p:grpSp>
      <p:pic>
        <p:nvPicPr>
          <p:cNvPr id="27665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23900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048000" y="228600"/>
            <a:ext cx="3951288" cy="6094413"/>
            <a:chOff x="1920" y="144"/>
            <a:chExt cx="2489" cy="3839"/>
          </a:xfrm>
        </p:grpSpPr>
        <p:pic>
          <p:nvPicPr>
            <p:cNvPr id="26651" name="Picture 1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144"/>
              <a:ext cx="2489" cy="3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6652" name="Text Box 20"/>
            <p:cNvSpPr txBox="1">
              <a:spLocks noChangeArrowheads="1"/>
            </p:cNvSpPr>
            <p:nvPr/>
          </p:nvSpPr>
          <p:spPr bwMode="auto">
            <a:xfrm>
              <a:off x="2157" y="3600"/>
              <a:ext cx="1919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500"/>
                </a:spcBef>
                <a:buClrTx/>
                <a:buFontTx/>
                <a:buNone/>
              </a:pPr>
              <a:r>
                <a:rPr lang="cs-CZ" altLang="cs-CZ" sz="2400" b="1">
                  <a:solidFill>
                    <a:srgbClr val="FF0000"/>
                  </a:solidFill>
                </a:rPr>
                <a:t>Campanula sibirica</a:t>
              </a:r>
            </a:p>
          </p:txBody>
        </p:sp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609600" y="1524000"/>
            <a:ext cx="6665913" cy="4341813"/>
            <a:chOff x="384" y="960"/>
            <a:chExt cx="4199" cy="2735"/>
          </a:xfrm>
        </p:grpSpPr>
        <p:pic>
          <p:nvPicPr>
            <p:cNvPr id="26649" name="Picture 2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960"/>
              <a:ext cx="4199" cy="2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6650" name="Text Box 23"/>
            <p:cNvSpPr txBox="1">
              <a:spLocks noChangeArrowheads="1"/>
            </p:cNvSpPr>
            <p:nvPr/>
          </p:nvSpPr>
          <p:spPr bwMode="auto">
            <a:xfrm>
              <a:off x="2352" y="3360"/>
              <a:ext cx="2159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500"/>
                </a:spcBef>
                <a:buClrTx/>
                <a:buFontTx/>
                <a:buNone/>
              </a:pPr>
              <a:r>
                <a:rPr lang="cs-CZ" altLang="cs-CZ" sz="2400" b="1">
                  <a:solidFill>
                    <a:srgbClr val="FF0000"/>
                  </a:solidFill>
                </a:rPr>
                <a:t>Rubus chamaemorus</a:t>
              </a:r>
            </a:p>
          </p:txBody>
        </p:sp>
      </p:grpSp>
      <p:pic>
        <p:nvPicPr>
          <p:cNvPr id="27672" name="Picture 2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87400"/>
            <a:ext cx="6934200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8" name="Group 25"/>
          <p:cNvGrpSpPr>
            <a:grpSpLocks/>
          </p:cNvGrpSpPr>
          <p:nvPr/>
        </p:nvGrpSpPr>
        <p:grpSpPr bwMode="auto">
          <a:xfrm>
            <a:off x="533400" y="685800"/>
            <a:ext cx="7685088" cy="5694363"/>
            <a:chOff x="336" y="432"/>
            <a:chExt cx="4841" cy="3587"/>
          </a:xfrm>
        </p:grpSpPr>
        <p:pic>
          <p:nvPicPr>
            <p:cNvPr id="26647" name="Picture 2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432"/>
              <a:ext cx="4841" cy="3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6648" name="Text Box 27"/>
            <p:cNvSpPr txBox="1">
              <a:spLocks noChangeArrowheads="1"/>
            </p:cNvSpPr>
            <p:nvPr/>
          </p:nvSpPr>
          <p:spPr bwMode="auto">
            <a:xfrm>
              <a:off x="480" y="3618"/>
              <a:ext cx="2591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500"/>
                </a:spcBef>
                <a:buClrTx/>
                <a:buFontTx/>
                <a:buNone/>
              </a:pPr>
              <a:r>
                <a:rPr lang="cs-CZ" altLang="cs-CZ" sz="2400" b="1">
                  <a:solidFill>
                    <a:srgbClr val="FF0000"/>
                  </a:solidFill>
                </a:rPr>
                <a:t>Empetrum nigrum</a:t>
              </a:r>
            </a:p>
          </p:txBody>
        </p:sp>
      </p:grpSp>
      <p:pic>
        <p:nvPicPr>
          <p:cNvPr id="27676" name="Picture 28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19200"/>
            <a:ext cx="6705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9" name="Group 29"/>
          <p:cNvGrpSpPr>
            <a:grpSpLocks/>
          </p:cNvGrpSpPr>
          <p:nvPr/>
        </p:nvGrpSpPr>
        <p:grpSpPr bwMode="auto">
          <a:xfrm>
            <a:off x="381000" y="533400"/>
            <a:ext cx="7770813" cy="5103813"/>
            <a:chOff x="240" y="336"/>
            <a:chExt cx="4895" cy="3215"/>
          </a:xfrm>
        </p:grpSpPr>
        <p:pic>
          <p:nvPicPr>
            <p:cNvPr id="26645" name="Picture 30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336"/>
              <a:ext cx="4895" cy="3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6646" name="Text Box 31"/>
            <p:cNvSpPr txBox="1">
              <a:spLocks noChangeArrowheads="1"/>
            </p:cNvSpPr>
            <p:nvPr/>
          </p:nvSpPr>
          <p:spPr bwMode="auto">
            <a:xfrm>
              <a:off x="2590" y="3052"/>
              <a:ext cx="2405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 hangingPunct="1">
                <a:spcBef>
                  <a:spcPts val="1500"/>
                </a:spcBef>
                <a:buClrTx/>
                <a:buFontTx/>
                <a:buNone/>
              </a:pPr>
              <a:r>
                <a:rPr lang="cs-CZ" altLang="cs-CZ" sz="2400" b="1">
                  <a:solidFill>
                    <a:srgbClr val="FF0000"/>
                  </a:solidFill>
                </a:rPr>
                <a:t>Salix herbacea</a:t>
              </a:r>
            </a:p>
          </p:txBody>
        </p:sp>
      </p:grpSp>
      <p:pic>
        <p:nvPicPr>
          <p:cNvPr id="27680" name="Picture 3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696200" cy="620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8941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36613"/>
            <a:ext cx="6735762" cy="536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219200" y="228600"/>
            <a:ext cx="693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Biomy - určené klimatem</a:t>
            </a:r>
            <a:r>
              <a:rPr lang="cs-CZ" altLang="cs-CZ" sz="2400"/>
              <a:t>  (Holridgeuv trojúhelník)</a:t>
            </a: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026"/>
          <p:cNvSpPr txBox="1">
            <a:spLocks noChangeArrowheads="1"/>
          </p:cNvSpPr>
          <p:nvPr/>
        </p:nvSpPr>
        <p:spPr bwMode="auto">
          <a:xfrm>
            <a:off x="609600" y="3810000"/>
            <a:ext cx="7848600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Pro návrat z glaciálních refugií - důležitá orientace pohoří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Evropa - pohoří jdou rovnoběžkovým směrem - velká překážka pro migraci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bg1"/>
                </a:solidFill>
              </a:rPr>
              <a:t>Amerika - pohoří jdou poledníkovým směrem - tolik nevadí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l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4000" b="1" dirty="0" smtClean="0">
                <a:solidFill>
                  <a:srgbClr val="993300"/>
                </a:solidFill>
              </a:rPr>
              <a:t>Hlavní důsledky čtvrtohorní historie pro přírodu </a:t>
            </a:r>
            <a:r>
              <a:rPr lang="cs-CZ" altLang="cs-CZ" sz="4000" b="1" dirty="0" err="1" smtClean="0">
                <a:solidFill>
                  <a:srgbClr val="993300"/>
                </a:solidFill>
              </a:rPr>
              <a:t>stř</a:t>
            </a:r>
            <a:r>
              <a:rPr lang="cs-CZ" altLang="cs-CZ" sz="4000" b="1" dirty="0" smtClean="0">
                <a:solidFill>
                  <a:srgbClr val="993300"/>
                </a:solidFill>
              </a:rPr>
              <a:t>. Evropy</a:t>
            </a: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5257800"/>
          </a:xfrm>
          <a:solidFill>
            <a:srgbClr val="FFFFFF">
              <a:alpha val="70195"/>
            </a:srgbClr>
          </a:solidFill>
        </p:spPr>
        <p:txBody>
          <a:bodyPr>
            <a:normAutofit fontScale="92500"/>
          </a:bodyPr>
          <a:lstStyle/>
          <a:p>
            <a:pPr marL="341313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smtClean="0"/>
              <a:t>Absence </a:t>
            </a:r>
            <a:r>
              <a:rPr lang="cs-CZ" altLang="cs-CZ" dirty="0" err="1" smtClean="0"/>
              <a:t>paleoendemitů</a:t>
            </a:r>
            <a:endParaRPr lang="cs-CZ" altLang="cs-CZ" dirty="0" smtClean="0"/>
          </a:p>
          <a:p>
            <a:pPr marL="741363" lvl="1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b="1" dirty="0" smtClean="0"/>
              <a:t>Všichni</a:t>
            </a:r>
            <a:r>
              <a:rPr lang="cs-CZ" altLang="cs-CZ" dirty="0" smtClean="0"/>
              <a:t> CZ </a:t>
            </a:r>
            <a:r>
              <a:rPr lang="cs-CZ" altLang="cs-CZ" dirty="0" err="1" smtClean="0"/>
              <a:t>endemiti</a:t>
            </a:r>
            <a:r>
              <a:rPr lang="cs-CZ" altLang="cs-CZ" dirty="0" smtClean="0"/>
              <a:t> mladší než Holocén</a:t>
            </a:r>
          </a:p>
          <a:p>
            <a:pPr marL="341313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smtClean="0"/>
              <a:t>Nízká druhová bohatost dřevin</a:t>
            </a:r>
          </a:p>
          <a:p>
            <a:pPr marL="741363" lvl="1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smtClean="0"/>
              <a:t>Některé lesy velmi druhově chudé (bučiny)</a:t>
            </a:r>
          </a:p>
          <a:p>
            <a:pPr marL="341313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smtClean="0"/>
              <a:t>Těžiště diverzity v bezlesí</a:t>
            </a:r>
            <a:endParaRPr lang="cs-CZ" altLang="cs-CZ" dirty="0"/>
          </a:p>
          <a:p>
            <a:pPr marL="741363" lvl="1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smtClean="0"/>
              <a:t>Často paradoxně biotopy udržované činností člověka (louky aj.)</a:t>
            </a:r>
          </a:p>
          <a:p>
            <a:pPr marL="341313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smtClean="0"/>
              <a:t>Rozdílná diverzita rostlin na bazickém a kyselém podloží</a:t>
            </a:r>
          </a:p>
          <a:p>
            <a:pPr marL="341313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smtClean="0"/>
              <a:t>Celkem slušná úrodnost půdy v nižších polohách</a:t>
            </a:r>
          </a:p>
          <a:p>
            <a:pPr marL="341313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42059514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rgbClr val="FFFFFF">
              <a:alpha val="50195"/>
            </a:srgbClr>
          </a:solidFill>
        </p:spPr>
        <p:txBody>
          <a:bodyPr/>
          <a:lstStyle/>
          <a:p>
            <a:pPr algn="l" eaLnBrk="1" hangingPunct="1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b="1" smtClean="0">
                <a:solidFill>
                  <a:srgbClr val="993300"/>
                </a:solidFill>
              </a:rPr>
              <a:t>Holocén</a:t>
            </a: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5029200"/>
          </a:xfrm>
          <a:solidFill>
            <a:srgbClr val="FFFFFF">
              <a:alpha val="70195"/>
            </a:srgbClr>
          </a:solidFill>
        </p:spPr>
        <p:txBody>
          <a:bodyPr/>
          <a:lstStyle/>
          <a:p>
            <a:pPr marL="341313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smtClean="0"/>
              <a:t>= postglaciál, poslední doba meziledová</a:t>
            </a:r>
          </a:p>
          <a:p>
            <a:pPr marL="341313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smtClean="0"/>
              <a:t>Začíná cca 10500 BP</a:t>
            </a:r>
          </a:p>
          <a:p>
            <a:pPr marL="741363" lvl="1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smtClean="0"/>
              <a:t>Definitivní oteplení a zvlhčení klimatu</a:t>
            </a:r>
          </a:p>
          <a:p>
            <a:pPr marL="741363" lvl="1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smtClean="0"/>
              <a:t>Start kolonizace </a:t>
            </a:r>
            <a:r>
              <a:rPr lang="cs-CZ" altLang="cs-CZ" dirty="0" err="1" smtClean="0"/>
              <a:t>temperátu</a:t>
            </a:r>
            <a:r>
              <a:rPr lang="cs-CZ" altLang="cs-CZ" dirty="0" smtClean="0"/>
              <a:t> náročnějšími druhy</a:t>
            </a:r>
          </a:p>
          <a:p>
            <a:pPr marL="1141413" lvl="2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smtClean="0"/>
              <a:t>Expanze lesa</a:t>
            </a:r>
          </a:p>
          <a:p>
            <a:pPr marL="341313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smtClean="0"/>
              <a:t>Vliv člověka</a:t>
            </a:r>
          </a:p>
          <a:p>
            <a:pPr marL="741363" lvl="1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err="1" smtClean="0"/>
              <a:t>Mezolitici</a:t>
            </a:r>
            <a:r>
              <a:rPr lang="cs-CZ" altLang="cs-CZ" dirty="0" smtClean="0"/>
              <a:t> (před zemědělstvím)</a:t>
            </a:r>
          </a:p>
          <a:p>
            <a:pPr marL="741363" lvl="1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dirty="0" smtClean="0"/>
              <a:t>Od neolitu zemědělství, </a:t>
            </a:r>
            <a:r>
              <a:rPr lang="cs-CZ" altLang="cs-CZ" b="1" dirty="0" smtClean="0"/>
              <a:t>odlesňování</a:t>
            </a:r>
          </a:p>
          <a:p>
            <a:pPr marL="741363" lvl="1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altLang="cs-CZ" dirty="0" smtClean="0"/>
          </a:p>
          <a:p>
            <a:pPr marL="741363" lvl="1" indent="-341313" eaLnBrk="1" hangingPunct="1">
              <a:buClr>
                <a:srgbClr val="993300"/>
              </a:buClr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42789811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96863"/>
            <a:ext cx="9113837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90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7772400" cy="1143000"/>
          </a:xfrm>
        </p:spPr>
        <p:txBody>
          <a:bodyPr/>
          <a:lstStyle/>
          <a:p>
            <a:r>
              <a:rPr lang="cs-CZ" altLang="cs-CZ" sz="4000" smtClean="0"/>
              <a:t>Vývoj teploty a vlhkosti za posledních 12 000 let (u nás)</a:t>
            </a:r>
          </a:p>
        </p:txBody>
      </p:sp>
      <p:pic>
        <p:nvPicPr>
          <p:cNvPr id="66563" name="Picture 4" descr="4_8,5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57245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372200" y="1988840"/>
            <a:ext cx="25922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 obrázku je jako „reference“ rok 2000. Teď by teplota byla vyšší. Nicméně, i proti 2020, </a:t>
            </a:r>
            <a:r>
              <a:rPr lang="cs-CZ" dirty="0" err="1" smtClean="0"/>
              <a:t>Altlantik</a:t>
            </a:r>
            <a:r>
              <a:rPr lang="cs-CZ" dirty="0" smtClean="0"/>
              <a:t> byl teplejší (aspoň u nás). Mluvíme o „</a:t>
            </a:r>
            <a:r>
              <a:rPr lang="cs-CZ" dirty="0" err="1" smtClean="0"/>
              <a:t>Holocene</a:t>
            </a:r>
            <a:r>
              <a:rPr lang="cs-CZ" dirty="0" smtClean="0"/>
              <a:t> </a:t>
            </a:r>
            <a:r>
              <a:rPr lang="cs-CZ" dirty="0" err="1" smtClean="0"/>
              <a:t>climatic</a:t>
            </a:r>
            <a:r>
              <a:rPr lang="cs-CZ" dirty="0" smtClean="0"/>
              <a:t> optimum.“ Určitě teplejší než 19 století, i globálně.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Rekonstrukce globálních teplot [Wikipedie</a:t>
            </a:r>
            <a:r>
              <a:rPr lang="cs-CZ" dirty="0"/>
              <a:t>]</a:t>
            </a:r>
            <a:endParaRPr lang="en-US" dirty="0"/>
          </a:p>
        </p:txBody>
      </p:sp>
      <p:pic>
        <p:nvPicPr>
          <p:cNvPr id="166914" name="Picture 2" descr="https://upload.wikimedia.org/wikipedia/commons/c/ca/Holocene_Temperature_Variation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8" y="2105472"/>
            <a:ext cx="712879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308304" y="2420888"/>
            <a:ext cx="180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Rozlišuj</a:t>
            </a:r>
          </a:p>
          <a:p>
            <a:endParaRPr lang="cs-CZ" dirty="0"/>
          </a:p>
          <a:p>
            <a:r>
              <a:rPr lang="cs-CZ" dirty="0" smtClean="0"/>
              <a:t>BP – </a:t>
            </a:r>
            <a:r>
              <a:rPr lang="cs-CZ" dirty="0" err="1" smtClean="0"/>
              <a:t>before</a:t>
            </a:r>
            <a:r>
              <a:rPr lang="cs-CZ" dirty="0" smtClean="0"/>
              <a:t> </a:t>
            </a:r>
            <a:r>
              <a:rPr lang="cs-CZ" dirty="0" err="1" smtClean="0"/>
              <a:t>present</a:t>
            </a:r>
            <a:endParaRPr lang="cs-CZ" dirty="0" smtClean="0"/>
          </a:p>
          <a:p>
            <a:r>
              <a:rPr lang="cs-CZ" dirty="0" smtClean="0"/>
              <a:t>BC – </a:t>
            </a:r>
            <a:r>
              <a:rPr lang="cs-CZ" dirty="0" err="1" smtClean="0"/>
              <a:t>before</a:t>
            </a:r>
            <a:r>
              <a:rPr lang="cs-CZ" dirty="0" smtClean="0"/>
              <a:t> Christ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16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3obr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7545"/>
            <a:ext cx="6771129" cy="49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dirty="0"/>
              <a:t>Téměř vše, co tady máme, sem muselo doputovat po skončení </a:t>
            </a:r>
            <a:r>
              <a:rPr lang="cs-CZ" altLang="cs-CZ" sz="2400" dirty="0" smtClean="0"/>
              <a:t>posledního glaciálu</a:t>
            </a:r>
            <a:r>
              <a:rPr lang="cs-CZ" altLang="cs-CZ" sz="2400" dirty="0"/>
              <a:t>. Vývoj přírody je neoddělitelný od vlivu člověka. (Trochu problém, když chceme říkat, co je náš původní druh a původní společenstvo.)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876256" y="1917545"/>
            <a:ext cx="21602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Poslední dominanta, která se rozšířila, byl buk – v době pronikání </a:t>
            </a:r>
            <a:r>
              <a:rPr lang="cs-CZ" dirty="0" err="1" smtClean="0"/>
              <a:t>neolitiků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4_11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80391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971550" y="476250"/>
            <a:ext cx="626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Osídlená území v neolitu (tedy zhruba atlantik)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Vsuvka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Jak to vypadá ve Střední Evropě dnes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KNI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4" t="-385" b="70493"/>
          <a:stretch>
            <a:fillRect/>
          </a:stretch>
        </p:blipFill>
        <p:spPr bwMode="auto">
          <a:xfrm>
            <a:off x="228600" y="838200"/>
            <a:ext cx="85471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838200" y="457200"/>
            <a:ext cx="739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Střední Evropa dnes</a:t>
            </a:r>
          </a:p>
        </p:txBody>
      </p:sp>
      <p:sp>
        <p:nvSpPr>
          <p:cNvPr id="70660" name="TextBox 1"/>
          <p:cNvSpPr txBox="1">
            <a:spLocks noChangeArrowheads="1"/>
          </p:cNvSpPr>
          <p:nvPr/>
        </p:nvSpPr>
        <p:spPr bwMode="auto">
          <a:xfrm>
            <a:off x="1835150" y="5516563"/>
            <a:ext cx="6697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Zdroj: Sádlo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685800" y="609600"/>
            <a:ext cx="7696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Aby se druh někde vyskytoval, musí se tam dostat (dispersal limitation) a jeho populace musí být schopna na daném místě přežít (omezeno biotickými i abiotickým faktory prostředí).</a:t>
            </a:r>
          </a:p>
        </p:txBody>
      </p:sp>
      <p:pic>
        <p:nvPicPr>
          <p:cNvPr id="20483" name="Picture 3" descr="Bromeliacea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635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6858000" y="2286000"/>
            <a:ext cx="198120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Dispersal limitation: Bromeliaceae jsou </a:t>
            </a:r>
            <a:r>
              <a:rPr lang="cs-CZ" altLang="cs-CZ" sz="2400"/>
              <a:t>(téměř) </a:t>
            </a:r>
            <a:r>
              <a:rPr lang="en-GB" altLang="cs-CZ" sz="2400"/>
              <a:t>vázány na Nový svět, i když podmínky k životu by našly i ve Starém světě.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cs-CZ" smtClean="0"/>
              <a:t>Přirozené bezlesí</a:t>
            </a:r>
            <a:endParaRPr lang="cs-CZ" altLang="cs-CZ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847013" cy="447198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GB" altLang="cs-CZ" dirty="0" smtClean="0"/>
              <a:t>je </a:t>
            </a:r>
            <a:r>
              <a:rPr lang="en-GB" altLang="cs-CZ" dirty="0" err="1" smtClean="0"/>
              <a:t>relativně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vzácné</a:t>
            </a:r>
            <a:r>
              <a:rPr lang="en-GB" altLang="cs-CZ" dirty="0" smtClean="0"/>
              <a:t>. </a:t>
            </a:r>
            <a:r>
              <a:rPr lang="cs-CZ" altLang="cs-CZ" dirty="0" smtClean="0"/>
              <a:t>Ve střední Evropě hlavně  </a:t>
            </a:r>
            <a:r>
              <a:rPr lang="cs-CZ" altLang="cs-CZ" b="1" dirty="0" smtClean="0"/>
              <a:t>alpinské </a:t>
            </a:r>
            <a:r>
              <a:rPr lang="cs-CZ" altLang="cs-CZ" b="1" dirty="0" err="1" smtClean="0"/>
              <a:t>pralouky</a:t>
            </a:r>
            <a:r>
              <a:rPr lang="cs-CZ" altLang="cs-CZ" b="1" dirty="0" smtClean="0"/>
              <a:t> </a:t>
            </a:r>
            <a:r>
              <a:rPr lang="cs-CZ" altLang="cs-CZ" dirty="0" smtClean="0"/>
              <a:t>(u nás hlavně Krkonoše, trochu Jeseníky, Šumava nemá dobře vyvinutou alpinskou </a:t>
            </a:r>
            <a:r>
              <a:rPr lang="cs-CZ" altLang="cs-CZ" dirty="0" err="1" smtClean="0"/>
              <a:t>zonu</a:t>
            </a:r>
            <a:r>
              <a:rPr lang="cs-CZ" altLang="cs-CZ" dirty="0" smtClean="0"/>
              <a:t>). Ale Alpy máme blízko.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cs-CZ" altLang="cs-CZ" dirty="0" smtClean="0"/>
              <a:t>Rozlišuj alpinský (nad hranicí lesa) a alpský   (v Alpách)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cs-CZ" altLang="cs-CZ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27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9" name="TextBox 3"/>
          <p:cNvSpPr txBox="1">
            <a:spLocks noChangeArrowheads="1"/>
          </p:cNvSpPr>
          <p:nvPr/>
        </p:nvSpPr>
        <p:spPr bwMode="auto">
          <a:xfrm>
            <a:off x="503238" y="5667375"/>
            <a:ext cx="81375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en-US" dirty="0">
                <a:solidFill>
                  <a:schemeClr val="bg1"/>
                </a:solidFill>
              </a:rPr>
              <a:t>Alpinské trávníky navazují na pásmo kleče, resp. keřových porostů,  u nás skoro výhradně borovice kleč, v Alpách olše zelená a </a:t>
            </a:r>
            <a:r>
              <a:rPr lang="cs-CZ" altLang="en-US" dirty="0" err="1" smtClean="0">
                <a:solidFill>
                  <a:schemeClr val="bg1"/>
                </a:solidFill>
              </a:rPr>
              <a:t>rhododendrony</a:t>
            </a:r>
            <a:endParaRPr lang="en-US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6632"/>
            <a:ext cx="7772400" cy="1143000"/>
          </a:xfrm>
        </p:spPr>
        <p:txBody>
          <a:bodyPr/>
          <a:lstStyle/>
          <a:p>
            <a:r>
              <a:rPr lang="en-GB" altLang="cs-CZ" dirty="0" err="1" smtClean="0"/>
              <a:t>Přirozené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bezlesí</a:t>
            </a:r>
            <a:endParaRPr lang="cs-CZ" altLang="cs-CZ" dirty="0" smtClean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051" y="1259632"/>
            <a:ext cx="7847013" cy="447198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cs-CZ" altLang="cs-CZ" dirty="0" smtClean="0"/>
              <a:t>Kromě alpinských </a:t>
            </a:r>
            <a:r>
              <a:rPr lang="cs-CZ" altLang="cs-CZ" dirty="0" err="1" smtClean="0"/>
              <a:t>praluk</a:t>
            </a:r>
            <a:r>
              <a:rPr lang="cs-CZ" altLang="cs-CZ" dirty="0" smtClean="0"/>
              <a:t> j</a:t>
            </a:r>
            <a:r>
              <a:rPr lang="en-GB" altLang="cs-CZ" dirty="0" err="1" smtClean="0"/>
              <a:t>en</a:t>
            </a:r>
            <a:r>
              <a:rPr lang="en-GB" altLang="cs-CZ" dirty="0" smtClean="0"/>
              <a:t> </a:t>
            </a:r>
            <a:r>
              <a:rPr lang="cs-CZ" altLang="cs-CZ" dirty="0" smtClean="0"/>
              <a:t>bezlesí </a:t>
            </a:r>
            <a:r>
              <a:rPr lang="en-GB" altLang="cs-CZ" dirty="0" smtClean="0"/>
              <a:t>tam, </a:t>
            </a:r>
            <a:r>
              <a:rPr lang="en-GB" altLang="cs-CZ" dirty="0" err="1" smtClean="0"/>
              <a:t>kde</a:t>
            </a:r>
            <a:r>
              <a:rPr lang="en-GB" altLang="cs-CZ" dirty="0" smtClean="0"/>
              <a:t> </a:t>
            </a:r>
            <a:r>
              <a:rPr lang="en-GB" altLang="cs-CZ" b="1" dirty="0" smtClean="0"/>
              <a:t>je </a:t>
            </a:r>
            <a:r>
              <a:rPr lang="en-GB" altLang="cs-CZ" b="1" dirty="0" err="1" smtClean="0"/>
              <a:t>vody</a:t>
            </a:r>
            <a:r>
              <a:rPr lang="en-GB" altLang="cs-CZ" b="1" dirty="0" smtClean="0"/>
              <a:t> </a:t>
            </a:r>
            <a:r>
              <a:rPr lang="en-GB" altLang="cs-CZ" b="1" dirty="0" err="1" smtClean="0"/>
              <a:t>málo</a:t>
            </a:r>
            <a:r>
              <a:rPr lang="en-GB" altLang="cs-CZ" b="1" dirty="0" smtClean="0"/>
              <a:t> </a:t>
            </a:r>
            <a:r>
              <a:rPr lang="en-GB" altLang="cs-CZ" dirty="0" smtClean="0"/>
              <a:t>(</a:t>
            </a:r>
            <a:r>
              <a:rPr lang="en-GB" altLang="cs-CZ" dirty="0" err="1" smtClean="0"/>
              <a:t>skalní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stepi</a:t>
            </a:r>
            <a:r>
              <a:rPr lang="en-GB" altLang="cs-CZ" dirty="0" smtClean="0"/>
              <a:t>, k </a:t>
            </a:r>
            <a:r>
              <a:rPr lang="en-GB" altLang="cs-CZ" dirty="0" err="1" smtClean="0"/>
              <a:t>jihu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obrácené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stráně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na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nejsušších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místech</a:t>
            </a:r>
            <a:r>
              <a:rPr lang="en-GB" altLang="cs-CZ" dirty="0" smtClean="0"/>
              <a:t>), </a:t>
            </a:r>
            <a:r>
              <a:rPr lang="en-GB" altLang="cs-CZ" dirty="0" err="1" smtClean="0"/>
              <a:t>nebo</a:t>
            </a:r>
            <a:r>
              <a:rPr lang="en-GB" altLang="cs-CZ" dirty="0" smtClean="0"/>
              <a:t>, </a:t>
            </a:r>
            <a:r>
              <a:rPr lang="en-GB" altLang="cs-CZ" dirty="0" err="1" smtClean="0"/>
              <a:t>kde</a:t>
            </a:r>
            <a:r>
              <a:rPr lang="en-GB" altLang="cs-CZ" dirty="0" smtClean="0"/>
              <a:t> je </a:t>
            </a:r>
            <a:r>
              <a:rPr lang="en-GB" altLang="cs-CZ" dirty="0" err="1" smtClean="0"/>
              <a:t>vody</a:t>
            </a:r>
            <a:r>
              <a:rPr lang="en-GB" altLang="cs-CZ" dirty="0" smtClean="0"/>
              <a:t> </a:t>
            </a:r>
            <a:r>
              <a:rPr lang="cs-CZ" altLang="cs-CZ" dirty="0" smtClean="0"/>
              <a:t>moc</a:t>
            </a:r>
            <a:r>
              <a:rPr lang="en-GB" altLang="cs-CZ" dirty="0" smtClean="0"/>
              <a:t> (</a:t>
            </a:r>
            <a:r>
              <a:rPr lang="en-GB" altLang="cs-CZ" dirty="0" err="1" smtClean="0"/>
              <a:t>rašeliniště</a:t>
            </a:r>
            <a:r>
              <a:rPr lang="en-GB" altLang="cs-CZ" dirty="0" smtClean="0"/>
              <a:t> a </a:t>
            </a:r>
            <a:r>
              <a:rPr lang="en-GB" altLang="cs-CZ" dirty="0" err="1" smtClean="0"/>
              <a:t>jiné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mokřady</a:t>
            </a:r>
            <a:r>
              <a:rPr lang="en-GB" altLang="cs-CZ" dirty="0" smtClean="0"/>
              <a:t>). B</a:t>
            </a:r>
            <a:r>
              <a:rPr lang="cs-CZ" altLang="cs-CZ" dirty="0" err="1" smtClean="0"/>
              <a:t>ývalo</a:t>
            </a:r>
            <a:r>
              <a:rPr lang="cs-CZ" altLang="cs-CZ" dirty="0" smtClean="0"/>
              <a:t> i člověkem neovlivněné b</a:t>
            </a:r>
            <a:r>
              <a:rPr lang="en-GB" altLang="cs-CZ" dirty="0" err="1" smtClean="0"/>
              <a:t>ezlesí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udržované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disturbancemi</a:t>
            </a:r>
            <a:r>
              <a:rPr lang="en-GB" altLang="cs-CZ" dirty="0" smtClean="0"/>
              <a:t> (</a:t>
            </a:r>
            <a:r>
              <a:rPr lang="en-GB" altLang="cs-CZ" dirty="0" err="1" smtClean="0"/>
              <a:t>lavinové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dráhy</a:t>
            </a:r>
            <a:r>
              <a:rPr lang="en-GB" altLang="cs-CZ" dirty="0" smtClean="0"/>
              <a:t>)</a:t>
            </a:r>
            <a:r>
              <a:rPr lang="cs-CZ" altLang="cs-CZ" dirty="0" smtClean="0"/>
              <a:t>, bývala třeba </a:t>
            </a:r>
            <a:r>
              <a:rPr lang="cs-CZ" altLang="cs-CZ" dirty="0" err="1" smtClean="0"/>
              <a:t>sukcesní</a:t>
            </a:r>
            <a:r>
              <a:rPr lang="cs-CZ" altLang="cs-CZ" dirty="0" smtClean="0"/>
              <a:t> stádia na </a:t>
            </a:r>
            <a:r>
              <a:rPr lang="cs-CZ" altLang="cs-CZ" dirty="0" err="1" smtClean="0"/>
              <a:t>zazemňovaných</a:t>
            </a:r>
            <a:r>
              <a:rPr lang="cs-CZ" altLang="cs-CZ" dirty="0" smtClean="0"/>
              <a:t> slepých ramenech, ale to už je minulost</a:t>
            </a:r>
            <a:r>
              <a:rPr lang="en-GB" altLang="cs-CZ" dirty="0" smtClean="0"/>
              <a:t>.</a:t>
            </a:r>
            <a:r>
              <a:rPr lang="cs-CZ" altLang="cs-CZ" dirty="0" smtClean="0"/>
              <a:t> (Člověk z větší části vyloučil disturbance, které sám nezpůsobuje, jako laviny, dynamiku řek apod.)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cs-CZ" altLang="cs-CZ" dirty="0" smtClean="0"/>
              <a:t>A co třeba kůrovcové kalamity?</a:t>
            </a:r>
            <a:endParaRPr lang="en-GB" altLang="cs-CZ" dirty="0" smtClean="0"/>
          </a:p>
          <a:p>
            <a:pPr>
              <a:lnSpc>
                <a:spcPct val="90000"/>
              </a:lnSpc>
            </a:pPr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5175"/>
          </a:xfrm>
          <a:solidFill>
            <a:srgbClr val="F8F8F8"/>
          </a:solidFill>
        </p:spPr>
        <p:txBody>
          <a:bodyPr/>
          <a:lstStyle/>
          <a:p>
            <a:r>
              <a:rPr lang="cs-CZ" altLang="cs-CZ" sz="2800" smtClean="0"/>
              <a:t>Např. stepní společenstva na jižních svazích Č. Středohoří</a:t>
            </a:r>
            <a:br>
              <a:rPr lang="cs-CZ" altLang="cs-CZ" sz="2800" smtClean="0"/>
            </a:br>
            <a:r>
              <a:rPr lang="cs-CZ" altLang="cs-CZ" sz="2800" smtClean="0"/>
              <a:t>(vyvřeliny, jižní expozice, srážkový stín Krušných hor)</a:t>
            </a:r>
          </a:p>
        </p:txBody>
      </p:sp>
      <p:pic>
        <p:nvPicPr>
          <p:cNvPr id="74755" name="Picture 5" descr="DSCF0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602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Picture 6" descr="DSCF0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0875"/>
            <a:ext cx="2987675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7" descr="DSCF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4805363"/>
            <a:ext cx="273685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P10807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5"/>
          <p:cNvSpPr txBox="1">
            <a:spLocks noChangeArrowheads="1"/>
          </p:cNvSpPr>
          <p:nvPr/>
        </p:nvSpPr>
        <p:spPr bwMode="auto">
          <a:xfrm>
            <a:off x="0" y="188913"/>
            <a:ext cx="8748713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400"/>
              <a:t>Mohelenská hadcová step (jižní expozice, hadec – kytky hořčík potřenujou, ale všeho moc škodí)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Jiné skalní stepi, např.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V Českém krasu (jižní stráně, vápenec)</a:t>
            </a:r>
          </a:p>
          <a:p>
            <a:r>
              <a:rPr lang="cs-CZ" altLang="cs-CZ" smtClean="0"/>
              <a:t>Pálava (jižní stráně, vápenec)</a:t>
            </a:r>
          </a:p>
          <a:p>
            <a:endParaRPr lang="cs-CZ" altLang="cs-CZ" smtClean="0"/>
          </a:p>
          <a:p>
            <a:r>
              <a:rPr lang="cs-CZ" altLang="cs-CZ" smtClean="0"/>
              <a:t>Obvykle se jedná o kombinaci vlivu podloží a jižní expozice (ale i lokální klima – České Středohoří je ve srážkovém stínu Krušných hor)</a:t>
            </a:r>
          </a:p>
          <a:p>
            <a:r>
              <a:rPr lang="cs-CZ" altLang="cs-CZ" smtClean="0"/>
              <a:t>Dnes je rozsah obvykle modifikován lidskou činností</a:t>
            </a:r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060575"/>
            <a:ext cx="360045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Důležitost historických faktorů pro složení člověkem udržovaného bezlesí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2636912"/>
            <a:ext cx="7772400" cy="4114800"/>
          </a:xfrm>
        </p:spPr>
        <p:txBody>
          <a:bodyPr/>
          <a:lstStyle/>
          <a:p>
            <a:r>
              <a:rPr lang="cs-CZ" dirty="0" smtClean="0"/>
              <a:t>Bělokarpatské louky (udržované vlivem člověka, pravidelným kosením) jsou </a:t>
            </a:r>
            <a:r>
              <a:rPr lang="cs-CZ" dirty="0" err="1" smtClean="0"/>
              <a:t>etrémně</a:t>
            </a:r>
            <a:r>
              <a:rPr lang="cs-CZ" dirty="0" smtClean="0"/>
              <a:t> druhově bohaté. Pravděpodobně, protože se v oblasti zachovala druhově  bohatá otevřená (bez stromů) společenstva po celý holocén.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325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39750"/>
          </a:xfrm>
        </p:spPr>
        <p:txBody>
          <a:bodyPr/>
          <a:lstStyle/>
          <a:p>
            <a:r>
              <a:rPr lang="cs-CZ" altLang="cs-CZ" sz="2800" smtClean="0"/>
              <a:t>„Mokré“  bezlesí</a:t>
            </a:r>
          </a:p>
        </p:txBody>
      </p:sp>
      <p:pic>
        <p:nvPicPr>
          <p:cNvPr id="173060" name="Picture 4" descr="P10901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692150"/>
            <a:ext cx="8964612" cy="6165850"/>
          </a:xfrm>
          <a:prstGeom prst="rect">
            <a:avLst/>
          </a:prstGeom>
          <a:gradFill rotWithShape="1">
            <a:gsLst>
              <a:gs pos="0">
                <a:schemeClr val="bg1">
                  <a:alpha val="24001"/>
                </a:schemeClr>
              </a:gs>
              <a:gs pos="100000">
                <a:schemeClr val="bg1">
                  <a:gamma/>
                  <a:shade val="46275"/>
                  <a:invGamma/>
                  <a:alpha val="23000"/>
                </a:schemeClr>
              </a:gs>
            </a:gsLst>
            <a:lin ang="5400000" scaled="1"/>
          </a:gradFill>
        </p:spPr>
      </p:pic>
      <p:sp>
        <p:nvSpPr>
          <p:cNvPr id="77828" name="Text Box 6"/>
          <p:cNvSpPr txBox="1">
            <a:spLocks noChangeArrowheads="1"/>
          </p:cNvSpPr>
          <p:nvPr/>
        </p:nvSpPr>
        <p:spPr bwMode="auto">
          <a:xfrm>
            <a:off x="574675" y="6003925"/>
            <a:ext cx="8569325" cy="854075"/>
          </a:xfrm>
          <a:prstGeom prst="rect">
            <a:avLst/>
          </a:prstGeom>
          <a:gradFill rotWithShape="1">
            <a:gsLst>
              <a:gs pos="0">
                <a:srgbClr val="F8F8F8">
                  <a:alpha val="71001"/>
                </a:srgbClr>
              </a:gs>
              <a:gs pos="100000">
                <a:srgbClr val="737373">
                  <a:alpha val="74001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/>
              <a:t>Rašeliniště  - tohle je Estonsko, ale u nás hory i některé nížší polohy (Třeboňsko)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000"/>
              <a:t>Řada glaciálních reliktů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en-US" smtClean="0"/>
              <a:t>Rašeliniště</a:t>
            </a:r>
            <a:endParaRPr lang="en-US" altLang="en-US" smtClean="0"/>
          </a:p>
        </p:txBody>
      </p:sp>
      <p:sp>
        <p:nvSpPr>
          <p:cNvPr id="7885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en-US" smtClean="0"/>
              <a:t>V podstatě vznikají hydrickou řadou sukcese při zarůstání mělkých nádrží od konce glaciálu  - krásně ukládají pyl i makrozbytky, dá se v nich „číst“ minulost.</a:t>
            </a:r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Uvažujeme-li o přirozeném (primárním) bezlesí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Chybí zde řada habitatů, které člověk zlikvidoval – třeba zazemněná ramena řek, zvláště v nížině</a:t>
            </a:r>
          </a:p>
          <a:p>
            <a:r>
              <a:rPr lang="cs-CZ" altLang="cs-CZ" smtClean="0"/>
              <a:t>Byli zde velcí herbivoři, kteří drželi trochu víc les na uzdě  - opakované disturbance</a:t>
            </a:r>
          </a:p>
          <a:p>
            <a:r>
              <a:rPr lang="cs-CZ" altLang="cs-CZ" smtClean="0"/>
              <a:t>Skandinávie (no, není to docela u nás) se vynořuje z vody, a vznikají ranně sukcesní  plochy - bezlesí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>
          <a:xfrm>
            <a:off x="179388" y="115888"/>
            <a:ext cx="6697662" cy="2305050"/>
          </a:xfrm>
        </p:spPr>
        <p:txBody>
          <a:bodyPr/>
          <a:lstStyle/>
          <a:p>
            <a:r>
              <a:rPr lang="cs-CZ" altLang="cs-CZ" sz="4000" smtClean="0"/>
              <a:t>Světové rozšíření Bromeliaceae</a:t>
            </a:r>
            <a:br>
              <a:rPr lang="cs-CZ" altLang="cs-CZ" sz="4000" smtClean="0"/>
            </a:br>
            <a:r>
              <a:rPr lang="cs-CZ" altLang="cs-CZ" sz="4000" smtClean="0"/>
              <a:t>- vázány na Nový svět, v západní Africe jediný druh</a:t>
            </a:r>
          </a:p>
        </p:txBody>
      </p:sp>
      <p:pic>
        <p:nvPicPr>
          <p:cNvPr id="21507" name="Picture 6" descr="WorldBromeliadDistrib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738"/>
            <a:ext cx="820896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63" y="115888"/>
            <a:ext cx="2141537" cy="285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KNI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4" t="-385" b="70493"/>
          <a:stretch>
            <a:fillRect/>
          </a:stretch>
        </p:blipFill>
        <p:spPr bwMode="auto">
          <a:xfrm>
            <a:off x="152400" y="609600"/>
            <a:ext cx="85471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685800" y="152400"/>
            <a:ext cx="739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Střední Evropa dnes</a:t>
            </a:r>
            <a:r>
              <a:rPr lang="cs-CZ" altLang="cs-CZ" sz="2400"/>
              <a:t> (Sádlo) </a:t>
            </a:r>
            <a:endParaRPr lang="en-GB" altLang="cs-CZ" sz="2400"/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179388" y="4843463"/>
            <a:ext cx="8686800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800" b="1"/>
              <a:t>Půdy odpovídají rostlinným společenstvům (nejen ve stř. Evropě (viz níže), ale i na celé Zemi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800" b="1"/>
              <a:t>Půdy: Listnaté lesy: hnědozemě, smrčiny - podzoly, stepi - černozemě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Freeform 2"/>
          <p:cNvSpPr>
            <a:spLocks/>
          </p:cNvSpPr>
          <p:nvPr/>
        </p:nvSpPr>
        <p:spPr bwMode="auto">
          <a:xfrm>
            <a:off x="1066800" y="406400"/>
            <a:ext cx="4038600" cy="4165600"/>
          </a:xfrm>
          <a:custGeom>
            <a:avLst/>
            <a:gdLst>
              <a:gd name="T0" fmla="*/ 0 w 2544"/>
              <a:gd name="T1" fmla="*/ 2147483647 h 2624"/>
              <a:gd name="T2" fmla="*/ 2147483647 w 2544"/>
              <a:gd name="T3" fmla="*/ 2147483647 h 2624"/>
              <a:gd name="T4" fmla="*/ 2147483647 w 2544"/>
              <a:gd name="T5" fmla="*/ 2147483647 h 2624"/>
              <a:gd name="T6" fmla="*/ 2147483647 w 2544"/>
              <a:gd name="T7" fmla="*/ 2147483647 h 262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544" h="2624">
                <a:moveTo>
                  <a:pt x="0" y="224"/>
                </a:moveTo>
                <a:cubicBezTo>
                  <a:pt x="120" y="112"/>
                  <a:pt x="240" y="0"/>
                  <a:pt x="528" y="320"/>
                </a:cubicBezTo>
                <a:cubicBezTo>
                  <a:pt x="816" y="640"/>
                  <a:pt x="1392" y="1760"/>
                  <a:pt x="1728" y="2144"/>
                </a:cubicBezTo>
                <a:cubicBezTo>
                  <a:pt x="2064" y="2528"/>
                  <a:pt x="2304" y="2576"/>
                  <a:pt x="2544" y="2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52400" y="3810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Sněžka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990600" y="14478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1200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1600200" y="23622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900</a:t>
            </a: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2209800" y="32004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600</a:t>
            </a: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2819400" y="40386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300</a:t>
            </a:r>
          </a:p>
        </p:txBody>
      </p:sp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2057400" y="2286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alpinské hole</a:t>
            </a:r>
          </a:p>
        </p:txBody>
      </p:sp>
      <p:sp>
        <p:nvSpPr>
          <p:cNvPr id="81929" name="Text Box 9"/>
          <p:cNvSpPr txBox="1">
            <a:spLocks noChangeArrowheads="1"/>
          </p:cNvSpPr>
          <p:nvPr/>
        </p:nvSpPr>
        <p:spPr bwMode="auto">
          <a:xfrm>
            <a:off x="2590800" y="11430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kleč</a:t>
            </a:r>
          </a:p>
        </p:txBody>
      </p:sp>
      <p:sp>
        <p:nvSpPr>
          <p:cNvPr id="81930" name="Text Box 10"/>
          <p:cNvSpPr txBox="1">
            <a:spLocks noChangeArrowheads="1"/>
          </p:cNvSpPr>
          <p:nvPr/>
        </p:nvSpPr>
        <p:spPr bwMode="auto">
          <a:xfrm>
            <a:off x="3048000" y="22098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smrčiny</a:t>
            </a:r>
          </a:p>
        </p:txBody>
      </p:sp>
      <p:sp>
        <p:nvSpPr>
          <p:cNvPr id="81931" name="Text Box 11"/>
          <p:cNvSpPr txBox="1">
            <a:spLocks noChangeArrowheads="1"/>
          </p:cNvSpPr>
          <p:nvPr/>
        </p:nvSpPr>
        <p:spPr bwMode="auto">
          <a:xfrm>
            <a:off x="3505200" y="30480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bučiny</a:t>
            </a:r>
          </a:p>
        </p:txBody>
      </p:sp>
      <p:sp>
        <p:nvSpPr>
          <p:cNvPr id="81932" name="Text Box 12"/>
          <p:cNvSpPr txBox="1">
            <a:spLocks noChangeArrowheads="1"/>
          </p:cNvSpPr>
          <p:nvPr/>
        </p:nvSpPr>
        <p:spPr bwMode="auto">
          <a:xfrm>
            <a:off x="4267200" y="2667000"/>
            <a:ext cx="990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1200"/>
              <a:t>jedle</a:t>
            </a:r>
          </a:p>
        </p:txBody>
      </p:sp>
      <p:sp>
        <p:nvSpPr>
          <p:cNvPr id="81933" name="Text Box 13"/>
          <p:cNvSpPr txBox="1">
            <a:spLocks noChangeArrowheads="1"/>
          </p:cNvSpPr>
          <p:nvPr/>
        </p:nvSpPr>
        <p:spPr bwMode="auto">
          <a:xfrm>
            <a:off x="4419600" y="3352800"/>
            <a:ext cx="990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1200"/>
              <a:t>jedle</a:t>
            </a:r>
          </a:p>
        </p:txBody>
      </p:sp>
      <p:sp>
        <p:nvSpPr>
          <p:cNvPr id="81934" name="Text Box 14"/>
          <p:cNvSpPr txBox="1">
            <a:spLocks noChangeArrowheads="1"/>
          </p:cNvSpPr>
          <p:nvPr/>
        </p:nvSpPr>
        <p:spPr bwMode="auto">
          <a:xfrm>
            <a:off x="4267200" y="38862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doubravy a dubohabřiny</a:t>
            </a:r>
          </a:p>
        </p:txBody>
      </p:sp>
      <p:sp>
        <p:nvSpPr>
          <p:cNvPr id="81935" name="Text Box 15"/>
          <p:cNvSpPr txBox="1">
            <a:spLocks noChangeArrowheads="1"/>
          </p:cNvSpPr>
          <p:nvPr/>
        </p:nvSpPr>
        <p:spPr bwMode="auto">
          <a:xfrm>
            <a:off x="76200" y="27432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m n.m.</a:t>
            </a:r>
          </a:p>
        </p:txBody>
      </p:sp>
      <p:sp>
        <p:nvSpPr>
          <p:cNvPr id="81936" name="Text Box 17"/>
          <p:cNvSpPr txBox="1">
            <a:spLocks noChangeArrowheads="1"/>
          </p:cNvSpPr>
          <p:nvPr/>
        </p:nvSpPr>
        <p:spPr bwMode="auto">
          <a:xfrm>
            <a:off x="4114800" y="381000"/>
            <a:ext cx="49530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4400" b="1"/>
              <a:t>Nejhrubší zjednodušení</a:t>
            </a:r>
            <a:r>
              <a:rPr lang="cs-CZ" altLang="cs-CZ" sz="4400" b="1"/>
              <a:t>!!!</a:t>
            </a:r>
            <a:endParaRPr lang="en-GB" altLang="cs-CZ"/>
          </a:p>
        </p:txBody>
      </p:sp>
      <p:sp>
        <p:nvSpPr>
          <p:cNvPr id="81937" name="Text Box 18"/>
          <p:cNvSpPr txBox="1">
            <a:spLocks noChangeArrowheads="1"/>
          </p:cNvSpPr>
          <p:nvPr/>
        </p:nvSpPr>
        <p:spPr bwMode="auto">
          <a:xfrm>
            <a:off x="539750" y="4868863"/>
            <a:ext cx="8424863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Zonace vegetace podle nadmořské výšky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Na Šumavě jsou zony výš než v Krkonoších, v Alpách ještě výš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Lužní lesy jsou v nivách řek – tj. i nízko, ale i ve vyšších polohách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Druhy dřevin, které netvoří pásma podle nadmořšké výsky, ale jsou často dřevinnými dominantami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3495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cs-CZ" sz="2800" smtClean="0"/>
              <a:t>borovice - písek a pískovec</a:t>
            </a:r>
            <a:r>
              <a:rPr lang="cs-CZ" altLang="cs-CZ" sz="2800" smtClean="0"/>
              <a:t> (na suchu i na mokru, hlavně aby bylo neúživno – světlomilný druh</a:t>
            </a:r>
            <a:r>
              <a:rPr lang="en-GB" altLang="cs-CZ" sz="2800" smtClean="0"/>
              <a:t>; bříza - iniciální sukcese (paseky); vrby (mnoho druhů, nejvíce - podle druhu - břehy, iniciální sukcese)</a:t>
            </a:r>
          </a:p>
          <a:p>
            <a:pPr>
              <a:lnSpc>
                <a:spcPct val="90000"/>
              </a:lnSpc>
            </a:pPr>
            <a:r>
              <a:rPr lang="en-GB" altLang="cs-CZ" sz="2800" smtClean="0"/>
              <a:t>lužní lesy: údolí řek (topol, jilm, ale i duby), údolí potoků (olše)</a:t>
            </a:r>
            <a:r>
              <a:rPr lang="cs-CZ" altLang="cs-CZ" sz="2800" smtClean="0"/>
              <a:t> – pozor, dnešní luhy v nížinách velmi ovlivněny splavováním půdy poté, co se v pahorkatině začalo orat</a:t>
            </a:r>
            <a:endParaRPr lang="en-GB" altLang="cs-CZ" sz="2800" smtClean="0"/>
          </a:p>
          <a:p>
            <a:pPr>
              <a:lnSpc>
                <a:spcPct val="90000"/>
              </a:lnSpc>
            </a:pPr>
            <a:r>
              <a:rPr lang="en-GB" altLang="cs-CZ" sz="2800" smtClean="0"/>
              <a:t>suťové lesy</a:t>
            </a:r>
            <a:r>
              <a:rPr lang="cs-CZ" altLang="cs-CZ" sz="2800" smtClean="0"/>
              <a:t>:</a:t>
            </a:r>
            <a:r>
              <a:rPr lang="en-GB" altLang="cs-CZ" sz="2800" smtClean="0"/>
              <a:t> javor (mléč, klen), lípy</a:t>
            </a:r>
          </a:p>
          <a:p>
            <a:pPr>
              <a:lnSpc>
                <a:spcPct val="90000"/>
              </a:lnSpc>
            </a:pPr>
            <a:endParaRPr lang="cs-CZ" altLang="cs-CZ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Uvědomte si variabilitu přírody dnes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 smtClean="0"/>
              <a:t>Podobně tomu bylo i v glaciálech a interglaciálech, jen se to teď hůř zjišťuje než současný stav (nejen pylová analýza, ale i </a:t>
            </a:r>
            <a:r>
              <a:rPr lang="cs-CZ" altLang="cs-CZ" dirty="0" err="1" smtClean="0"/>
              <a:t>makrozbytky</a:t>
            </a:r>
            <a:r>
              <a:rPr lang="cs-CZ" altLang="cs-CZ" dirty="0" smtClean="0"/>
              <a:t>)</a:t>
            </a:r>
          </a:p>
          <a:p>
            <a:pPr>
              <a:lnSpc>
                <a:spcPct val="90000"/>
              </a:lnSpc>
            </a:pPr>
            <a:endParaRPr lang="cs-CZ" altLang="cs-CZ" dirty="0" smtClean="0"/>
          </a:p>
          <a:p>
            <a:pPr>
              <a:lnSpc>
                <a:spcPct val="90000"/>
              </a:lnSpc>
            </a:pPr>
            <a:r>
              <a:rPr lang="cs-CZ" altLang="cs-CZ" dirty="0" smtClean="0"/>
              <a:t>Dnes se uvažuje, že mnohá glaciální refugia byla blíže, než v Mediteránu (třeba i dnešní Slovensko, Alpské kotliny); užití molekulárních metod pro zjišťování, kde byla refugia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smtClean="0"/>
              <a:t>Klima se mění rychleji, než se organismy stačí stěhovat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Vegetace tedy není v „rovnováze“ dané klimatem</a:t>
            </a:r>
          </a:p>
          <a:p>
            <a:r>
              <a:rPr lang="cs-CZ" altLang="cs-CZ" smtClean="0"/>
              <a:t>Navíc člověk od neolitu (a asi i dřív) tu přírodu hodně modifikuje – ekumena</a:t>
            </a:r>
          </a:p>
          <a:p>
            <a:r>
              <a:rPr lang="cs-CZ" altLang="cs-CZ" smtClean="0"/>
              <a:t>Co je to „rekonstrukce přirozené vegetace“???</a:t>
            </a:r>
          </a:p>
          <a:p>
            <a:r>
              <a:rPr lang="cs-CZ" altLang="cs-CZ" smtClean="0"/>
              <a:t>Biologické invaze jako důkaz, že organismy nejsou omezeny jen podmínkami prostředí, ale také je zde „dispersal limitation“</a:t>
            </a:r>
          </a:p>
          <a:p>
            <a:endParaRPr lang="cs-CZ" alt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smtClean="0"/>
              <a:t>KLIMA</a:t>
            </a:r>
          </a:p>
        </p:txBody>
      </p:sp>
      <p:sp>
        <p:nvSpPr>
          <p:cNvPr id="8601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altLang="cs-CZ" smtClean="0"/>
              <a:t>Základní determinant rozšíření biomů</a:t>
            </a:r>
          </a:p>
        </p:txBody>
      </p:sp>
      <p:sp>
        <p:nvSpPr>
          <p:cNvPr id="86020" name="TextBox 1"/>
          <p:cNvSpPr txBox="1">
            <a:spLocks noChangeArrowheads="1"/>
          </p:cNvSpPr>
          <p:nvPr/>
        </p:nvSpPr>
        <p:spPr bwMode="auto">
          <a:xfrm>
            <a:off x="323850" y="404813"/>
            <a:ext cx="7920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en-US" sz="2400"/>
              <a:t>A teď, zpátky na celou Zeměkouli - jak je to s tím klimatem?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KLIMA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/>
              <a:t>Abych někde mohl být, musím tam nejen domigrovat, ale i přežít</a:t>
            </a:r>
          </a:p>
          <a:p>
            <a:r>
              <a:rPr lang="cs-CZ" altLang="cs-CZ" smtClean="0"/>
              <a:t>(Případně se v daném klimatu mohu vhodně „dovyvinout“) – viz konvergence pod vlivem podmínek prostředí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Tempera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1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RainfallGlob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3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690563"/>
            <a:ext cx="6705600" cy="616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0" y="136525"/>
            <a:ext cx="9144000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400"/>
              <a:t>Atmospheric circulation: one of the determinants of biome distribution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609600" y="228600"/>
            <a:ext cx="7696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Konvergence: fylogeneticky nepříbuzné typy vypadají velmi podobně, protože žijí v podobném prostředí, byť často </a:t>
            </a:r>
            <a:r>
              <a:rPr lang="cs-CZ" altLang="cs-CZ" sz="2400"/>
              <a:t>na</a:t>
            </a:r>
            <a:r>
              <a:rPr lang="en-GB" altLang="cs-CZ" sz="2400"/>
              <a:t> velmi v</a:t>
            </a:r>
            <a:r>
              <a:rPr lang="cs-CZ" altLang="cs-CZ" sz="2400"/>
              <a:t>z</a:t>
            </a:r>
            <a:r>
              <a:rPr lang="en-GB" altLang="cs-CZ" sz="2400"/>
              <a:t>dálených kontinentech.</a:t>
            </a:r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457200" y="6248400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Cactaceae - Nový svět</a:t>
            </a:r>
            <a:r>
              <a:rPr lang="cs-CZ" altLang="cs-CZ" sz="2400"/>
              <a:t> - </a:t>
            </a:r>
            <a:r>
              <a:rPr lang="cs-CZ" altLang="cs-CZ" sz="2400" i="1"/>
              <a:t>Opuntia</a:t>
            </a:r>
            <a:endParaRPr lang="en-GB" altLang="cs-CZ" sz="2400"/>
          </a:p>
        </p:txBody>
      </p:sp>
      <p:sp>
        <p:nvSpPr>
          <p:cNvPr id="22532" name="Text Box 7"/>
          <p:cNvSpPr txBox="1">
            <a:spLocks noChangeArrowheads="1"/>
          </p:cNvSpPr>
          <p:nvPr/>
        </p:nvSpPr>
        <p:spPr bwMode="auto">
          <a:xfrm>
            <a:off x="4648200" y="6096000"/>
            <a:ext cx="434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>
                <a:solidFill>
                  <a:schemeClr val="hlink"/>
                </a:solidFill>
              </a:rPr>
              <a:t>Euphorbiaceae ze Starého světa</a:t>
            </a:r>
            <a:endParaRPr lang="en-GB" altLang="cs-CZ" sz="2400"/>
          </a:p>
        </p:txBody>
      </p:sp>
      <p:pic>
        <p:nvPicPr>
          <p:cNvPr id="225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341438"/>
            <a:ext cx="3160713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44675"/>
            <a:ext cx="3186113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5181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267200"/>
            <a:ext cx="204946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8150"/>
            <a:ext cx="2381250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2362200" y="6583363"/>
            <a:ext cx="2052638" cy="27463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200"/>
              <a:t>Dana Ellyn: Monsoon season  </a:t>
            </a:r>
          </a:p>
        </p:txBody>
      </p:sp>
      <p:sp>
        <p:nvSpPr>
          <p:cNvPr id="91142" name="Text Box 6"/>
          <p:cNvSpPr txBox="1">
            <a:spLocks noChangeArrowheads="1"/>
          </p:cNvSpPr>
          <p:nvPr/>
        </p:nvSpPr>
        <p:spPr bwMode="auto">
          <a:xfrm>
            <a:off x="468313" y="0"/>
            <a:ext cx="1527175" cy="51911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800"/>
              <a:t>Monsoon</a:t>
            </a:r>
          </a:p>
        </p:txBody>
      </p:sp>
      <p:pic>
        <p:nvPicPr>
          <p:cNvPr id="911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729163"/>
            <a:ext cx="4211637" cy="212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4" name="Text Box 8"/>
          <p:cNvSpPr txBox="1">
            <a:spLocks noChangeArrowheads="1"/>
          </p:cNvSpPr>
          <p:nvPr/>
        </p:nvSpPr>
        <p:spPr bwMode="auto">
          <a:xfrm>
            <a:off x="5508625" y="333375"/>
            <a:ext cx="3455988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Monzum – sezonní změny dané různým ohříváním pevniny a moře – pevnina má větší amlitudu teplot (teplejší v létě, chladnější v zimě) – ochlazování stoupajícího vzduchu způsobí kondenzaci a srážky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52400"/>
            <a:ext cx="5105400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3409950"/>
            <a:ext cx="487680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381000" y="3200400"/>
            <a:ext cx="2552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800"/>
              <a:t>Actual evapotranspiration</a:t>
            </a:r>
            <a:endParaRPr lang="en-GB" altLang="cs-CZ" sz="2400"/>
          </a:p>
        </p:txBody>
      </p:sp>
      <p:sp>
        <p:nvSpPr>
          <p:cNvPr id="92165" name="Text Box 6"/>
          <p:cNvSpPr txBox="1">
            <a:spLocks noChangeArrowheads="1"/>
          </p:cNvSpPr>
          <p:nvPr/>
        </p:nvSpPr>
        <p:spPr bwMode="auto">
          <a:xfrm>
            <a:off x="304800" y="6245225"/>
            <a:ext cx="210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1800"/>
              <a:t>Water surplus/deficit</a:t>
            </a:r>
          </a:p>
        </p:txBody>
      </p:sp>
      <p:sp>
        <p:nvSpPr>
          <p:cNvPr id="92166" name="Text Box 7"/>
          <p:cNvSpPr txBox="1">
            <a:spLocks noChangeArrowheads="1"/>
          </p:cNvSpPr>
          <p:nvPr/>
        </p:nvSpPr>
        <p:spPr bwMode="auto">
          <a:xfrm>
            <a:off x="5562600" y="304800"/>
            <a:ext cx="2582863" cy="82232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400"/>
              <a:t>Potential and actual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cs-CZ" sz="2400"/>
              <a:t>evapotranspiration</a:t>
            </a:r>
          </a:p>
        </p:txBody>
      </p:sp>
      <p:pic>
        <p:nvPicPr>
          <p:cNvPr id="92167" name="Picture 9" descr="260px-Surface_water_cycl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268413"/>
            <a:ext cx="279558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8" name="Text Box 10"/>
          <p:cNvSpPr txBox="1">
            <a:spLocks noChangeArrowheads="1"/>
          </p:cNvSpPr>
          <p:nvPr/>
        </p:nvSpPr>
        <p:spPr bwMode="auto">
          <a:xfrm>
            <a:off x="4787900" y="5949950"/>
            <a:ext cx="40322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Potential et – kolik by se vypařilo, kdyby bylo dost vody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88" y="0"/>
            <a:ext cx="6088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152400" y="4724400"/>
            <a:ext cx="3124200" cy="19208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cs-CZ" sz="2000">
                <a:latin typeface="Arial" panose="020B0604020202020204" pitchFamily="34" charset="0"/>
              </a:rPr>
              <a:t>Actual Evapotranspiration is a good predictor of terrestrial net primary production as it  combines the influences of temperature and water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477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0" y="228600"/>
            <a:ext cx="8991600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>
                <a:solidFill>
                  <a:schemeClr val="tx2"/>
                </a:solidFill>
                <a:cs typeface="Times New Roman" panose="02020603050405020304" pitchFamily="18" charset="0"/>
              </a:rPr>
              <a:t>Global NPP - Net Primary Productivity</a:t>
            </a:r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715000"/>
            <a:ext cx="5562600" cy="84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868144" y="5805264"/>
            <a:ext cx="3275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Souše produkují podstatně víc než oceány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Klima – a jak ho popsat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13435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mtClean="0"/>
              <a:t>Srážky a teplota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Nejen průměry, ale i extrémy jsou důležité (a různé v různých geografických oblastech)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Další důležité – vzájemný vztah průběhu srážek a teplot – nejčastěji paralelní, ale ne vždy</a:t>
            </a:r>
          </a:p>
          <a:p>
            <a:pPr>
              <a:lnSpc>
                <a:spcPct val="90000"/>
              </a:lnSpc>
            </a:pPr>
            <a:r>
              <a:rPr lang="cs-CZ" altLang="cs-CZ" smtClean="0"/>
              <a:t>Walter-ovy klimadiagramy – standardizovaný způsob popisu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609600" y="381000"/>
            <a:ext cx="8001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 err="1"/>
              <a:t>Klima</a:t>
            </a:r>
            <a:r>
              <a:rPr lang="en-GB" altLang="cs-CZ" sz="2400" dirty="0"/>
              <a:t> - </a:t>
            </a:r>
            <a:r>
              <a:rPr lang="en-GB" altLang="cs-CZ" sz="2400" dirty="0" err="1"/>
              <a:t>klimadiagramy</a:t>
            </a:r>
            <a:r>
              <a:rPr lang="en-GB" altLang="cs-CZ" sz="2400" dirty="0"/>
              <a:t> </a:t>
            </a:r>
            <a:r>
              <a:rPr lang="en-GB" altLang="cs-CZ" sz="2400" dirty="0" smtClean="0"/>
              <a:t>– </a:t>
            </a:r>
            <a:r>
              <a:rPr lang="cs-CZ" altLang="cs-CZ" sz="2400" dirty="0" smtClean="0"/>
              <a:t>standardní </a:t>
            </a:r>
            <a:r>
              <a:rPr lang="en-GB" altLang="cs-CZ" sz="2400" dirty="0" err="1" smtClean="0"/>
              <a:t>metoda</a:t>
            </a:r>
            <a:r>
              <a:rPr lang="en-GB" altLang="cs-CZ" sz="2400" dirty="0" smtClean="0"/>
              <a:t> </a:t>
            </a:r>
            <a:r>
              <a:rPr lang="en-GB" altLang="cs-CZ" sz="2400" dirty="0" err="1"/>
              <a:t>popisu</a:t>
            </a:r>
            <a:r>
              <a:rPr lang="en-GB" altLang="cs-CZ" sz="2400" dirty="0"/>
              <a:t> </a:t>
            </a:r>
            <a:r>
              <a:rPr lang="en-GB" altLang="cs-CZ" sz="2400" dirty="0" err="1" smtClean="0"/>
              <a:t>klimatu</a:t>
            </a:r>
            <a:r>
              <a:rPr lang="cs-CZ" altLang="cs-CZ" sz="2400" dirty="0" smtClean="0"/>
              <a:t> už mnoho dekád</a:t>
            </a:r>
            <a:endParaRPr lang="en-GB" altLang="cs-CZ" sz="2400" dirty="0"/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84275"/>
            <a:ext cx="7696200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3" descr="F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853440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ext Box 4"/>
          <p:cNvSpPr txBox="1">
            <a:spLocks noChangeArrowheads="1"/>
          </p:cNvSpPr>
          <p:nvPr/>
        </p:nvSpPr>
        <p:spPr bwMode="auto">
          <a:xfrm>
            <a:off x="358196" y="62805"/>
            <a:ext cx="8305800" cy="123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 err="1"/>
              <a:t>Podobné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klima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lze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najít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různých</a:t>
            </a:r>
            <a:r>
              <a:rPr lang="en-GB" altLang="cs-CZ" sz="2400" dirty="0"/>
              <a:t> </a:t>
            </a:r>
            <a:r>
              <a:rPr lang="en-GB" altLang="cs-CZ" sz="2400" dirty="0" err="1" smtClean="0"/>
              <a:t>kontinentech</a:t>
            </a:r>
            <a:endParaRPr lang="en-GB" altLang="cs-CZ" sz="2400" dirty="0" smtClean="0"/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cs-CZ" sz="2000" dirty="0" smtClean="0"/>
              <a:t>M</a:t>
            </a:r>
            <a:r>
              <a:rPr lang="cs-CZ" altLang="cs-CZ" sz="2000" dirty="0" err="1" smtClean="0"/>
              <a:t>ůžeme</a:t>
            </a:r>
            <a:r>
              <a:rPr lang="cs-CZ" altLang="cs-CZ" sz="2000" dirty="0" smtClean="0"/>
              <a:t> předpokládat, že tato místa budou mít podobné složení životních forem, co se týče čeledí, ty mohou být dost odlišné</a:t>
            </a:r>
            <a:endParaRPr lang="en-GB" alt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5464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6324600" y="685800"/>
            <a:ext cx="2362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Klimadiagramy Afriky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425291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5181600" y="685800"/>
            <a:ext cx="3733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Každý biom je charakterizován typickým klimadiagramem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609600" y="304800"/>
            <a:ext cx="8210550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Příbuzné druhy potom mohou zaujímat velmi rozdílné ekologické niky: příklad epifytické kaktusy v</a:t>
            </a:r>
            <a:r>
              <a:rPr lang="cs-CZ" altLang="cs-CZ" sz="2400"/>
              <a:t> pralese v </a:t>
            </a:r>
            <a:r>
              <a:rPr lang="en-GB" altLang="cs-CZ" sz="2400"/>
              <a:t>Belize</a:t>
            </a:r>
          </a:p>
        </p:txBody>
      </p:sp>
      <p:pic>
        <p:nvPicPr>
          <p:cNvPr id="23555" name="Picture 3" descr="Epifkaktu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37719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kaktusynavrskustromu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2286000"/>
            <a:ext cx="55118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25550"/>
            <a:ext cx="8991600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381000" y="228600"/>
            <a:ext cx="8153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Rozšíření nejdůležitějších biomů světa</a:t>
            </a:r>
            <a:r>
              <a:rPr lang="cs-CZ" altLang="cs-CZ" sz="2400"/>
              <a:t> – jednotlivá zpracování se liší v detailech, ale základní trendy jsou jasné</a:t>
            </a:r>
            <a:endParaRPr lang="en-GB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4000" cy="359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27" name="Text Box 3"/>
          <p:cNvSpPr txBox="1">
            <a:spLocks noChangeArrowheads="1"/>
          </p:cNvSpPr>
          <p:nvPr/>
        </p:nvSpPr>
        <p:spPr bwMode="auto">
          <a:xfrm>
            <a:off x="0" y="260350"/>
            <a:ext cx="9144000" cy="64135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3600"/>
              <a:t>Biomes and their determinants</a:t>
            </a: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179388" y="5876925"/>
            <a:ext cx="8785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Prosím, neplést – tundra = studené bezlesí, tajga – je boreální jehličnatý 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F2mod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"/>
            <a:ext cx="800100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342900" y="5733256"/>
            <a:ext cx="85344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 dirty="0"/>
              <a:t>Model </a:t>
            </a:r>
            <a:r>
              <a:rPr lang="en-GB" altLang="cs-CZ" sz="2400" dirty="0" err="1"/>
              <a:t>rozšíření</a:t>
            </a:r>
            <a:r>
              <a:rPr lang="en-GB" altLang="cs-CZ" sz="2400" dirty="0"/>
              <a:t> </a:t>
            </a:r>
            <a:r>
              <a:rPr lang="en-GB" altLang="cs-CZ" sz="2400" dirty="0" err="1"/>
              <a:t>biomů</a:t>
            </a:r>
            <a:r>
              <a:rPr lang="en-GB" altLang="cs-CZ" sz="2400" dirty="0"/>
              <a:t> </a:t>
            </a:r>
            <a:r>
              <a:rPr lang="en-GB" altLang="cs-CZ" sz="2400" dirty="0" err="1"/>
              <a:t>na</a:t>
            </a:r>
            <a:r>
              <a:rPr lang="en-GB" altLang="cs-CZ" sz="2400" dirty="0"/>
              <a:t> </a:t>
            </a:r>
            <a:r>
              <a:rPr lang="en-GB" altLang="cs-CZ" sz="2400" dirty="0" err="1"/>
              <a:t>základě</a:t>
            </a:r>
            <a:r>
              <a:rPr lang="en-GB" altLang="cs-CZ" sz="2400" dirty="0"/>
              <a:t> </a:t>
            </a:r>
            <a:r>
              <a:rPr lang="en-GB" altLang="cs-CZ" sz="2400" dirty="0" err="1"/>
              <a:t>klimatických</a:t>
            </a:r>
            <a:r>
              <a:rPr lang="en-GB" altLang="cs-CZ" sz="2400" dirty="0"/>
              <a:t> </a:t>
            </a:r>
            <a:r>
              <a:rPr lang="en-GB" altLang="cs-CZ" sz="2400" dirty="0" err="1"/>
              <a:t>charakteristik</a:t>
            </a:r>
            <a:r>
              <a:rPr lang="en-GB" altLang="cs-CZ" sz="2400" dirty="0"/>
              <a:t> (</a:t>
            </a:r>
            <a:r>
              <a:rPr lang="en-GB" altLang="cs-CZ" sz="2400" dirty="0" err="1"/>
              <a:t>E.O.Box</a:t>
            </a:r>
            <a:r>
              <a:rPr lang="en-GB" altLang="cs-CZ" sz="2400" dirty="0"/>
              <a:t>). </a:t>
            </a:r>
            <a:r>
              <a:rPr lang="en-GB" altLang="cs-CZ" sz="2400" dirty="0" err="1"/>
              <a:t>Lze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predikovat</a:t>
            </a:r>
            <a:r>
              <a:rPr lang="en-GB" altLang="cs-CZ" sz="2400" dirty="0"/>
              <a:t> </a:t>
            </a:r>
            <a:r>
              <a:rPr lang="en-GB" altLang="cs-CZ" sz="2400" dirty="0" err="1"/>
              <a:t>fyziognomii</a:t>
            </a:r>
            <a:r>
              <a:rPr lang="en-GB" altLang="cs-CZ" sz="2400" dirty="0"/>
              <a:t>, </a:t>
            </a:r>
            <a:r>
              <a:rPr lang="en-GB" altLang="cs-CZ" sz="2400" dirty="0" err="1"/>
              <a:t>nelze</a:t>
            </a:r>
            <a:r>
              <a:rPr lang="en-GB" altLang="cs-CZ" sz="2400" dirty="0"/>
              <a:t> </a:t>
            </a:r>
            <a:r>
              <a:rPr lang="en-GB" altLang="cs-CZ" sz="2400" dirty="0" err="1"/>
              <a:t>taxonomické</a:t>
            </a:r>
            <a:r>
              <a:rPr lang="en-GB" altLang="cs-CZ" sz="2400" dirty="0"/>
              <a:t> </a:t>
            </a:r>
            <a:r>
              <a:rPr lang="en-GB" altLang="cs-CZ" sz="2400" dirty="0" err="1" smtClean="0"/>
              <a:t>složení</a:t>
            </a:r>
            <a:endParaRPr lang="cs-CZ" altLang="cs-CZ" sz="2400" dirty="0" smtClean="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 dirty="0" smtClean="0"/>
              <a:t>Nač může být dobrý line </a:t>
            </a:r>
            <a:r>
              <a:rPr lang="cs-CZ" altLang="cs-CZ" sz="1600" dirty="0" err="1" smtClean="0"/>
              <a:t>printer</a:t>
            </a:r>
            <a:r>
              <a:rPr lang="cs-CZ" altLang="cs-CZ" sz="1600" dirty="0" smtClean="0"/>
              <a:t> </a:t>
            </a:r>
            <a:r>
              <a:rPr lang="cs-CZ" altLang="cs-CZ" sz="1600" dirty="0" smtClean="0">
                <a:sym typeface="Wingdings" panose="05000000000000000000" pitchFamily="2" charset="2"/>
              </a:rPr>
              <a:t></a:t>
            </a:r>
            <a:endParaRPr lang="en-GB" altLang="cs-CZ" sz="1400" dirty="0"/>
          </a:p>
          <a:p>
            <a:pPr>
              <a:spcBef>
                <a:spcPct val="50000"/>
              </a:spcBef>
              <a:buFontTx/>
              <a:buNone/>
            </a:pPr>
            <a:endParaRPr lang="en-GB" altLang="cs-CZ" sz="2400" dirty="0"/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>
            <a:off x="3048000" y="5562600"/>
            <a:ext cx="1600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28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152400" y="6019800"/>
            <a:ext cx="876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cs-CZ" sz="2400"/>
              <a:t>Výrazná korespondence mezi biomy a půdními typy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/>
          <p:cNvSpPr txBox="1">
            <a:spLocks noChangeArrowheads="1"/>
          </p:cNvSpPr>
          <p:nvPr/>
        </p:nvSpPr>
        <p:spPr bwMode="auto">
          <a:xfrm>
            <a:off x="0" y="2060575"/>
            <a:ext cx="9144000" cy="11382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cs-CZ" sz="36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</a:t>
            </a:r>
            <a:r>
              <a:rPr lang="cs-CZ" altLang="cs-CZ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ÁLNÍ DISTRIBUCE</a:t>
            </a:r>
            <a:r>
              <a:rPr lang="en-US" altLang="cs-CZ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BIODIVERSITY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5638800" y="4876800"/>
            <a:ext cx="94615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400"/>
              <a:t>          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cs-CZ" sz="2400"/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7772400" y="4648200"/>
            <a:ext cx="742950" cy="152400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400"/>
              <a:t>                      </a:t>
            </a:r>
          </a:p>
        </p:txBody>
      </p:sp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5410200" y="5105400"/>
            <a:ext cx="184150" cy="214313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800"/>
          </a:p>
        </p:txBody>
      </p:sp>
      <p:sp>
        <p:nvSpPr>
          <p:cNvPr id="108550" name="Text Box 6"/>
          <p:cNvSpPr txBox="1">
            <a:spLocks noChangeArrowheads="1"/>
          </p:cNvSpPr>
          <p:nvPr/>
        </p:nvSpPr>
        <p:spPr bwMode="auto">
          <a:xfrm>
            <a:off x="6877050" y="0"/>
            <a:ext cx="2266950" cy="1370013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Vždy přepočet na danou plochu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Zde 10000km</a:t>
            </a:r>
            <a:r>
              <a:rPr lang="cs-CZ" altLang="cs-CZ" sz="2400" baseline="30000"/>
              <a:t>2</a:t>
            </a:r>
            <a:endParaRPr lang="cs-CZ" altLang="cs-CZ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3492500" y="3141663"/>
            <a:ext cx="3103563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cs typeface="Times New Roman" panose="02020603050405020304" pitchFamily="18" charset="0"/>
              </a:rPr>
              <a:t>Birds – species richness</a:t>
            </a:r>
          </a:p>
        </p:txBody>
      </p:sp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3563938" y="6400800"/>
            <a:ext cx="3660775" cy="45720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cs typeface="Times New Roman" panose="02020603050405020304" pitchFamily="18" charset="0"/>
              </a:rPr>
              <a:t>Mammals – species richness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LatitudeButterfl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38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219700"/>
            <a:ext cx="2209800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596" name="Text Box 4"/>
          <p:cNvSpPr txBox="1">
            <a:spLocks noChangeArrowheads="1"/>
          </p:cNvSpPr>
          <p:nvPr/>
        </p:nvSpPr>
        <p:spPr bwMode="auto">
          <a:xfrm>
            <a:off x="-92075" y="0"/>
            <a:ext cx="9236075" cy="519113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cs-CZ" sz="2800"/>
              <a:t>Latitudinal patterns in species richness: peak in the tropics</a:t>
            </a:r>
          </a:p>
        </p:txBody>
      </p:sp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2133600" y="5791200"/>
            <a:ext cx="4629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cs-CZ" sz="2400"/>
              <a:t>Swallowtail butterflies: Papilionidae</a:t>
            </a: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„otakárci“</a:t>
            </a:r>
            <a:endParaRPr lang="en-GB" altLang="cs-CZ" sz="2400"/>
          </a:p>
        </p:txBody>
      </p:sp>
      <p:pic>
        <p:nvPicPr>
          <p:cNvPr id="1105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76825"/>
            <a:ext cx="1981200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4632325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4643438" y="549275"/>
            <a:ext cx="4500562" cy="2492375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/>
              <a:t>Tropy jako kolébka  (cradle) – nebo muzeum biodiverzity?</a:t>
            </a:r>
            <a:r>
              <a:rPr lang="en-US" altLang="cs-CZ" sz="2800"/>
              <a:t> </a:t>
            </a:r>
            <a:endParaRPr lang="cs-CZ" altLang="cs-CZ" sz="2800"/>
          </a:p>
          <a:p>
            <a:pPr algn="ctr">
              <a:spcBef>
                <a:spcPct val="0"/>
              </a:spcBef>
              <a:buFontTx/>
              <a:buNone/>
            </a:pPr>
            <a:endParaRPr lang="en-US" altLang="cs-CZ" sz="160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/>
              <a:t>Nejspíš obojí</a:t>
            </a:r>
            <a:r>
              <a:rPr lang="en-US" altLang="cs-CZ" sz="2800"/>
              <a:t>.</a:t>
            </a:r>
            <a:endParaRPr lang="cs-CZ" altLang="cs-CZ" sz="2800"/>
          </a:p>
          <a:p>
            <a:pPr algn="ctr">
              <a:spcBef>
                <a:spcPct val="0"/>
              </a:spcBef>
              <a:buFontTx/>
              <a:buNone/>
            </a:pPr>
            <a:endParaRPr lang="cs-CZ" altLang="cs-CZ" sz="2800"/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/>
              <a:t>OTT – Out of the tropics</a:t>
            </a:r>
            <a:endParaRPr lang="en-US" altLang="cs-CZ" sz="2800"/>
          </a:p>
        </p:txBody>
      </p:sp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402013"/>
            <a:ext cx="4643437" cy="298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179388" y="0"/>
            <a:ext cx="4464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V tropech se vyvinulo více druhů</a:t>
            </a:r>
          </a:p>
        </p:txBody>
      </p:sp>
      <p:sp>
        <p:nvSpPr>
          <p:cNvPr id="111622" name="Text Box 6"/>
          <p:cNvSpPr txBox="1">
            <a:spLocks noChangeArrowheads="1"/>
          </p:cNvSpPr>
          <p:nvPr/>
        </p:nvSpPr>
        <p:spPr bwMode="auto">
          <a:xfrm>
            <a:off x="250825" y="6400800"/>
            <a:ext cx="4033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/>
              <a:t>V tropech méně druhů vyhyne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5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3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18103</TotalTime>
  <Words>3166</Words>
  <Application>Microsoft Office PowerPoint</Application>
  <PresentationFormat>Předvádění na obrazovce (4:3)</PresentationFormat>
  <Paragraphs>336</Paragraphs>
  <Slides>105</Slides>
  <Notes>24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105</vt:i4>
      </vt:variant>
    </vt:vector>
  </HeadingPairs>
  <TitlesOfParts>
    <vt:vector size="111" baseType="lpstr">
      <vt:lpstr>Microsoft YaHei</vt:lpstr>
      <vt:lpstr>Arial</vt:lpstr>
      <vt:lpstr>Times New Roman</vt:lpstr>
      <vt:lpstr>Wingdings</vt:lpstr>
      <vt:lpstr>Výchozí návrh</vt:lpstr>
      <vt:lpstr>obrázek</vt:lpstr>
      <vt:lpstr>Rozšíření organismů na Zemi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Světové rozšíření Bromeliaceae - vázány na Nový svět, v západní Africe jediný druh</vt:lpstr>
      <vt:lpstr>Prezentace aplikace PowerPoint</vt:lpstr>
      <vt:lpstr>Prezentace aplikace PowerPoint</vt:lpstr>
      <vt:lpstr>Prezentace aplikace PowerPoint</vt:lpstr>
      <vt:lpstr>Rozlišuj</vt:lpstr>
      <vt:lpstr>Vývoj Země – časové jednotky není čas tady probírat vývoj Země, to bude v jiných přednáškách, tady jen tolik, co potřebujeme ke biogeografii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Kontinenty se dělily, cestovaly a spojovaly</vt:lpstr>
      <vt:lpstr>Organismy „gondwanského“ původu – dnes na řadě původně gondwanských míst vytlačeny laurasijsou biotou – ale přežívají na řadě míst Gondwany, která se od sebe velmi vzdálila typicky pabuk neboli bukovec - Nothofagus</vt:lpstr>
      <vt:lpstr>Proteaceae</vt:lpstr>
      <vt:lpstr>Prezentace aplikace PowerPoint</vt:lpstr>
      <vt:lpstr>Vačnatci (marsupials) – na řadě míst je placentálové vykonkurovali</vt:lpstr>
      <vt:lpstr>Wallaceova linie – odděluje faunu asijskou od směsi asijské a australské – pravděpodobně souvisí i se zaledněním - kam mohla zvířata migrovat při poklesu hladiny moří v glaciálu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Charakteristika čtvrtohor (poslední necelé dva miliony let)</vt:lpstr>
      <vt:lpstr>Metody I – datování </vt:lpstr>
      <vt:lpstr>Metody II - prostředí</vt:lpstr>
      <vt:lpstr>Metody III – živá příroda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 interglaciály se mění</vt:lpstr>
      <vt:lpstr>Glaciální relikty</vt:lpstr>
      <vt:lpstr>Prezentace aplikace PowerPoint</vt:lpstr>
      <vt:lpstr>Hlavní důsledky čtvrtohorní historie pro přírodu stř. Evropy</vt:lpstr>
      <vt:lpstr>Holocén</vt:lpstr>
      <vt:lpstr>Prezentace aplikace PowerPoint</vt:lpstr>
      <vt:lpstr>Vývoj teploty a vlhkosti za posledních 12 000 let (u nás)</vt:lpstr>
      <vt:lpstr>Rekonstrukce globálních teplot [Wikipedie]</vt:lpstr>
      <vt:lpstr>Prezentace aplikace PowerPoint</vt:lpstr>
      <vt:lpstr>Prezentace aplikace PowerPoint</vt:lpstr>
      <vt:lpstr>Vsuvka</vt:lpstr>
      <vt:lpstr>Prezentace aplikace PowerPoint</vt:lpstr>
      <vt:lpstr>Přirozené bezlesí</vt:lpstr>
      <vt:lpstr>Prezentace aplikace PowerPoint</vt:lpstr>
      <vt:lpstr>Přirozené bezlesí</vt:lpstr>
      <vt:lpstr>Např. stepní společenstva na jižních svazích Č. Středohoří (vyvřeliny, jižní expozice, srážkový stín Krušných hor)</vt:lpstr>
      <vt:lpstr>Prezentace aplikace PowerPoint</vt:lpstr>
      <vt:lpstr>Jiné skalní stepi, např.</vt:lpstr>
      <vt:lpstr>Důležitost historických faktorů pro složení člověkem udržovaného bezlesí</vt:lpstr>
      <vt:lpstr>„Mokré“  bezlesí</vt:lpstr>
      <vt:lpstr>Rašeliniště</vt:lpstr>
      <vt:lpstr>Uvažujeme-li o přirozeném (primárním) bezlesí</vt:lpstr>
      <vt:lpstr>Prezentace aplikace PowerPoint</vt:lpstr>
      <vt:lpstr>Prezentace aplikace PowerPoint</vt:lpstr>
      <vt:lpstr>Druhy dřevin, které netvoří pásma podle nadmořšké výsky, ale jsou často dřevinnými dominantami</vt:lpstr>
      <vt:lpstr>Uvědomte si variabilitu přírody dnes</vt:lpstr>
      <vt:lpstr>Klima se mění rychleji, než se organismy stačí stěhovat</vt:lpstr>
      <vt:lpstr>KLIMA</vt:lpstr>
      <vt:lpstr>KLIMA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Klima – a jak ho popsat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BiF JčU ČB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Rozšíření organismů na Zemi</dc:title>
  <dc:creator>Jan Leps</dc:creator>
  <cp:lastModifiedBy>Jan Lepš</cp:lastModifiedBy>
  <cp:revision>104</cp:revision>
  <dcterms:created xsi:type="dcterms:W3CDTF">2004-11-04T21:19:39Z</dcterms:created>
  <dcterms:modified xsi:type="dcterms:W3CDTF">2024-11-20T13:25:54Z</dcterms:modified>
</cp:coreProperties>
</file>