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1" r:id="rId5"/>
    <p:sldId id="265" r:id="rId6"/>
    <p:sldId id="262" r:id="rId7"/>
    <p:sldId id="257" r:id="rId8"/>
    <p:sldId id="266" r:id="rId9"/>
    <p:sldId id="264" r:id="rId10"/>
    <p:sldId id="267" r:id="rId11"/>
    <p:sldId id="269" r:id="rId12"/>
    <p:sldId id="268" r:id="rId13"/>
    <p:sldId id="26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922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EADD-B91A-4413-973D-1B2518028906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22934-0FA0-47F0-938E-1DFAA8896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6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Tape </a:t>
            </a:r>
            <a:r>
              <a:rPr lang="de-DE" dirty="0" err="1" smtClean="0"/>
              <a:t>measure</a:t>
            </a:r>
            <a:r>
              <a:rPr lang="de-DE" dirty="0" smtClean="0"/>
              <a:t>, </a:t>
            </a:r>
            <a:r>
              <a:rPr lang="de-DE" baseline="0" dirty="0" smtClean="0"/>
              <a:t>    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,    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pin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563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elevated</a:t>
            </a:r>
            <a:r>
              <a:rPr lang="de-DE" dirty="0" smtClean="0"/>
              <a:t> plant </a:t>
            </a:r>
            <a:r>
              <a:rPr lang="de-DE" dirty="0" err="1" smtClean="0"/>
              <a:t>cover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32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Hemispherical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photography</a:t>
            </a:r>
            <a:endParaRPr lang="de-DE" dirty="0" smtClean="0"/>
          </a:p>
          <a:p>
            <a:r>
              <a:rPr lang="de-DE" dirty="0" smtClean="0"/>
              <a:t>Konvex </a:t>
            </a:r>
            <a:r>
              <a:rPr lang="de-DE" dirty="0" err="1" smtClean="0"/>
              <a:t>lens</a:t>
            </a:r>
            <a:endParaRPr lang="de-DE" dirty="0" smtClean="0"/>
          </a:p>
          <a:p>
            <a:r>
              <a:rPr lang="de-DE" dirty="0" err="1" smtClean="0"/>
              <a:t>Primaryproduction</a:t>
            </a:r>
            <a:r>
              <a:rPr lang="de-DE" dirty="0" smtClean="0"/>
              <a:t> / </a:t>
            </a:r>
            <a:r>
              <a:rPr lang="de-DE" dirty="0" err="1" smtClean="0"/>
              <a:t>Leaf</a:t>
            </a:r>
            <a:r>
              <a:rPr lang="de-DE" dirty="0" smtClean="0"/>
              <a:t> Area Index      ( LAI 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746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Botanists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same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932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BB: More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abundance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235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53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several species at a time.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species overlapping leaves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or more interceptions at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endParaRPr lang="sk-SK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 frame, measuring tape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242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69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Ordination </a:t>
            </a:r>
            <a:r>
              <a:rPr lang="de-DE" dirty="0" err="1" smtClean="0"/>
              <a:t>graph</a:t>
            </a:r>
            <a:r>
              <a:rPr lang="de-DE" dirty="0" smtClean="0"/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species and samples are plotted close together, and dissimilar species and samples are placed far apart.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 of species compositions/distributed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Diff elevation / environmental sites</a:t>
            </a:r>
            <a:endParaRPr lang="de-DE" dirty="0" smtClean="0"/>
          </a:p>
          <a:p>
            <a:r>
              <a:rPr lang="sk-SK" dirty="0" smtClean="0"/>
              <a:t>Analysis 'Copy of Unconstrained-suppl-vars'</a:t>
            </a:r>
          </a:p>
          <a:p>
            <a:r>
              <a:rPr lang="sk-SK" dirty="0" smtClean="0"/>
              <a:t>Method: PCA with supplementary variables</a:t>
            </a:r>
          </a:p>
          <a:p>
            <a:r>
              <a:rPr lang="sk-SK" dirty="0" smtClean="0"/>
              <a:t>Total variation is 0.11447, supplementary variables account for  45.6%</a:t>
            </a:r>
          </a:p>
          <a:p>
            <a:r>
              <a:rPr lang="sk-SK" dirty="0" smtClean="0"/>
              <a:t> (adjusted explained variation is  15.4%)</a:t>
            </a:r>
          </a:p>
          <a:p>
            <a:endParaRPr lang="sk-SK" dirty="0" smtClean="0"/>
          </a:p>
          <a:p>
            <a:r>
              <a:rPr lang="sk-SK" dirty="0" smtClean="0"/>
              <a:t>Summary Table:</a:t>
            </a:r>
          </a:p>
          <a:p>
            <a:r>
              <a:rPr lang="sk-SK" dirty="0" smtClean="0"/>
              <a:t>Statistic	Axis 1	Axis 2	Axis 3	Axis 4</a:t>
            </a:r>
          </a:p>
          <a:p>
            <a:r>
              <a:rPr lang="sk-SK" dirty="0" smtClean="0"/>
              <a:t>Eigenvalues	0.3991	0.2400	0.1588	0.0730</a:t>
            </a:r>
          </a:p>
          <a:p>
            <a:r>
              <a:rPr lang="sk-SK" dirty="0" smtClean="0"/>
              <a:t>Explained variation (cumulative)	39.91	63.91	79.79	87.09</a:t>
            </a:r>
          </a:p>
          <a:p>
            <a:r>
              <a:rPr lang="sk-SK" dirty="0" smtClean="0"/>
              <a:t>Pseudo-canonical correlation (suppl.)	0.6319	0.8516	0.5631	0.6031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2934-0FA0-47F0-938E-1DFAA8896502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88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3D7EC93-E621-4BC1-B92E-95FDC6A8C6C8}" type="datetimeFigureOut">
              <a:rPr lang="sk-SK" smtClean="0"/>
              <a:t>28. 11. 2013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0862DA-BF23-47D7-BCA8-E271F3F0D92C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835696" y="3501006"/>
            <a:ext cx="5801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 dirty="0" smtClean="0"/>
          </a:p>
          <a:p>
            <a:r>
              <a:rPr lang="sk-SK" sz="2400" b="1" dirty="0" smtClean="0">
                <a:latin typeface="Arial Black" panose="020B0A04020102020204" pitchFamily="34" charset="0"/>
              </a:rPr>
              <a:t>Yvonne König &amp; Maja Májeková</a:t>
            </a:r>
            <a:endParaRPr lang="de-DE" sz="2400" b="1" dirty="0">
              <a:latin typeface="Arial Black" panose="020B0A04020102020204" pitchFamily="34" charset="0"/>
            </a:endParaRPr>
          </a:p>
          <a:p>
            <a:endParaRPr lang="de-DE" sz="2400" b="1" dirty="0" smtClean="0"/>
          </a:p>
          <a:p>
            <a:r>
              <a:rPr lang="de-DE" sz="2400" b="1" dirty="0"/>
              <a:t> </a:t>
            </a:r>
            <a:r>
              <a:rPr lang="de-DE" sz="2400" b="1" dirty="0" smtClean="0"/>
              <a:t>    </a:t>
            </a:r>
            <a:r>
              <a:rPr lang="de-DE" sz="2000" b="1" dirty="0" smtClean="0"/>
              <a:t>Field </a:t>
            </a:r>
            <a:r>
              <a:rPr lang="de-DE" sz="2000" b="1" dirty="0" err="1" smtClean="0"/>
              <a:t>Course</a:t>
            </a:r>
            <a:r>
              <a:rPr lang="de-DE" sz="2000" b="1" dirty="0" smtClean="0"/>
              <a:t>, </a:t>
            </a:r>
            <a:r>
              <a:rPr lang="de-DE" sz="2000" b="1" dirty="0" err="1" smtClean="0"/>
              <a:t>Dept</a:t>
            </a:r>
            <a:r>
              <a:rPr lang="de-DE" sz="2000" b="1" dirty="0" smtClean="0"/>
              <a:t>.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Botany</a:t>
            </a:r>
            <a:r>
              <a:rPr lang="de-DE" sz="2000" b="1" dirty="0" smtClean="0"/>
              <a:t>, JUC </a:t>
            </a:r>
            <a:endParaRPr lang="sk-SK" sz="2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1403648" y="213666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FF00"/>
                </a:solidFill>
              </a:rPr>
              <a:t>  </a:t>
            </a:r>
            <a:r>
              <a:rPr lang="sk-SK" sz="3600" b="1" dirty="0" smtClean="0">
                <a:solidFill>
                  <a:srgbClr val="FFFF00"/>
                </a:solidFill>
              </a:rPr>
              <a:t>Estimation of </a:t>
            </a:r>
            <a:r>
              <a:rPr lang="de-DE" sz="3600" b="1" dirty="0" smtClean="0">
                <a:solidFill>
                  <a:srgbClr val="FFFF00"/>
                </a:solidFill>
              </a:rPr>
              <a:t>plant </a:t>
            </a:r>
            <a:r>
              <a:rPr lang="sk-SK" sz="3600" b="1" dirty="0" smtClean="0">
                <a:solidFill>
                  <a:srgbClr val="FFFF00"/>
                </a:solidFill>
              </a:rPr>
              <a:t>cover </a:t>
            </a:r>
            <a:endParaRPr lang="sk-SK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arts.k12.hi.us/images/sample_10x10gr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-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43" y="1078620"/>
            <a:ext cx="1961178" cy="20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228184" y="53012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smtClean="0">
                <a:solidFill>
                  <a:srgbClr val="FFFF00"/>
                </a:solidFill>
              </a:rPr>
              <a:t>pin-point method</a:t>
            </a:r>
            <a:endParaRPr lang="sk-SK" sz="2000">
              <a:solidFill>
                <a:srgbClr val="FFFF00"/>
              </a:solidFill>
            </a:endParaRPr>
          </a:p>
        </p:txBody>
      </p:sp>
      <p:pic>
        <p:nvPicPr>
          <p:cNvPr id="4098" name="Picture 2" descr="C:\Users\Mária M\Desktop\backup\Quantitative ecology 2013\Field course\field\DSC09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6"/>
            <a:ext cx="2360593" cy="314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ária M\Desktop\backup\Quantitative ecology 2013\Field course\field\DSC090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85" y="2106330"/>
            <a:ext cx="2937402" cy="22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ária M\Desktop\backup\Quantitative ecology 2013\Field course\field\DSC090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10762"/>
            <a:ext cx="3062462" cy="22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850455" y="5157192"/>
            <a:ext cx="1996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200" smtClean="0"/>
              <a:t>cover layers</a:t>
            </a:r>
          </a:p>
          <a:p>
            <a:pPr marL="285750" indent="-285750">
              <a:buFontTx/>
              <a:buChar char="-"/>
            </a:pPr>
            <a:r>
              <a:rPr lang="sk-SK" sz="2200" smtClean="0"/>
              <a:t>100 pt</a:t>
            </a:r>
          </a:p>
        </p:txBody>
      </p:sp>
    </p:spTree>
    <p:extLst>
      <p:ext uri="{BB962C8B-B14F-4D97-AF65-F5344CB8AC3E}">
        <p14:creationId xmlns:p14="http://schemas.microsoft.com/office/powerpoint/2010/main" val="21072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75656" y="63813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mtClean="0"/>
          </a:p>
          <a:p>
            <a:endParaRPr lang="sk-SK"/>
          </a:p>
        </p:txBody>
      </p:sp>
      <p:pic>
        <p:nvPicPr>
          <p:cNvPr id="8194" name="Picture 2" descr="C:\Users\Mária M\Desktop\backup\Quantitative ecology 2013\Field course\Unconstrained-suppl-vars_Graph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16" y="313878"/>
            <a:ext cx="5215869" cy="63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ária M\Desktop\backup\Quantitative ecology 2013\Field course\nconstrained-suppl-vars_Graph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760640" cy="54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220341" y="6101135"/>
            <a:ext cx="62712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smtClean="0"/>
              <a:t>			Axis 1	Axis 2	Axis 3	Axis 4</a:t>
            </a:r>
          </a:p>
          <a:p>
            <a:r>
              <a:rPr lang="sk-SK" sz="1400" smtClean="0"/>
              <a:t>Eigenvalues		0.3991	0.2400	0.1588	0.0730</a:t>
            </a:r>
          </a:p>
          <a:p>
            <a:r>
              <a:rPr lang="sk-SK" sz="1400" smtClean="0"/>
              <a:t>Explained variation (cumulative)	39.91	63.91	79.79	87.09</a:t>
            </a:r>
            <a:endParaRPr lang="sk-SK" sz="1400"/>
          </a:p>
        </p:txBody>
      </p:sp>
    </p:spTree>
    <p:extLst>
      <p:ext uri="{BB962C8B-B14F-4D97-AF65-F5344CB8AC3E}">
        <p14:creationId xmlns:p14="http://schemas.microsoft.com/office/powerpoint/2010/main" val="2317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1560" y="4941168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     	    </a:t>
            </a:r>
          </a:p>
          <a:p>
            <a:endParaRPr lang="de-DE" sz="2800" b="1" dirty="0"/>
          </a:p>
          <a:p>
            <a:r>
              <a:rPr lang="de-DE" sz="2800" b="1" dirty="0" smtClean="0"/>
              <a:t>   </a:t>
            </a:r>
            <a:r>
              <a:rPr lang="sk-SK" sz="2800" b="1" dirty="0" smtClean="0"/>
              <a:t>Thanks for your </a:t>
            </a:r>
            <a:r>
              <a:rPr lang="de-DE" sz="2800" b="1" dirty="0" err="1" smtClean="0"/>
              <a:t>support</a:t>
            </a:r>
            <a:r>
              <a:rPr lang="sk-SK" sz="2800" b="1" dirty="0" smtClean="0"/>
              <a:t> </a:t>
            </a:r>
            <a:r>
              <a:rPr lang="de-DE" sz="2800" b="1" dirty="0" smtClean="0"/>
              <a:t>on </a:t>
            </a:r>
            <a:r>
              <a:rPr lang="de-DE" sz="2800" b="1" dirty="0" err="1" smtClean="0"/>
              <a:t>this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project</a:t>
            </a:r>
            <a:r>
              <a:rPr lang="de-DE" sz="2800" b="1" dirty="0" smtClean="0"/>
              <a:t> </a:t>
            </a:r>
            <a:r>
              <a:rPr lang="sk-SK" sz="2800" b="1" dirty="0" smtClean="0">
                <a:sym typeface="Wingdings" panose="05000000000000000000" pitchFamily="2" charset="2"/>
              </a:rPr>
              <a:t></a:t>
            </a:r>
            <a:endParaRPr lang="de-DE" sz="2800" b="1" dirty="0" smtClean="0">
              <a:sym typeface="Wingdings" panose="05000000000000000000" pitchFamily="2" charset="2"/>
            </a:endParaRPr>
          </a:p>
          <a:p>
            <a:endParaRPr lang="de-DE" sz="2800" b="1" dirty="0">
              <a:sym typeface="Wingdings" panose="05000000000000000000" pitchFamily="2" charset="2"/>
            </a:endParaRPr>
          </a:p>
          <a:p>
            <a:endParaRPr lang="sk-SK" sz="2800" b="1" dirty="0"/>
          </a:p>
        </p:txBody>
      </p:sp>
      <p:pic>
        <p:nvPicPr>
          <p:cNvPr id="3074" name="Picture 2" descr="http://www.nelsontan.com/reviewspage/images/Worm%20eye%20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65" y="1124744"/>
            <a:ext cx="4177251" cy="417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ária M\Desktop\backup\Quantitative ecology 2013\Field course\field\DSC09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4704"/>
            <a:ext cx="6912768" cy="518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148065" y="57703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© </a:t>
            </a:r>
            <a:r>
              <a:rPr lang="de-DE" dirty="0" err="1" smtClean="0"/>
              <a:t>courtesy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sk-SK" dirty="0" smtClean="0"/>
              <a:t>Vera </a:t>
            </a:r>
            <a:r>
              <a:rPr lang="hu-HU" dirty="0" smtClean="0"/>
              <a:t>Besnyői</a:t>
            </a:r>
          </a:p>
        </p:txBody>
      </p:sp>
    </p:spTree>
    <p:extLst>
      <p:ext uri="{BB962C8B-B14F-4D97-AF65-F5344CB8AC3E}">
        <p14:creationId xmlns:p14="http://schemas.microsoft.com/office/powerpoint/2010/main" val="42847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0800" y="548680"/>
            <a:ext cx="765145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Cover estimation methods in quadrats</a:t>
            </a:r>
          </a:p>
          <a:p>
            <a:endParaRPr lang="sk-SK" sz="28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b="1" dirty="0" smtClean="0"/>
              <a:t>photographic</a:t>
            </a:r>
            <a:endParaRPr lang="sk-SK" sz="2200" b="1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k-SK" sz="2200" b="1" dirty="0" smtClean="0"/>
              <a:t>visual estimation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eriod"/>
            </a:pPr>
            <a:r>
              <a:rPr lang="sk-SK" sz="2200" b="1" dirty="0" smtClean="0"/>
              <a:t>percentage</a:t>
            </a:r>
          </a:p>
          <a:p>
            <a:pPr marL="800100" lvl="1" indent="-342900">
              <a:lnSpc>
                <a:spcPct val="200000"/>
              </a:lnSpc>
              <a:buAutoNum type="alphaLcPeriod"/>
            </a:pPr>
            <a:r>
              <a:rPr lang="sk-SK" sz="2200" b="1" dirty="0" smtClean="0"/>
              <a:t>Braun-Blanquet cover-abundance scale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k-SK" sz="2200" b="1" dirty="0" smtClean="0"/>
              <a:t>point intercept / pin-point</a:t>
            </a:r>
          </a:p>
        </p:txBody>
      </p:sp>
    </p:spTree>
    <p:extLst>
      <p:ext uri="{BB962C8B-B14F-4D97-AF65-F5344CB8AC3E}">
        <p14:creationId xmlns:p14="http://schemas.microsoft.com/office/powerpoint/2010/main" val="7177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0800" y="548680"/>
            <a:ext cx="765145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smtClean="0">
                <a:solidFill>
                  <a:srgbClr val="FFFF00"/>
                </a:solidFill>
              </a:rPr>
              <a:t>Cover estimation methods in quadrats</a:t>
            </a:r>
          </a:p>
          <a:p>
            <a:endParaRPr lang="sk-SK" sz="2800" b="1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b="1" smtClean="0"/>
              <a:t>photographic</a:t>
            </a:r>
            <a:endParaRPr lang="sk-SK" sz="2200" b="1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k-SK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visual estimation</a:t>
            </a: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sk-SK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percentage</a:t>
            </a:r>
          </a:p>
          <a:p>
            <a:pPr marL="800100" lvl="1" indent="-342900">
              <a:lnSpc>
                <a:spcPct val="200000"/>
              </a:lnSpc>
              <a:buFontTx/>
              <a:buAutoNum type="arabicPeriod"/>
            </a:pPr>
            <a:r>
              <a:rPr lang="sk-SK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Braun-Blanquet cover-abundance scale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k-SK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point intercept / pin-point</a:t>
            </a:r>
          </a:p>
        </p:txBody>
      </p:sp>
    </p:spTree>
    <p:extLst>
      <p:ext uri="{BB962C8B-B14F-4D97-AF65-F5344CB8AC3E}">
        <p14:creationId xmlns:p14="http://schemas.microsoft.com/office/powerpoint/2010/main" val="36485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nopy cover 1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234"/>
            <a:ext cx="5027537" cy="33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5576" y="5445224"/>
            <a:ext cx="5900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200" b="1" dirty="0" err="1" smtClean="0"/>
              <a:t>Leaf</a:t>
            </a:r>
            <a:r>
              <a:rPr lang="de-DE" sz="2200" b="1" dirty="0" smtClean="0"/>
              <a:t> Area</a:t>
            </a:r>
            <a:r>
              <a:rPr lang="sk-SK" sz="2200" b="1" dirty="0" smtClean="0"/>
              <a:t>  -  mostly </a:t>
            </a:r>
            <a:r>
              <a:rPr lang="de-DE" sz="2200" b="1" dirty="0" err="1" smtClean="0"/>
              <a:t>elevated</a:t>
            </a:r>
            <a:r>
              <a:rPr lang="sk-SK" sz="2200" b="1" dirty="0" smtClean="0"/>
              <a:t> canopy</a:t>
            </a:r>
          </a:p>
          <a:p>
            <a:pPr marL="285750" indent="-285750">
              <a:buFontTx/>
              <a:buChar char="-"/>
            </a:pPr>
            <a:r>
              <a:rPr lang="sk-SK" sz="2200" b="1" dirty="0" smtClean="0"/>
              <a:t>fish-eye </a:t>
            </a:r>
          </a:p>
        </p:txBody>
      </p:sp>
      <p:pic>
        <p:nvPicPr>
          <p:cNvPr id="1030" name="Picture 6" descr="http://www.slrobertson.com/images/usa/colorado/fall-color/wide/aspen-fishey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8997"/>
            <a:ext cx="3384057" cy="33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724128" y="530126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smtClean="0">
                <a:solidFill>
                  <a:srgbClr val="FFFF00"/>
                </a:solidFill>
              </a:rPr>
              <a:t>photographic method</a:t>
            </a:r>
            <a:endParaRPr lang="sk-SK" sz="200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02" y="4291421"/>
            <a:ext cx="2090345" cy="16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0800" y="548680"/>
            <a:ext cx="765145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smtClean="0">
                <a:solidFill>
                  <a:srgbClr val="FFFF00"/>
                </a:solidFill>
              </a:rPr>
              <a:t>Cover estimation methods in quadrats</a:t>
            </a:r>
          </a:p>
          <a:p>
            <a:endParaRPr lang="sk-SK" sz="2800" b="1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photographic</a:t>
            </a:r>
            <a:endParaRPr lang="sk-SK" sz="2200" b="1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k-SK" sz="2200" b="1" smtClean="0"/>
              <a:t>visual estimation</a:t>
            </a: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sk-SK" sz="2200" b="1" smtClean="0"/>
              <a:t>percentage</a:t>
            </a: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sk-SK" sz="2200" b="1" smtClean="0"/>
              <a:t>Braun-Blanquet cover-abundance scale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k-SK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point intercept / pin-point</a:t>
            </a:r>
          </a:p>
        </p:txBody>
      </p:sp>
    </p:spTree>
    <p:extLst>
      <p:ext uri="{BB962C8B-B14F-4D97-AF65-F5344CB8AC3E}">
        <p14:creationId xmlns:p14="http://schemas.microsoft.com/office/powerpoint/2010/main" val="36485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6093296"/>
            <a:ext cx="708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http://ianluntecology.com/2013/11/03/the-great-vegetation-cover-up/</a:t>
            </a:r>
            <a:endParaRPr lang="sk-SK" dirty="0"/>
          </a:p>
        </p:txBody>
      </p:sp>
      <p:pic>
        <p:nvPicPr>
          <p:cNvPr id="1026" name="Picture 2" descr="http://ianluntresearch.files.wordpress.com/2014/10/spinifex-cover-chart-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1" y="1772816"/>
            <a:ext cx="7056611" cy="38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77031" y="764704"/>
            <a:ext cx="269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Range in </a:t>
            </a:r>
            <a:r>
              <a:rPr lang="de-DE" dirty="0" err="1" smtClean="0"/>
              <a:t>estimation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05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372200" y="530126"/>
            <a:ext cx="1880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smtClean="0">
                <a:solidFill>
                  <a:srgbClr val="FFFF00"/>
                </a:solidFill>
              </a:rPr>
              <a:t>visual estimate</a:t>
            </a:r>
            <a:endParaRPr lang="sk-SK" sz="2000">
              <a:solidFill>
                <a:srgbClr val="FFFF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57328" y="1156970"/>
            <a:ext cx="5714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rgbClr val="FFFF00"/>
                </a:solidFill>
              </a:rPr>
              <a:t>…. </a:t>
            </a:r>
            <a:r>
              <a:rPr lang="sk-SK" sz="2200" b="1" dirty="0" smtClean="0">
                <a:solidFill>
                  <a:srgbClr val="FFFF00"/>
                </a:solidFill>
              </a:rPr>
              <a:t>percentage</a:t>
            </a:r>
          </a:p>
          <a:p>
            <a:endParaRPr lang="sk-SK" sz="10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sz="2200" dirty="0" smtClean="0"/>
              <a:t>fast, convinient...</a:t>
            </a:r>
          </a:p>
          <a:p>
            <a:pPr marL="285750" indent="-285750">
              <a:buFontTx/>
              <a:buChar char="-"/>
            </a:pPr>
            <a:r>
              <a:rPr lang="sk-SK" sz="2200" dirty="0" smtClean="0"/>
              <a:t>subjective and differs among people</a:t>
            </a:r>
          </a:p>
          <a:p>
            <a:pPr marL="285750" indent="-285750">
              <a:buFontTx/>
              <a:buChar char="-"/>
            </a:pPr>
            <a:r>
              <a:rPr lang="sk-SK" sz="2200" dirty="0" smtClean="0"/>
              <a:t>total cover &gt; 100%                 </a:t>
            </a:r>
          </a:p>
          <a:p>
            <a:endParaRPr lang="sk-SK" sz="2200" dirty="0" smtClean="0"/>
          </a:p>
          <a:p>
            <a:endParaRPr lang="sk-SK" sz="2200" dirty="0" smtClean="0"/>
          </a:p>
          <a:p>
            <a:r>
              <a:rPr lang="sk-SK" sz="2200" b="1" dirty="0" smtClean="0">
                <a:solidFill>
                  <a:srgbClr val="FFFF00"/>
                </a:solidFill>
              </a:rPr>
              <a:t>Braun-Blanquet cover-abundance scale</a:t>
            </a:r>
          </a:p>
          <a:p>
            <a:endParaRPr lang="sk-SK" sz="1000" dirty="0" smtClean="0">
              <a:solidFill>
                <a:srgbClr val="FFFF00"/>
              </a:solidFill>
            </a:endParaRPr>
          </a:p>
          <a:p>
            <a:r>
              <a:rPr lang="sk-SK" sz="2200" dirty="0" smtClean="0"/>
              <a:t>r  = very rare</a:t>
            </a:r>
          </a:p>
          <a:p>
            <a:r>
              <a:rPr lang="sk-SK" sz="2200" dirty="0" smtClean="0"/>
              <a:t>+ = rare</a:t>
            </a:r>
          </a:p>
          <a:p>
            <a:r>
              <a:rPr lang="sk-SK" sz="2200" dirty="0" smtClean="0"/>
              <a:t>1 = 1-5%</a:t>
            </a:r>
          </a:p>
          <a:p>
            <a:r>
              <a:rPr lang="sk-SK" sz="2200" dirty="0" smtClean="0"/>
              <a:t>2 = 6-25%</a:t>
            </a:r>
          </a:p>
          <a:p>
            <a:r>
              <a:rPr lang="sk-SK" sz="2200" dirty="0" smtClean="0"/>
              <a:t>3 = 26-50%</a:t>
            </a:r>
          </a:p>
          <a:p>
            <a:r>
              <a:rPr lang="sk-SK" sz="2200" dirty="0" smtClean="0"/>
              <a:t>4 = 51-75%</a:t>
            </a:r>
          </a:p>
          <a:p>
            <a:r>
              <a:rPr lang="sk-SK" sz="2200" dirty="0" smtClean="0"/>
              <a:t>5 = 76-100%</a:t>
            </a: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5692919" y="2188054"/>
            <a:ext cx="677583" cy="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/>
          <p:cNvSpPr txBox="1"/>
          <p:nvPr/>
        </p:nvSpPr>
        <p:spPr>
          <a:xfrm>
            <a:off x="6576582" y="1987792"/>
            <a:ext cx="1975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smtClean="0"/>
              <a:t>uncomparable</a:t>
            </a:r>
            <a:endParaRPr lang="sk-SK" sz="2200"/>
          </a:p>
        </p:txBody>
      </p:sp>
      <p:sp>
        <p:nvSpPr>
          <p:cNvPr id="10" name="BlokTextu 9"/>
          <p:cNvSpPr txBox="1"/>
          <p:nvPr/>
        </p:nvSpPr>
        <p:spPr>
          <a:xfrm>
            <a:off x="6451408" y="5085184"/>
            <a:ext cx="19287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/>
              <a:t> </a:t>
            </a:r>
            <a:r>
              <a:rPr lang="sk-SK" sz="2200" dirty="0" smtClean="0"/>
              <a:t>more </a:t>
            </a:r>
            <a:r>
              <a:rPr lang="de-DE" sz="2200" dirty="0" smtClean="0"/>
              <a:t>uniform</a:t>
            </a:r>
            <a:endParaRPr lang="sk-SK" sz="2200" dirty="0"/>
          </a:p>
        </p:txBody>
      </p:sp>
      <p:cxnSp>
        <p:nvCxnSpPr>
          <p:cNvPr id="12" name="Rovná spojovacia šípka 11"/>
          <p:cNvCxnSpPr/>
          <p:nvPr/>
        </p:nvCxnSpPr>
        <p:spPr>
          <a:xfrm>
            <a:off x="5694617" y="5307888"/>
            <a:ext cx="677583" cy="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0800" y="548680"/>
            <a:ext cx="765145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smtClean="0">
                <a:solidFill>
                  <a:srgbClr val="FFFF00"/>
                </a:solidFill>
              </a:rPr>
              <a:t>Cover estimation methods in quadrats</a:t>
            </a:r>
          </a:p>
          <a:p>
            <a:endParaRPr lang="sk-SK" sz="2800" b="1">
              <a:solidFill>
                <a:srgbClr val="C00000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photographic</a:t>
            </a:r>
            <a:endParaRPr lang="sk-SK" sz="2200" b="1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k-SK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visual estimation</a:t>
            </a: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sk-SK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percentage</a:t>
            </a:r>
          </a:p>
          <a:p>
            <a:pPr marL="800100" lvl="1" indent="-342900">
              <a:lnSpc>
                <a:spcPct val="200000"/>
              </a:lnSpc>
              <a:buAutoNum type="arabicPeriod"/>
            </a:pPr>
            <a:r>
              <a:rPr lang="sk-SK" sz="2200" b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Braun-Blanquet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sk-SK" sz="2200" b="1" smtClean="0"/>
              <a:t>point intercept / pin-point</a:t>
            </a:r>
          </a:p>
        </p:txBody>
      </p:sp>
    </p:spTree>
    <p:extLst>
      <p:ext uri="{BB962C8B-B14F-4D97-AF65-F5344CB8AC3E}">
        <p14:creationId xmlns:p14="http://schemas.microsoft.com/office/powerpoint/2010/main" val="16648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íva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56</TotalTime>
  <Words>297</Words>
  <Application>Microsoft Office PowerPoint</Application>
  <PresentationFormat>Prezentácia na obrazovke (4:3)</PresentationFormat>
  <Paragraphs>99</Paragraphs>
  <Slides>13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Perspektíva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Mária M</dc:creator>
  <cp:lastModifiedBy>Mária M</cp:lastModifiedBy>
  <cp:revision>45</cp:revision>
  <dcterms:created xsi:type="dcterms:W3CDTF">2013-11-27T15:00:20Z</dcterms:created>
  <dcterms:modified xsi:type="dcterms:W3CDTF">2013-11-28T15:35:42Z</dcterms:modified>
</cp:coreProperties>
</file>