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498" r:id="rId4"/>
    <p:sldId id="259" r:id="rId5"/>
    <p:sldId id="264" r:id="rId6"/>
    <p:sldId id="265" r:id="rId7"/>
    <p:sldId id="266" r:id="rId8"/>
    <p:sldId id="267" r:id="rId9"/>
    <p:sldId id="269" r:id="rId10"/>
    <p:sldId id="268" r:id="rId11"/>
    <p:sldId id="270" r:id="rId12"/>
    <p:sldId id="271" r:id="rId13"/>
    <p:sldId id="272" r:id="rId14"/>
    <p:sldId id="273" r:id="rId15"/>
    <p:sldId id="274" r:id="rId16"/>
    <p:sldId id="276" r:id="rId17"/>
    <p:sldId id="275" r:id="rId18"/>
    <p:sldId id="277" r:id="rId19"/>
    <p:sldId id="278" r:id="rId20"/>
    <p:sldId id="280" r:id="rId21"/>
    <p:sldId id="281" r:id="rId22"/>
    <p:sldId id="283" r:id="rId23"/>
    <p:sldId id="284" r:id="rId24"/>
    <p:sldId id="285" r:id="rId25"/>
    <p:sldId id="286" r:id="rId26"/>
    <p:sldId id="287" r:id="rId27"/>
    <p:sldId id="288" r:id="rId28"/>
    <p:sldId id="290" r:id="rId29"/>
    <p:sldId id="292" r:id="rId30"/>
    <p:sldId id="499" r:id="rId31"/>
    <p:sldId id="293" r:id="rId32"/>
    <p:sldId id="295" r:id="rId33"/>
    <p:sldId id="296" r:id="rId34"/>
    <p:sldId id="299" r:id="rId35"/>
    <p:sldId id="300" r:id="rId36"/>
    <p:sldId id="302" r:id="rId37"/>
    <p:sldId id="303" r:id="rId38"/>
    <p:sldId id="304" r:id="rId39"/>
    <p:sldId id="475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476" r:id="rId51"/>
    <p:sldId id="315" r:id="rId52"/>
    <p:sldId id="316" r:id="rId53"/>
    <p:sldId id="317" r:id="rId54"/>
    <p:sldId id="318" r:id="rId55"/>
    <p:sldId id="319" r:id="rId56"/>
    <p:sldId id="321" r:id="rId57"/>
    <p:sldId id="322" r:id="rId58"/>
    <p:sldId id="323" r:id="rId59"/>
    <p:sldId id="324" r:id="rId60"/>
    <p:sldId id="325" r:id="rId61"/>
    <p:sldId id="327" r:id="rId62"/>
    <p:sldId id="328" r:id="rId63"/>
    <p:sldId id="329" r:id="rId64"/>
    <p:sldId id="331" r:id="rId65"/>
    <p:sldId id="480" r:id="rId66"/>
    <p:sldId id="478" r:id="rId67"/>
    <p:sldId id="493" r:id="rId68"/>
    <p:sldId id="481" r:id="rId69"/>
    <p:sldId id="483" r:id="rId70"/>
    <p:sldId id="484" r:id="rId71"/>
    <p:sldId id="494" r:id="rId72"/>
    <p:sldId id="485" r:id="rId73"/>
    <p:sldId id="486" r:id="rId74"/>
    <p:sldId id="487" r:id="rId75"/>
    <p:sldId id="490" r:id="rId76"/>
    <p:sldId id="491" r:id="rId77"/>
    <p:sldId id="492" r:id="rId78"/>
    <p:sldId id="495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3" r:id="rId99"/>
    <p:sldId id="354" r:id="rId100"/>
    <p:sldId id="355" r:id="rId101"/>
    <p:sldId id="357" r:id="rId102"/>
    <p:sldId id="360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9" r:id="rId119"/>
    <p:sldId id="380" r:id="rId120"/>
    <p:sldId id="381" r:id="rId121"/>
    <p:sldId id="383" r:id="rId122"/>
    <p:sldId id="384" r:id="rId123"/>
    <p:sldId id="385" r:id="rId124"/>
    <p:sldId id="382" r:id="rId125"/>
    <p:sldId id="386" r:id="rId126"/>
    <p:sldId id="387" r:id="rId127"/>
    <p:sldId id="388" r:id="rId128"/>
    <p:sldId id="389" r:id="rId129"/>
    <p:sldId id="390" r:id="rId130"/>
    <p:sldId id="391" r:id="rId131"/>
    <p:sldId id="392" r:id="rId132"/>
    <p:sldId id="393" r:id="rId133"/>
    <p:sldId id="394" r:id="rId134"/>
    <p:sldId id="395" r:id="rId135"/>
    <p:sldId id="396" r:id="rId136"/>
    <p:sldId id="397" r:id="rId137"/>
    <p:sldId id="398" r:id="rId138"/>
    <p:sldId id="399" r:id="rId139"/>
    <p:sldId id="400" r:id="rId140"/>
    <p:sldId id="401" r:id="rId141"/>
    <p:sldId id="402" r:id="rId142"/>
    <p:sldId id="403" r:id="rId143"/>
    <p:sldId id="404" r:id="rId144"/>
    <p:sldId id="405" r:id="rId145"/>
    <p:sldId id="406" r:id="rId146"/>
    <p:sldId id="407" r:id="rId147"/>
    <p:sldId id="408" r:id="rId148"/>
    <p:sldId id="409" r:id="rId149"/>
    <p:sldId id="410" r:id="rId150"/>
    <p:sldId id="411" r:id="rId151"/>
    <p:sldId id="412" r:id="rId152"/>
    <p:sldId id="413" r:id="rId153"/>
    <p:sldId id="414" r:id="rId154"/>
    <p:sldId id="416" r:id="rId155"/>
    <p:sldId id="417" r:id="rId156"/>
    <p:sldId id="418" r:id="rId157"/>
    <p:sldId id="415" r:id="rId158"/>
    <p:sldId id="419" r:id="rId159"/>
    <p:sldId id="420" r:id="rId160"/>
    <p:sldId id="421" r:id="rId161"/>
    <p:sldId id="422" r:id="rId162"/>
    <p:sldId id="423" r:id="rId163"/>
    <p:sldId id="424" r:id="rId164"/>
    <p:sldId id="425" r:id="rId165"/>
    <p:sldId id="426" r:id="rId166"/>
    <p:sldId id="427" r:id="rId167"/>
    <p:sldId id="428" r:id="rId168"/>
    <p:sldId id="429" r:id="rId169"/>
    <p:sldId id="430" r:id="rId170"/>
    <p:sldId id="431" r:id="rId171"/>
    <p:sldId id="432" r:id="rId172"/>
    <p:sldId id="433" r:id="rId173"/>
    <p:sldId id="434" r:id="rId174"/>
    <p:sldId id="435" r:id="rId175"/>
    <p:sldId id="436" r:id="rId176"/>
    <p:sldId id="437" r:id="rId177"/>
    <p:sldId id="438" r:id="rId178"/>
    <p:sldId id="439" r:id="rId179"/>
    <p:sldId id="440" r:id="rId180"/>
    <p:sldId id="441" r:id="rId181"/>
    <p:sldId id="442" r:id="rId182"/>
    <p:sldId id="443" r:id="rId183"/>
    <p:sldId id="444" r:id="rId184"/>
    <p:sldId id="445" r:id="rId185"/>
    <p:sldId id="446" r:id="rId186"/>
    <p:sldId id="447" r:id="rId187"/>
    <p:sldId id="448" r:id="rId188"/>
    <p:sldId id="450" r:id="rId189"/>
    <p:sldId id="451" r:id="rId190"/>
    <p:sldId id="452" r:id="rId191"/>
    <p:sldId id="497" r:id="rId19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4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41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93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theme" Target="theme/theme1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CF29-AC03-4E6E-A51C-9FB0A681E2A7}" type="datetimeFigureOut">
              <a:rPr lang="cs-CZ" smtClean="0"/>
              <a:pPr/>
              <a:t>6.1.2016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8122-C209-4085-B2D8-2A5E8180925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0623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CF29-AC03-4E6E-A51C-9FB0A681E2A7}" type="datetimeFigureOut">
              <a:rPr lang="cs-CZ" smtClean="0"/>
              <a:pPr/>
              <a:t>6.1.2016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8122-C209-4085-B2D8-2A5E8180925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8637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CF29-AC03-4E6E-A51C-9FB0A681E2A7}" type="datetimeFigureOut">
              <a:rPr lang="cs-CZ" smtClean="0"/>
              <a:pPr/>
              <a:t>6.1.2016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8122-C209-4085-B2D8-2A5E8180925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188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CF29-AC03-4E6E-A51C-9FB0A681E2A7}" type="datetimeFigureOut">
              <a:rPr lang="cs-CZ" smtClean="0"/>
              <a:pPr/>
              <a:t>6.1.2016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8122-C209-4085-B2D8-2A5E8180925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1406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CF29-AC03-4E6E-A51C-9FB0A681E2A7}" type="datetimeFigureOut">
              <a:rPr lang="cs-CZ" smtClean="0"/>
              <a:pPr/>
              <a:t>6.1.2016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8122-C209-4085-B2D8-2A5E8180925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3867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CF29-AC03-4E6E-A51C-9FB0A681E2A7}" type="datetimeFigureOut">
              <a:rPr lang="cs-CZ" smtClean="0"/>
              <a:pPr/>
              <a:t>6.1.2016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8122-C209-4085-B2D8-2A5E8180925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216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CF29-AC03-4E6E-A51C-9FB0A681E2A7}" type="datetimeFigureOut">
              <a:rPr lang="cs-CZ" smtClean="0"/>
              <a:pPr/>
              <a:t>6.1.2016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8122-C209-4085-B2D8-2A5E8180925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617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CF29-AC03-4E6E-A51C-9FB0A681E2A7}" type="datetimeFigureOut">
              <a:rPr lang="cs-CZ" smtClean="0"/>
              <a:pPr/>
              <a:t>6.1.2016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8122-C209-4085-B2D8-2A5E8180925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7854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CF29-AC03-4E6E-A51C-9FB0A681E2A7}" type="datetimeFigureOut">
              <a:rPr lang="cs-CZ" smtClean="0"/>
              <a:pPr/>
              <a:t>6.1.2016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8122-C209-4085-B2D8-2A5E8180925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1332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CF29-AC03-4E6E-A51C-9FB0A681E2A7}" type="datetimeFigureOut">
              <a:rPr lang="cs-CZ" smtClean="0"/>
              <a:pPr/>
              <a:t>6.1.2016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8122-C209-4085-B2D8-2A5E8180925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8161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CF29-AC03-4E6E-A51C-9FB0A681E2A7}" type="datetimeFigureOut">
              <a:rPr lang="cs-CZ" smtClean="0"/>
              <a:pPr/>
              <a:t>6.1.2016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8122-C209-4085-B2D8-2A5E8180925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459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6CF29-AC03-4E6E-A51C-9FB0A681E2A7}" type="datetimeFigureOut">
              <a:rPr lang="cs-CZ" smtClean="0"/>
              <a:pPr/>
              <a:t>6.1.2016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78122-C209-4085-B2D8-2A5E8180925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8690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tiff"/><Relationship Id="rId2" Type="http://schemas.openxmlformats.org/officeDocument/2006/relationships/image" Target="../media/image14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tiff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tiff"/><Relationship Id="rId2" Type="http://schemas.openxmlformats.org/officeDocument/2006/relationships/image" Target="../media/image14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tiff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tiff"/><Relationship Id="rId2" Type="http://schemas.openxmlformats.org/officeDocument/2006/relationships/image" Target="../media/image15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tiff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iff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tiff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tiff"/><Relationship Id="rId4" Type="http://schemas.openxmlformats.org/officeDocument/2006/relationships/image" Target="../media/image97.tiff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</a:t>
            </a:r>
            <a:r>
              <a:rPr lang="cs-CZ" dirty="0" smtClean="0"/>
              <a:t>řevážně kyselé Nízké Taury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Jan </a:t>
            </a:r>
            <a:r>
              <a:rPr lang="cs-CZ" dirty="0" err="1" smtClean="0"/>
              <a:t>Lepš</a:t>
            </a:r>
            <a:endParaRPr lang="cs-CZ" dirty="0" smtClean="0"/>
          </a:p>
          <a:p>
            <a:r>
              <a:rPr lang="cs-CZ" dirty="0" smtClean="0"/>
              <a:t>&amp;</a:t>
            </a:r>
          </a:p>
          <a:p>
            <a:r>
              <a:rPr lang="cs-CZ" dirty="0" smtClean="0"/>
              <a:t>Olga </a:t>
            </a:r>
            <a:r>
              <a:rPr lang="cs-CZ" dirty="0" err="1" smtClean="0"/>
              <a:t>Lepšová</a:t>
            </a:r>
            <a:r>
              <a:rPr lang="cs-CZ" dirty="0" smtClean="0"/>
              <a:t>-Skácelová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87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9017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430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02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040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03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499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07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012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09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327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10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572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11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918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13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633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13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908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14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757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14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784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9028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079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159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53017" y="-672943"/>
            <a:ext cx="6889486" cy="8172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669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16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61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18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307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18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338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19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08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20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588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21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238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219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1284575" y="-1393099"/>
            <a:ext cx="6453339" cy="92395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095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24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95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24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485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9020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188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25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758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26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14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27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569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28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028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25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919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28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694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30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108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34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561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34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215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38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020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9019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760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39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25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40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183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41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080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42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14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439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59965" y="-369179"/>
            <a:ext cx="6858001" cy="7596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622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450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46173" y="-241450"/>
            <a:ext cx="6858001" cy="7340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953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47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517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48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275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age5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85981" cy="6816298"/>
          </a:xfrm>
          <a:prstGeom prst="rect">
            <a:avLst/>
          </a:prstGeom>
        </p:spPr>
      </p:pic>
      <p:pic>
        <p:nvPicPr>
          <p:cNvPr id="3" name="Obrázek 2" descr="Meridion.ti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631106" y="793830"/>
            <a:ext cx="1944216" cy="275006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156176" y="44624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Na kamenech a na lakušníku: </a:t>
            </a:r>
            <a:r>
              <a:rPr lang="cs-CZ" sz="2400" dirty="0" err="1" smtClean="0"/>
              <a:t>čistomilné</a:t>
            </a:r>
            <a:r>
              <a:rPr lang="cs-CZ" sz="2400" dirty="0" smtClean="0"/>
              <a:t> a chladnomilné rozsivky</a:t>
            </a:r>
            <a:endParaRPr lang="cs-CZ" sz="2400" dirty="0"/>
          </a:p>
        </p:txBody>
      </p:sp>
      <p:pic>
        <p:nvPicPr>
          <p:cNvPr id="5" name="Obrázek 4" descr="Microchaete1.tif"/>
          <p:cNvPicPr>
            <a:picLocks noChangeAspect="1"/>
          </p:cNvPicPr>
          <p:nvPr/>
        </p:nvPicPr>
        <p:blipFill rotWithShape="1">
          <a:blip r:embed="rId4" cstate="screen">
            <a:lum bright="-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433872" y="4452255"/>
            <a:ext cx="2272065" cy="253942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156177" y="3573016"/>
            <a:ext cx="2847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Vzácné sinice rodu </a:t>
            </a:r>
            <a:r>
              <a:rPr lang="cs-CZ" sz="2400" i="1" dirty="0" err="1" smtClean="0"/>
              <a:t>Microchaete</a:t>
            </a:r>
            <a:endParaRPr lang="cs-CZ" sz="2400" i="1" dirty="0"/>
          </a:p>
        </p:txBody>
      </p:sp>
    </p:spTree>
    <p:extLst>
      <p:ext uri="{BB962C8B-B14F-4D97-AF65-F5344CB8AC3E}">
        <p14:creationId xmlns:p14="http://schemas.microsoft.com/office/powerpoint/2010/main" val="402554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Image12.ti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29760" y="2596833"/>
            <a:ext cx="6907205" cy="1713539"/>
          </a:xfrm>
          <a:prstGeom prst="rect">
            <a:avLst/>
          </a:prstGeom>
        </p:spPr>
      </p:pic>
      <p:pic>
        <p:nvPicPr>
          <p:cNvPr id="4" name="Obrázek 3" descr="Image15.tif"/>
          <p:cNvPicPr>
            <a:picLocks noChangeAspect="1"/>
          </p:cNvPicPr>
          <p:nvPr/>
        </p:nvPicPr>
        <p:blipFill>
          <a:blip r:embed="rId3" cstate="screen">
            <a:lum bright="-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95576" y="4850356"/>
            <a:ext cx="1732430" cy="1276527"/>
          </a:xfrm>
          <a:prstGeom prst="rect">
            <a:avLst/>
          </a:prstGeom>
        </p:spPr>
      </p:pic>
      <p:pic>
        <p:nvPicPr>
          <p:cNvPr id="6" name="Obrázek 5" descr="Image10.ti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7292085" cy="414908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195736" y="4941169"/>
            <a:ext cx="49685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Sliz trsů žabích vajíček je zeleně zbarvený řasami a sinicemi, které zde mají mnohem více živin než v samotném jezeře</a:t>
            </a:r>
            <a:endParaRPr lang="cs-CZ" sz="28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79512" y="6381328"/>
            <a:ext cx="2143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drobné krásnoočko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571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4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281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52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395536" y="5445224"/>
            <a:ext cx="1886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Červený sníh 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10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Image23.tif"/>
          <p:cNvPicPr>
            <a:picLocks noChangeAspect="1"/>
          </p:cNvPicPr>
          <p:nvPr/>
        </p:nvPicPr>
        <p:blipFill>
          <a:blip r:embed="rId2" cstate="screen">
            <a:lum bright="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8489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07504" y="188640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Bičíkovci </a:t>
            </a:r>
            <a:r>
              <a:rPr lang="cs-CZ" sz="2400" b="1" i="1" dirty="0" err="1" smtClean="0">
                <a:solidFill>
                  <a:schemeClr val="bg1"/>
                </a:solidFill>
              </a:rPr>
              <a:t>Chlamydomonas</a:t>
            </a:r>
            <a:r>
              <a:rPr lang="cs-CZ" sz="2400" b="1" i="1" dirty="0" smtClean="0">
                <a:solidFill>
                  <a:schemeClr val="bg1"/>
                </a:solidFill>
              </a:rPr>
              <a:t> </a:t>
            </a:r>
            <a:r>
              <a:rPr lang="cs-CZ" sz="2400" b="1" i="1" dirty="0" err="1" smtClean="0">
                <a:solidFill>
                  <a:schemeClr val="bg1"/>
                </a:solidFill>
              </a:rPr>
              <a:t>nivalis</a:t>
            </a:r>
            <a:r>
              <a:rPr lang="cs-CZ" sz="2400" b="1" i="1" dirty="0" smtClean="0">
                <a:solidFill>
                  <a:schemeClr val="bg1"/>
                </a:solidFill>
              </a:rPr>
              <a:t> </a:t>
            </a:r>
            <a:r>
              <a:rPr lang="cs-CZ" sz="2400" b="1" dirty="0" smtClean="0">
                <a:solidFill>
                  <a:schemeClr val="bg1"/>
                </a:solidFill>
              </a:rPr>
              <a:t>vytvářejí </a:t>
            </a:r>
            <a:r>
              <a:rPr lang="cs-CZ" sz="2400" b="1" dirty="0" smtClean="0">
                <a:solidFill>
                  <a:srgbClr val="FF0000"/>
                </a:solidFill>
              </a:rPr>
              <a:t>červené barvivo</a:t>
            </a:r>
            <a:r>
              <a:rPr lang="cs-CZ" sz="2400" b="1" dirty="0" smtClean="0">
                <a:solidFill>
                  <a:schemeClr val="bg1"/>
                </a:solidFill>
              </a:rPr>
              <a:t> na ochranu proti záření</a:t>
            </a:r>
            <a:endParaRPr 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39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age19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168352" cy="5400600"/>
          </a:xfrm>
          <a:prstGeom prst="rect">
            <a:avLst/>
          </a:prstGeom>
        </p:spPr>
      </p:pic>
      <p:pic>
        <p:nvPicPr>
          <p:cNvPr id="3" name="Obrázek 2" descr="Image20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79912" y="555645"/>
            <a:ext cx="5040560" cy="5814593"/>
          </a:xfrm>
          <a:prstGeom prst="rect">
            <a:avLst/>
          </a:prstGeom>
        </p:spPr>
      </p:pic>
      <p:pic>
        <p:nvPicPr>
          <p:cNvPr id="4" name="Obrázek 3" descr="Chlm ze sněh pole.tif"/>
          <p:cNvPicPr>
            <a:picLocks noChangeAspect="1"/>
          </p:cNvPicPr>
          <p:nvPr/>
        </p:nvPicPr>
        <p:blipFill>
          <a:blip r:embed="rId4" cstate="screen">
            <a:lum bright="-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9592" y="4221088"/>
            <a:ext cx="2673297" cy="237626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491880" y="0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Detail „sněžných řas“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8415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53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928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53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682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55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143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55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303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56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374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58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269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64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377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76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Tolyp.tif"/>
          <p:cNvPicPr>
            <a:picLocks noChangeAspect="1"/>
          </p:cNvPicPr>
          <p:nvPr/>
        </p:nvPicPr>
        <p:blipFill>
          <a:blip r:embed="rId2" cstate="screen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49198"/>
            <a:ext cx="4896544" cy="6108802"/>
          </a:xfrm>
          <a:prstGeom prst="rect">
            <a:avLst/>
          </a:prstGeom>
        </p:spPr>
      </p:pic>
      <p:pic>
        <p:nvPicPr>
          <p:cNvPr id="3" name="Obrázek 2" descr="Netr digit.tif"/>
          <p:cNvPicPr>
            <a:picLocks noChangeAspect="1"/>
          </p:cNvPicPr>
          <p:nvPr/>
        </p:nvPicPr>
        <p:blipFill>
          <a:blip r:embed="rId3" cstate="screen">
            <a:lum bright="-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43800" y="0"/>
            <a:ext cx="1800200" cy="6870809"/>
          </a:xfrm>
          <a:prstGeom prst="rect">
            <a:avLst/>
          </a:prstGeom>
        </p:spPr>
      </p:pic>
      <p:pic>
        <p:nvPicPr>
          <p:cNvPr id="4" name="Obrázek 3" descr="Spirotaenia.tif"/>
          <p:cNvPicPr>
            <a:picLocks noChangeAspect="1"/>
          </p:cNvPicPr>
          <p:nvPr/>
        </p:nvPicPr>
        <p:blipFill>
          <a:blip r:embed="rId4" cstate="screen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6870328" y="435248"/>
            <a:ext cx="1512168" cy="303517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51520" y="260648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Sinice: </a:t>
            </a:r>
            <a:r>
              <a:rPr lang="cs-CZ" sz="2400" i="1" dirty="0" err="1" smtClean="0"/>
              <a:t>Tolypothrix</a:t>
            </a:r>
            <a:r>
              <a:rPr lang="cs-CZ" sz="2400" dirty="0" smtClean="0"/>
              <a:t> </a:t>
            </a:r>
            <a:r>
              <a:rPr lang="cs-CZ" sz="2400" dirty="0" err="1" smtClean="0"/>
              <a:t>sp</a:t>
            </a:r>
            <a:r>
              <a:rPr lang="cs-CZ" sz="2400" dirty="0" smtClean="0"/>
              <a:t>.                             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5148064" y="2636912"/>
            <a:ext cx="2455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 err="1" smtClean="0"/>
              <a:t>Spirotaenia</a:t>
            </a:r>
            <a:endParaRPr lang="cs-CZ" sz="2400" i="1" dirty="0" smtClean="0"/>
          </a:p>
          <a:p>
            <a:r>
              <a:rPr lang="cs-CZ" sz="2400" dirty="0" smtClean="0"/>
              <a:t> </a:t>
            </a:r>
            <a:r>
              <a:rPr lang="cs-CZ" sz="2400" i="1" dirty="0" err="1" smtClean="0"/>
              <a:t>condensata</a:t>
            </a:r>
            <a:endParaRPr lang="cs-CZ" sz="2400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5508104" y="0"/>
            <a:ext cx="2016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Krásivky :  </a:t>
            </a:r>
            <a:r>
              <a:rPr lang="cs-CZ" sz="2400" i="1" dirty="0" err="1" smtClean="0"/>
              <a:t>Cylindrocystis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brébissonii</a:t>
            </a:r>
            <a:endParaRPr lang="cs-CZ" sz="2400" i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292080" y="5661248"/>
            <a:ext cx="2412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 err="1" smtClean="0"/>
              <a:t>Netrium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digitus</a:t>
            </a:r>
            <a:endParaRPr lang="cs-CZ" sz="2400" i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691680" y="0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ACIDOFILNÍ  MIKROFLÓERA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0641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64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89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65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884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66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94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66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154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Edelrautehutte -Bossenstein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6646" y="-39886"/>
            <a:ext cx="6908652" cy="6897886"/>
          </a:xfrm>
        </p:spPr>
      </p:pic>
      <p:sp>
        <p:nvSpPr>
          <p:cNvPr id="5" name="Oval 4"/>
          <p:cNvSpPr/>
          <p:nvPr/>
        </p:nvSpPr>
        <p:spPr>
          <a:xfrm>
            <a:off x="5076056" y="5085184"/>
            <a:ext cx="1368152" cy="8640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1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6646" y="-41066"/>
            <a:ext cx="6895754" cy="6899066"/>
          </a:xfrm>
        </p:spPr>
      </p:pic>
    </p:spTree>
    <p:extLst>
      <p:ext uri="{BB962C8B-B14F-4D97-AF65-F5344CB8AC3E}">
        <p14:creationId xmlns:p14="http://schemas.microsoft.com/office/powerpoint/2010/main" val="411355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70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583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onitum napellus sl - Copy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30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eracium intybaceum - Copy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851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44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153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eochloe disticha - Copy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737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40359 - Copy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744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age26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053" y="-137616"/>
            <a:ext cx="9291053" cy="699561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51520" y="1772816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Drobné rozsivky vytvářejí povlaky a krusty na kamenech jezera</a:t>
            </a:r>
            <a:endParaRPr 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0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40382 - Copy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29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40385 - Copy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96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40404 - Copy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330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40414 - Copy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218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40421 - Copy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939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40439 - Copy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561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4045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672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0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836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4046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059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4047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528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4048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301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4051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5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4052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582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4052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324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4052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799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40560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85266" y="-617172"/>
            <a:ext cx="6853389" cy="80648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014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4058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40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4058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007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36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126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4059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03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4060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51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4065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44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4067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163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4067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720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40699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251704" y="-108268"/>
            <a:ext cx="6902187" cy="7030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58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lix retusa asi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4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ponaria pumila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605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xifraga asi bryoides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724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xifraga rotundifolia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641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35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830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necio subalpinus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123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9010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1043608" y="5445224"/>
            <a:ext cx="9505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i="1" dirty="0" smtClean="0">
                <a:solidFill>
                  <a:srgbClr val="FF33CC"/>
                </a:solidFill>
              </a:rPr>
              <a:t>Děkujeme za pozornost.</a:t>
            </a:r>
            <a:endParaRPr lang="cs-CZ" sz="4800" b="1" i="1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9631" y="0"/>
            <a:ext cx="6802399" cy="687701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779912" y="4941168"/>
            <a:ext cx="1008112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012160" y="4149080"/>
            <a:ext cx="288032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131840" y="5517232"/>
            <a:ext cx="288032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6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0047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01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0046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063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rni pleso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979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30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673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31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40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32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740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30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9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9022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107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9011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6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9006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544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Taury </a:t>
            </a:r>
            <a:r>
              <a:rPr lang="cs-CZ" dirty="0" smtClean="0"/>
              <a:t>jižně od Schladmingu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204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713010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177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9006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389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713006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245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9002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481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713013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576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713013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542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713009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08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713007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701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713006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024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34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774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608" y="2500"/>
            <a:ext cx="6878517" cy="685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9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713006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687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5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493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34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212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712005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898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40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45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712004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637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712001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62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6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96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0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55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38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923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50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493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714016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685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44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522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42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378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37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286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34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886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0048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594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0044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31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0043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762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0036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29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0031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419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50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446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0030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96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52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79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40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782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39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888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36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956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P713011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9144000" cy="6858000"/>
          </a:xfrm>
        </p:spPr>
      </p:pic>
      <p:sp>
        <p:nvSpPr>
          <p:cNvPr id="5" name="TextovéPole 4"/>
          <p:cNvSpPr txBox="1"/>
          <p:nvPr/>
        </p:nvSpPr>
        <p:spPr>
          <a:xfrm>
            <a:off x="5652120" y="2492896"/>
            <a:ext cx="3464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Mechová </a:t>
            </a:r>
            <a:r>
              <a:rPr lang="cs-CZ" sz="2400" b="1" dirty="0" err="1" smtClean="0"/>
              <a:t>mikrozahrádka</a:t>
            </a:r>
            <a:endParaRPr lang="cs-CZ" sz="2400" b="1" dirty="0"/>
          </a:p>
        </p:txBody>
      </p:sp>
      <p:sp>
        <p:nvSpPr>
          <p:cNvPr id="6" name="Šipka dolů 5"/>
          <p:cNvSpPr/>
          <p:nvPr/>
        </p:nvSpPr>
        <p:spPr>
          <a:xfrm rot="3122571">
            <a:off x="7016649" y="2885404"/>
            <a:ext cx="290713" cy="97840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779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Image14.ti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84893"/>
          </a:xfrm>
        </p:spPr>
      </p:pic>
      <p:sp>
        <p:nvSpPr>
          <p:cNvPr id="2" name="TextovéPole 1"/>
          <p:cNvSpPr txBox="1"/>
          <p:nvPr/>
        </p:nvSpPr>
        <p:spPr>
          <a:xfrm>
            <a:off x="6516216" y="692696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rozsivky a krásivky, kousky odumřelých mechových lístků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79512" y="0"/>
            <a:ext cx="6938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Obyvatelé mechové </a:t>
            </a:r>
            <a:r>
              <a:rPr lang="cs-CZ" sz="2800" b="1" dirty="0" err="1" smtClean="0"/>
              <a:t>mikrozahrádky</a:t>
            </a:r>
            <a:r>
              <a:rPr lang="cs-CZ" sz="2800" b="1" dirty="0" smtClean="0"/>
              <a:t>: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40996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33815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Image4.ti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5" name="TextovéPole 4"/>
          <p:cNvSpPr txBox="1"/>
          <p:nvPr/>
        </p:nvSpPr>
        <p:spPr>
          <a:xfrm>
            <a:off x="179512" y="476672"/>
            <a:ext cx="67687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Žlutozelené krásivky  (</a:t>
            </a:r>
            <a:r>
              <a:rPr lang="cs-CZ" sz="2400" i="1" dirty="0" err="1" smtClean="0">
                <a:solidFill>
                  <a:schemeClr val="bg1"/>
                </a:solidFill>
              </a:rPr>
              <a:t>Staurastrum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sp</a:t>
            </a:r>
            <a:r>
              <a:rPr lang="cs-CZ" sz="2400" dirty="0" smtClean="0">
                <a:solidFill>
                  <a:schemeClr val="bg1"/>
                </a:solidFill>
              </a:rPr>
              <a:t>.), modrozelené sinice (</a:t>
            </a:r>
            <a:r>
              <a:rPr lang="cs-CZ" sz="2400" i="1" dirty="0" err="1" smtClean="0">
                <a:solidFill>
                  <a:schemeClr val="bg1"/>
                </a:solidFill>
              </a:rPr>
              <a:t>Chroococcus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cf</a:t>
            </a:r>
            <a:r>
              <a:rPr lang="cs-CZ" sz="2400" dirty="0" smtClean="0">
                <a:solidFill>
                  <a:schemeClr val="bg1"/>
                </a:solidFill>
              </a:rPr>
              <a:t>. </a:t>
            </a:r>
            <a:r>
              <a:rPr lang="cs-CZ" sz="2400" i="1" dirty="0" err="1" smtClean="0">
                <a:solidFill>
                  <a:schemeClr val="bg1"/>
                </a:solidFill>
              </a:rPr>
              <a:t>turgidus</a:t>
            </a:r>
            <a:r>
              <a:rPr lang="cs-CZ" sz="2400" dirty="0" smtClean="0">
                <a:solidFill>
                  <a:schemeClr val="bg1"/>
                </a:solidFill>
              </a:rPr>
              <a:t>) a tenké vláknité </a:t>
            </a:r>
            <a:r>
              <a:rPr lang="cs-CZ" sz="2400" dirty="0" err="1" smtClean="0">
                <a:solidFill>
                  <a:schemeClr val="bg1"/>
                </a:solidFill>
              </a:rPr>
              <a:t>spájivky</a:t>
            </a:r>
            <a:r>
              <a:rPr lang="cs-CZ" sz="2400" dirty="0" smtClean="0">
                <a:solidFill>
                  <a:schemeClr val="bg1"/>
                </a:solidFill>
              </a:rPr>
              <a:t> rodu </a:t>
            </a:r>
            <a:r>
              <a:rPr lang="cs-CZ" sz="2400" i="1" dirty="0" err="1" smtClean="0">
                <a:solidFill>
                  <a:schemeClr val="bg1"/>
                </a:solidFill>
              </a:rPr>
              <a:t>Mougeotia</a:t>
            </a:r>
            <a:r>
              <a:rPr lang="cs-CZ" sz="2400" dirty="0" smtClean="0">
                <a:solidFill>
                  <a:schemeClr val="bg1"/>
                </a:solidFill>
              </a:rPr>
              <a:t> – deskovka)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1520" y="0"/>
            <a:ext cx="5493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Drobná oka v nepasených loukách:</a:t>
            </a:r>
            <a:endParaRPr lang="cs-CZ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74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713012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1459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714017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54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713012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533" y="-171399"/>
            <a:ext cx="9372533" cy="7029400"/>
          </a:xfrm>
        </p:spPr>
      </p:pic>
      <p:sp>
        <p:nvSpPr>
          <p:cNvPr id="2" name="TextovéPole 1"/>
          <p:cNvSpPr txBox="1"/>
          <p:nvPr/>
        </p:nvSpPr>
        <p:spPr>
          <a:xfrm>
            <a:off x="1619672" y="1268760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Trsy spájivých řas </a:t>
            </a:r>
          </a:p>
          <a:p>
            <a:r>
              <a:rPr lang="cs-CZ" sz="2800" b="1" dirty="0" smtClean="0">
                <a:solidFill>
                  <a:schemeClr val="bg1"/>
                </a:solidFill>
              </a:rPr>
              <a:t>spolehlivě spotřebují živiny. </a:t>
            </a:r>
            <a:endParaRPr lang="cs-CZ" sz="2800" b="1" dirty="0">
              <a:solidFill>
                <a:schemeClr val="bg1"/>
              </a:solidFill>
            </a:endParaRPr>
          </a:p>
        </p:txBody>
      </p:sp>
      <p:pic>
        <p:nvPicPr>
          <p:cNvPr id="5" name="Obrázek 4" descr="Image21.tif"/>
          <p:cNvPicPr>
            <a:picLocks noChangeAspect="1"/>
          </p:cNvPicPr>
          <p:nvPr/>
        </p:nvPicPr>
        <p:blipFill>
          <a:blip r:embed="rId3" cstate="screen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860032" y="3473624"/>
            <a:ext cx="5400600" cy="136815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876256" y="1700808"/>
            <a:ext cx="1568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jařmatka </a:t>
            </a:r>
          </a:p>
          <a:p>
            <a:r>
              <a:rPr lang="cs-CZ" i="1" dirty="0" err="1" smtClean="0"/>
              <a:t>Zygnema</a:t>
            </a:r>
            <a:r>
              <a:rPr lang="cs-CZ" i="1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946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5534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715017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0581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715018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62339" y="862339"/>
            <a:ext cx="6898713" cy="5174035"/>
          </a:xfrm>
        </p:spPr>
      </p:pic>
      <p:pic>
        <p:nvPicPr>
          <p:cNvPr id="5" name="Obrázek 4" descr="ALP 5 11 Hydrurus1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74004" y="2588004"/>
            <a:ext cx="4871807" cy="3668185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5148064" y="116632"/>
            <a:ext cx="41044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Hnědé povlaky na kamenech tvoří zlatá řasa </a:t>
            </a:r>
            <a:r>
              <a:rPr lang="cs-CZ" sz="2400" i="1" dirty="0" err="1" smtClean="0"/>
              <a:t>Hydrurus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foetidus</a:t>
            </a:r>
            <a:r>
              <a:rPr lang="cs-CZ" sz="2400" i="1" dirty="0" smtClean="0"/>
              <a:t> </a:t>
            </a:r>
            <a:r>
              <a:rPr lang="cs-CZ" sz="2400" dirty="0" smtClean="0"/>
              <a:t>(</a:t>
            </a:r>
            <a:r>
              <a:rPr lang="cs-CZ" sz="2400" dirty="0" err="1" smtClean="0"/>
              <a:t>vodnička</a:t>
            </a:r>
            <a:r>
              <a:rPr lang="cs-CZ" sz="2400" dirty="0" smtClean="0"/>
              <a:t> smradlavá).  V potoce ale nesmrdí – zasmrádne až při rozkladu v zavřené lahvičce (potřebuje kyslík a studenou vodu).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59464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ovéPole 4"/>
          <p:cNvSpPr txBox="1"/>
          <p:nvPr/>
        </p:nvSpPr>
        <p:spPr>
          <a:xfrm>
            <a:off x="3131840" y="6453336"/>
            <a:ext cx="6466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Půdním sinicím se daří v zamokřených místech.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50980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51801" y="879971"/>
            <a:ext cx="6857736" cy="5143302"/>
          </a:xfrm>
        </p:spPr>
      </p:pic>
    </p:spTree>
    <p:extLst>
      <p:ext uri="{BB962C8B-B14F-4D97-AF65-F5344CB8AC3E}">
        <p14:creationId xmlns:p14="http://schemas.microsoft.com/office/powerpoint/2010/main" val="218351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439799" y="795963"/>
            <a:ext cx="6953746" cy="5215310"/>
          </a:xfrm>
        </p:spPr>
      </p:pic>
    </p:spTree>
    <p:extLst>
      <p:ext uri="{BB962C8B-B14F-4D97-AF65-F5344CB8AC3E}">
        <p14:creationId xmlns:p14="http://schemas.microsoft.com/office/powerpoint/2010/main" val="284495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82" y="39353"/>
            <a:ext cx="9148182" cy="6861137"/>
          </a:xfrm>
        </p:spPr>
      </p:pic>
    </p:spTree>
    <p:extLst>
      <p:ext uri="{BB962C8B-B14F-4D97-AF65-F5344CB8AC3E}">
        <p14:creationId xmlns:p14="http://schemas.microsoft.com/office/powerpoint/2010/main" val="2595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83356" cy="6887517"/>
          </a:xfrm>
        </p:spPr>
      </p:pic>
    </p:spTree>
    <p:extLst>
      <p:ext uri="{BB962C8B-B14F-4D97-AF65-F5344CB8AC3E}">
        <p14:creationId xmlns:p14="http://schemas.microsoft.com/office/powerpoint/2010/main" val="387994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Pictures1-12-2014\SOlinouVylety\Schladmingunor2013\P120052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17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713014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474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Pictures1-12-2014\SOlinouVylety\Schladmingunor2013\P120055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74"/>
            <a:ext cx="9214315" cy="691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66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Riedertal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90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808"/>
            <a:ext cx="6948264" cy="695697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843808" y="3717032"/>
            <a:ext cx="2088232" cy="1584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2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8108"/>
            <a:ext cx="6877609" cy="687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7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87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364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88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891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89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761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91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301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92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24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93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550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vrcholu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468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95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77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95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947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96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19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96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202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age34.tif"/>
          <p:cNvPicPr>
            <a:picLocks noChangeAspect="1"/>
          </p:cNvPicPr>
          <p:nvPr/>
        </p:nvPicPr>
        <p:blipFill>
          <a:blip r:embed="rId2" cstate="screen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203848" cy="3140968"/>
          </a:xfrm>
          <a:prstGeom prst="rect">
            <a:avLst/>
          </a:prstGeom>
        </p:spPr>
      </p:pic>
      <p:pic>
        <p:nvPicPr>
          <p:cNvPr id="3" name="Obrázek 2" descr="Image28.tif"/>
          <p:cNvPicPr>
            <a:picLocks noChangeAspect="1"/>
          </p:cNvPicPr>
          <p:nvPr/>
        </p:nvPicPr>
        <p:blipFill>
          <a:blip r:embed="rId3" cstate="screen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48397" y="0"/>
            <a:ext cx="4895603" cy="3717032"/>
          </a:xfrm>
          <a:prstGeom prst="rect">
            <a:avLst/>
          </a:prstGeom>
        </p:spPr>
      </p:pic>
      <p:pic>
        <p:nvPicPr>
          <p:cNvPr id="4" name="Obrázek 3" descr="Image29.tif"/>
          <p:cNvPicPr>
            <a:picLocks noChangeAspect="1"/>
          </p:cNvPicPr>
          <p:nvPr/>
        </p:nvPicPr>
        <p:blipFill>
          <a:blip r:embed="rId4" cstate="screen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555429" y="3272967"/>
            <a:ext cx="3029605" cy="4140460"/>
          </a:xfrm>
          <a:prstGeom prst="rect">
            <a:avLst/>
          </a:prstGeom>
        </p:spPr>
      </p:pic>
      <p:pic>
        <p:nvPicPr>
          <p:cNvPr id="5" name="Obrázek 4" descr="Image31.tif"/>
          <p:cNvPicPr>
            <a:picLocks noChangeAspect="1"/>
          </p:cNvPicPr>
          <p:nvPr/>
        </p:nvPicPr>
        <p:blipFill>
          <a:blip r:embed="rId5" cstate="screen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80112" y="4293096"/>
            <a:ext cx="3168352" cy="234692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7504" y="3284984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Oživení napajedel:    rozsivky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7064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97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125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98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48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99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165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01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176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01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972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199</Words>
  <Application>Microsoft Office PowerPoint</Application>
  <PresentationFormat>On-screen Show (4:3)</PresentationFormat>
  <Paragraphs>35</Paragraphs>
  <Slides>191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191</vt:i4>
      </vt:variant>
    </vt:vector>
  </HeadingPairs>
  <TitlesOfParts>
    <vt:vector size="192" baseType="lpstr">
      <vt:lpstr>Motiv systému Office</vt:lpstr>
      <vt:lpstr>Převážně kyselé Nízké Taury</vt:lpstr>
      <vt:lpstr>PowerPoint Presentation</vt:lpstr>
      <vt:lpstr>Taury jižně od Schladmingu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Riedertal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Edelrautehutte -Bossenstein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Skácelová Olga RNDr. Ph.D.</dc:creator>
  <cp:lastModifiedBy>suspa</cp:lastModifiedBy>
  <cp:revision>23</cp:revision>
  <dcterms:created xsi:type="dcterms:W3CDTF">2016-01-04T09:46:16Z</dcterms:created>
  <dcterms:modified xsi:type="dcterms:W3CDTF">2016-01-06T21:05:52Z</dcterms:modified>
</cp:coreProperties>
</file>