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81" r:id="rId5"/>
    <p:sldId id="360" r:id="rId6"/>
    <p:sldId id="282" r:id="rId7"/>
    <p:sldId id="284" r:id="rId8"/>
    <p:sldId id="361" r:id="rId9"/>
    <p:sldId id="362" r:id="rId10"/>
    <p:sldId id="286" r:id="rId11"/>
    <p:sldId id="287" r:id="rId12"/>
    <p:sldId id="278" r:id="rId13"/>
    <p:sldId id="285" r:id="rId14"/>
    <p:sldId id="279" r:id="rId15"/>
    <p:sldId id="280" r:id="rId16"/>
    <p:sldId id="277" r:id="rId17"/>
    <p:sldId id="333" r:id="rId18"/>
    <p:sldId id="332" r:id="rId19"/>
    <p:sldId id="301" r:id="rId20"/>
    <p:sldId id="302" r:id="rId21"/>
    <p:sldId id="315" r:id="rId22"/>
    <p:sldId id="303" r:id="rId23"/>
    <p:sldId id="304" r:id="rId24"/>
    <p:sldId id="305" r:id="rId25"/>
    <p:sldId id="309" r:id="rId26"/>
    <p:sldId id="334" r:id="rId27"/>
    <p:sldId id="339" r:id="rId28"/>
    <p:sldId id="347" r:id="rId29"/>
    <p:sldId id="335" r:id="rId30"/>
    <p:sldId id="337" r:id="rId31"/>
    <p:sldId id="342" r:id="rId32"/>
    <p:sldId id="344" r:id="rId33"/>
    <p:sldId id="345" r:id="rId34"/>
    <p:sldId id="346" r:id="rId35"/>
    <p:sldId id="343" r:id="rId36"/>
    <p:sldId id="348" r:id="rId37"/>
    <p:sldId id="357" r:id="rId38"/>
    <p:sldId id="356" r:id="rId39"/>
    <p:sldId id="358" r:id="rId40"/>
    <p:sldId id="359" r:id="rId41"/>
    <p:sldId id="363" r:id="rId42"/>
    <p:sldId id="36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7ED5E-AC96-4FB7-A350-0B73B2FB8661}" type="doc">
      <dgm:prSet loTypeId="urn:microsoft.com/office/officeart/2005/8/layout/vProcess5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FFE5A9D-3A66-45BF-9BA9-EB1B1922140F}">
      <dgm:prSet/>
      <dgm:spPr/>
      <dgm:t>
        <a:bodyPr/>
        <a:lstStyle/>
        <a:p>
          <a:r>
            <a:rPr lang="en-US" dirty="0"/>
            <a:t>From CV of average species to weighted average of CV – dominance effect – the dominants are usually more stable – Taylor’s power law</a:t>
          </a:r>
        </a:p>
      </dgm:t>
    </dgm:pt>
    <dgm:pt modelId="{F14BDBBA-CDD8-41D0-8C01-8DD258ABEC1E}" type="parTrans" cxnId="{80D1D941-B661-47C0-9358-7F3A5E19DC2E}">
      <dgm:prSet/>
      <dgm:spPr/>
      <dgm:t>
        <a:bodyPr/>
        <a:lstStyle/>
        <a:p>
          <a:endParaRPr lang="en-US"/>
        </a:p>
      </dgm:t>
    </dgm:pt>
    <dgm:pt modelId="{9CA33F57-5600-4091-A9F5-F9307787B734}" type="sibTrans" cxnId="{80D1D941-B661-47C0-9358-7F3A5E19DC2E}">
      <dgm:prSet/>
      <dgm:spPr/>
      <dgm:t>
        <a:bodyPr/>
        <a:lstStyle/>
        <a:p>
          <a:endParaRPr lang="en-US"/>
        </a:p>
      </dgm:t>
    </dgm:pt>
    <dgm:pt modelId="{2636794E-7F47-425F-B5CC-C4317F48DCF3}">
      <dgm:prSet/>
      <dgm:spPr/>
      <dgm:t>
        <a:bodyPr/>
        <a:lstStyle/>
        <a:p>
          <a:r>
            <a:rPr lang="en-US"/>
            <a:t>From weighted average of CV to community CV -  common (and non-independent) effect of asynchrony and “averaging” due to species diversity</a:t>
          </a:r>
        </a:p>
      </dgm:t>
    </dgm:pt>
    <dgm:pt modelId="{D1575E77-D238-4F08-A131-164984A9E032}" type="parTrans" cxnId="{C6448718-49F6-4D47-8BF7-780B202AAA33}">
      <dgm:prSet/>
      <dgm:spPr/>
      <dgm:t>
        <a:bodyPr/>
        <a:lstStyle/>
        <a:p>
          <a:endParaRPr lang="en-US"/>
        </a:p>
      </dgm:t>
    </dgm:pt>
    <dgm:pt modelId="{B60016F4-FB68-4CB1-BA65-2004F3B99FB2}" type="sibTrans" cxnId="{C6448718-49F6-4D47-8BF7-780B202AAA33}">
      <dgm:prSet/>
      <dgm:spPr/>
      <dgm:t>
        <a:bodyPr/>
        <a:lstStyle/>
        <a:p>
          <a:endParaRPr lang="en-US"/>
        </a:p>
      </dgm:t>
    </dgm:pt>
    <dgm:pt modelId="{ACF4248E-6AAA-473F-8D11-DBDACF750A5D}">
      <dgm:prSet/>
      <dgm:spPr/>
      <dgm:t>
        <a:bodyPr/>
        <a:lstStyle/>
        <a:p>
          <a:r>
            <a:rPr lang="en-US" dirty="0"/>
            <a:t>Strong asynchrony of low diversity might have similar effect of weak asynchrony with high diversity</a:t>
          </a:r>
        </a:p>
      </dgm:t>
    </dgm:pt>
    <dgm:pt modelId="{9174167D-5080-4F23-9058-569700922E69}" type="parTrans" cxnId="{527CA326-FAFB-4FDB-9E4B-E2E7E6B9376C}">
      <dgm:prSet/>
      <dgm:spPr/>
      <dgm:t>
        <a:bodyPr/>
        <a:lstStyle/>
        <a:p>
          <a:endParaRPr lang="en-US"/>
        </a:p>
      </dgm:t>
    </dgm:pt>
    <dgm:pt modelId="{9FD8E4EB-0147-4BF5-B041-5BC30B45C68A}" type="sibTrans" cxnId="{527CA326-FAFB-4FDB-9E4B-E2E7E6B9376C}">
      <dgm:prSet/>
      <dgm:spPr/>
      <dgm:t>
        <a:bodyPr/>
        <a:lstStyle/>
        <a:p>
          <a:endParaRPr lang="en-US"/>
        </a:p>
      </dgm:t>
    </dgm:pt>
    <dgm:pt modelId="{20DDDE16-30E1-49B2-9BA4-5C62EE1B3C05}">
      <dgm:prSet/>
      <dgm:spPr/>
      <dgm:t>
        <a:bodyPr/>
        <a:lstStyle/>
        <a:p>
          <a:r>
            <a:rPr lang="en-US" dirty="0"/>
            <a:t>Need for a “yardstick” – we used random fluctuation in community of two equally represented species </a:t>
          </a:r>
        </a:p>
      </dgm:t>
    </dgm:pt>
    <dgm:pt modelId="{74FDED7F-185B-4A9B-BB52-37F925C50096}" type="parTrans" cxnId="{836E8F17-532E-4320-BCDE-6ACA9FE428CE}">
      <dgm:prSet/>
      <dgm:spPr/>
      <dgm:t>
        <a:bodyPr/>
        <a:lstStyle/>
        <a:p>
          <a:endParaRPr lang="en-US"/>
        </a:p>
      </dgm:t>
    </dgm:pt>
    <dgm:pt modelId="{FE06F1F9-4EFE-4B9F-B8BF-2799C62CF786}" type="sibTrans" cxnId="{836E8F17-532E-4320-BCDE-6ACA9FE428CE}">
      <dgm:prSet/>
      <dgm:spPr/>
      <dgm:t>
        <a:bodyPr/>
        <a:lstStyle/>
        <a:p>
          <a:endParaRPr lang="en-US"/>
        </a:p>
      </dgm:t>
    </dgm:pt>
    <dgm:pt modelId="{8B51CA7B-FF77-44A9-8F0F-F699B580C87C}" type="pres">
      <dgm:prSet presAssocID="{87E7ED5E-AC96-4FB7-A350-0B73B2FB8661}" presName="outerComposite" presStyleCnt="0">
        <dgm:presLayoutVars>
          <dgm:chMax val="5"/>
          <dgm:dir/>
          <dgm:resizeHandles val="exact"/>
        </dgm:presLayoutVars>
      </dgm:prSet>
      <dgm:spPr/>
    </dgm:pt>
    <dgm:pt modelId="{C3EC31AF-9278-4CE2-99EC-813DC9590CB6}" type="pres">
      <dgm:prSet presAssocID="{87E7ED5E-AC96-4FB7-A350-0B73B2FB8661}" presName="dummyMaxCanvas" presStyleCnt="0">
        <dgm:presLayoutVars/>
      </dgm:prSet>
      <dgm:spPr/>
    </dgm:pt>
    <dgm:pt modelId="{9E2C2D86-B943-4700-8B2E-2FB8C143FC4C}" type="pres">
      <dgm:prSet presAssocID="{87E7ED5E-AC96-4FB7-A350-0B73B2FB8661}" presName="FourNodes_1" presStyleLbl="node1" presStyleIdx="0" presStyleCnt="4">
        <dgm:presLayoutVars>
          <dgm:bulletEnabled val="1"/>
        </dgm:presLayoutVars>
      </dgm:prSet>
      <dgm:spPr/>
    </dgm:pt>
    <dgm:pt modelId="{3C923468-DF58-4C32-8C3C-A0954D860A3B}" type="pres">
      <dgm:prSet presAssocID="{87E7ED5E-AC96-4FB7-A350-0B73B2FB8661}" presName="FourNodes_2" presStyleLbl="node1" presStyleIdx="1" presStyleCnt="4">
        <dgm:presLayoutVars>
          <dgm:bulletEnabled val="1"/>
        </dgm:presLayoutVars>
      </dgm:prSet>
      <dgm:spPr/>
    </dgm:pt>
    <dgm:pt modelId="{832B8761-B768-4668-86EB-BE8651314E22}" type="pres">
      <dgm:prSet presAssocID="{87E7ED5E-AC96-4FB7-A350-0B73B2FB8661}" presName="FourNodes_3" presStyleLbl="node1" presStyleIdx="2" presStyleCnt="4">
        <dgm:presLayoutVars>
          <dgm:bulletEnabled val="1"/>
        </dgm:presLayoutVars>
      </dgm:prSet>
      <dgm:spPr/>
    </dgm:pt>
    <dgm:pt modelId="{B33F035E-AAA3-4BE6-B163-7F93E2D1C4A8}" type="pres">
      <dgm:prSet presAssocID="{87E7ED5E-AC96-4FB7-A350-0B73B2FB8661}" presName="FourNodes_4" presStyleLbl="node1" presStyleIdx="3" presStyleCnt="4">
        <dgm:presLayoutVars>
          <dgm:bulletEnabled val="1"/>
        </dgm:presLayoutVars>
      </dgm:prSet>
      <dgm:spPr/>
    </dgm:pt>
    <dgm:pt modelId="{80E80A4D-2FF9-41F8-B5E9-15682670A9BC}" type="pres">
      <dgm:prSet presAssocID="{87E7ED5E-AC96-4FB7-A350-0B73B2FB8661}" presName="FourConn_1-2" presStyleLbl="fgAccFollowNode1" presStyleIdx="0" presStyleCnt="3">
        <dgm:presLayoutVars>
          <dgm:bulletEnabled val="1"/>
        </dgm:presLayoutVars>
      </dgm:prSet>
      <dgm:spPr/>
    </dgm:pt>
    <dgm:pt modelId="{501B7EC1-D3C4-45A1-8C70-E9B75E5EC553}" type="pres">
      <dgm:prSet presAssocID="{87E7ED5E-AC96-4FB7-A350-0B73B2FB8661}" presName="FourConn_2-3" presStyleLbl="fgAccFollowNode1" presStyleIdx="1" presStyleCnt="3">
        <dgm:presLayoutVars>
          <dgm:bulletEnabled val="1"/>
        </dgm:presLayoutVars>
      </dgm:prSet>
      <dgm:spPr/>
    </dgm:pt>
    <dgm:pt modelId="{F0ACDA4D-81E8-416A-B255-7E2363449B68}" type="pres">
      <dgm:prSet presAssocID="{87E7ED5E-AC96-4FB7-A350-0B73B2FB8661}" presName="FourConn_3-4" presStyleLbl="fgAccFollowNode1" presStyleIdx="2" presStyleCnt="3">
        <dgm:presLayoutVars>
          <dgm:bulletEnabled val="1"/>
        </dgm:presLayoutVars>
      </dgm:prSet>
      <dgm:spPr/>
    </dgm:pt>
    <dgm:pt modelId="{7089F8D7-A49A-4323-9CD8-8C52C5F7067A}" type="pres">
      <dgm:prSet presAssocID="{87E7ED5E-AC96-4FB7-A350-0B73B2FB8661}" presName="FourNodes_1_text" presStyleLbl="node1" presStyleIdx="3" presStyleCnt="4">
        <dgm:presLayoutVars>
          <dgm:bulletEnabled val="1"/>
        </dgm:presLayoutVars>
      </dgm:prSet>
      <dgm:spPr/>
    </dgm:pt>
    <dgm:pt modelId="{E7D48FB9-04A9-4224-9B16-BF5948300371}" type="pres">
      <dgm:prSet presAssocID="{87E7ED5E-AC96-4FB7-A350-0B73B2FB8661}" presName="FourNodes_2_text" presStyleLbl="node1" presStyleIdx="3" presStyleCnt="4">
        <dgm:presLayoutVars>
          <dgm:bulletEnabled val="1"/>
        </dgm:presLayoutVars>
      </dgm:prSet>
      <dgm:spPr/>
    </dgm:pt>
    <dgm:pt modelId="{A5590775-41AA-4F00-8657-A7C30B359C02}" type="pres">
      <dgm:prSet presAssocID="{87E7ED5E-AC96-4FB7-A350-0B73B2FB8661}" presName="FourNodes_3_text" presStyleLbl="node1" presStyleIdx="3" presStyleCnt="4">
        <dgm:presLayoutVars>
          <dgm:bulletEnabled val="1"/>
        </dgm:presLayoutVars>
      </dgm:prSet>
      <dgm:spPr/>
    </dgm:pt>
    <dgm:pt modelId="{EBA630A6-C112-42DD-AEBE-5587055C152B}" type="pres">
      <dgm:prSet presAssocID="{87E7ED5E-AC96-4FB7-A350-0B73B2FB866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BD21810-A9B8-4994-BC3F-6392E5635457}" type="presOf" srcId="{ACF4248E-6AAA-473F-8D11-DBDACF750A5D}" destId="{A5590775-41AA-4F00-8657-A7C30B359C02}" srcOrd="1" destOrd="0" presId="urn:microsoft.com/office/officeart/2005/8/layout/vProcess5"/>
    <dgm:cxn modelId="{836E8F17-532E-4320-BCDE-6ACA9FE428CE}" srcId="{87E7ED5E-AC96-4FB7-A350-0B73B2FB8661}" destId="{20DDDE16-30E1-49B2-9BA4-5C62EE1B3C05}" srcOrd="3" destOrd="0" parTransId="{74FDED7F-185B-4A9B-BB52-37F925C50096}" sibTransId="{FE06F1F9-4EFE-4B9F-B8BF-2799C62CF786}"/>
    <dgm:cxn modelId="{C6448718-49F6-4D47-8BF7-780B202AAA33}" srcId="{87E7ED5E-AC96-4FB7-A350-0B73B2FB8661}" destId="{2636794E-7F47-425F-B5CC-C4317F48DCF3}" srcOrd="1" destOrd="0" parTransId="{D1575E77-D238-4F08-A131-164984A9E032}" sibTransId="{B60016F4-FB68-4CB1-BA65-2004F3B99FB2}"/>
    <dgm:cxn modelId="{D288581E-64D9-4622-856C-EA0BB5A16172}" type="presOf" srcId="{FFFE5A9D-3A66-45BF-9BA9-EB1B1922140F}" destId="{9E2C2D86-B943-4700-8B2E-2FB8C143FC4C}" srcOrd="0" destOrd="0" presId="urn:microsoft.com/office/officeart/2005/8/layout/vProcess5"/>
    <dgm:cxn modelId="{527CA326-FAFB-4FDB-9E4B-E2E7E6B9376C}" srcId="{87E7ED5E-AC96-4FB7-A350-0B73B2FB8661}" destId="{ACF4248E-6AAA-473F-8D11-DBDACF750A5D}" srcOrd="2" destOrd="0" parTransId="{9174167D-5080-4F23-9058-569700922E69}" sibTransId="{9FD8E4EB-0147-4BF5-B041-5BC30B45C68A}"/>
    <dgm:cxn modelId="{8F8EFA2E-10F4-48D8-B6D2-FDC2644B993D}" type="presOf" srcId="{9CA33F57-5600-4091-A9F5-F9307787B734}" destId="{80E80A4D-2FF9-41F8-B5E9-15682670A9BC}" srcOrd="0" destOrd="0" presId="urn:microsoft.com/office/officeart/2005/8/layout/vProcess5"/>
    <dgm:cxn modelId="{B9C68030-0DA6-43B0-A885-6CD0E5B6129B}" type="presOf" srcId="{20DDDE16-30E1-49B2-9BA4-5C62EE1B3C05}" destId="{B33F035E-AAA3-4BE6-B163-7F93E2D1C4A8}" srcOrd="0" destOrd="0" presId="urn:microsoft.com/office/officeart/2005/8/layout/vProcess5"/>
    <dgm:cxn modelId="{FDB5463C-314D-4EEC-8216-8043069ACC5E}" type="presOf" srcId="{2636794E-7F47-425F-B5CC-C4317F48DCF3}" destId="{3C923468-DF58-4C32-8C3C-A0954D860A3B}" srcOrd="0" destOrd="0" presId="urn:microsoft.com/office/officeart/2005/8/layout/vProcess5"/>
    <dgm:cxn modelId="{3A74AF5C-770F-480F-826F-1182E621B156}" type="presOf" srcId="{2636794E-7F47-425F-B5CC-C4317F48DCF3}" destId="{E7D48FB9-04A9-4224-9B16-BF5948300371}" srcOrd="1" destOrd="0" presId="urn:microsoft.com/office/officeart/2005/8/layout/vProcess5"/>
    <dgm:cxn modelId="{96E7F95F-4277-4BF4-A444-A0C896A5D9EE}" type="presOf" srcId="{ACF4248E-6AAA-473F-8D11-DBDACF750A5D}" destId="{832B8761-B768-4668-86EB-BE8651314E22}" srcOrd="0" destOrd="0" presId="urn:microsoft.com/office/officeart/2005/8/layout/vProcess5"/>
    <dgm:cxn modelId="{80D1D941-B661-47C0-9358-7F3A5E19DC2E}" srcId="{87E7ED5E-AC96-4FB7-A350-0B73B2FB8661}" destId="{FFFE5A9D-3A66-45BF-9BA9-EB1B1922140F}" srcOrd="0" destOrd="0" parTransId="{F14BDBBA-CDD8-41D0-8C01-8DD258ABEC1E}" sibTransId="{9CA33F57-5600-4091-A9F5-F9307787B734}"/>
    <dgm:cxn modelId="{78BA3C49-ABE4-4D6E-9444-2594225BCB11}" type="presOf" srcId="{FFFE5A9D-3A66-45BF-9BA9-EB1B1922140F}" destId="{7089F8D7-A49A-4323-9CD8-8C52C5F7067A}" srcOrd="1" destOrd="0" presId="urn:microsoft.com/office/officeart/2005/8/layout/vProcess5"/>
    <dgm:cxn modelId="{D7F1C284-89ED-4B3C-88D2-D661B9942B73}" type="presOf" srcId="{87E7ED5E-AC96-4FB7-A350-0B73B2FB8661}" destId="{8B51CA7B-FF77-44A9-8F0F-F699B580C87C}" srcOrd="0" destOrd="0" presId="urn:microsoft.com/office/officeart/2005/8/layout/vProcess5"/>
    <dgm:cxn modelId="{A1FA9AA8-71A2-4414-BF7D-19FA617F3656}" type="presOf" srcId="{9FD8E4EB-0147-4BF5-B041-5BC30B45C68A}" destId="{F0ACDA4D-81E8-416A-B255-7E2363449B68}" srcOrd="0" destOrd="0" presId="urn:microsoft.com/office/officeart/2005/8/layout/vProcess5"/>
    <dgm:cxn modelId="{B2C1F8C3-E959-48AF-ACBC-CB2297539AA2}" type="presOf" srcId="{B60016F4-FB68-4CB1-BA65-2004F3B99FB2}" destId="{501B7EC1-D3C4-45A1-8C70-E9B75E5EC553}" srcOrd="0" destOrd="0" presId="urn:microsoft.com/office/officeart/2005/8/layout/vProcess5"/>
    <dgm:cxn modelId="{B9A858D0-9913-4EB4-ADF0-B11412A630F5}" type="presOf" srcId="{20DDDE16-30E1-49B2-9BA4-5C62EE1B3C05}" destId="{EBA630A6-C112-42DD-AEBE-5587055C152B}" srcOrd="1" destOrd="0" presId="urn:microsoft.com/office/officeart/2005/8/layout/vProcess5"/>
    <dgm:cxn modelId="{9D071D45-4371-438C-9900-496405974F1E}" type="presParOf" srcId="{8B51CA7B-FF77-44A9-8F0F-F699B580C87C}" destId="{C3EC31AF-9278-4CE2-99EC-813DC9590CB6}" srcOrd="0" destOrd="0" presId="urn:microsoft.com/office/officeart/2005/8/layout/vProcess5"/>
    <dgm:cxn modelId="{55905D80-318C-4ABC-AE7D-6BF7FBD1708D}" type="presParOf" srcId="{8B51CA7B-FF77-44A9-8F0F-F699B580C87C}" destId="{9E2C2D86-B943-4700-8B2E-2FB8C143FC4C}" srcOrd="1" destOrd="0" presId="urn:microsoft.com/office/officeart/2005/8/layout/vProcess5"/>
    <dgm:cxn modelId="{12B408C5-C71F-4D83-B260-49F66FBB880C}" type="presParOf" srcId="{8B51CA7B-FF77-44A9-8F0F-F699B580C87C}" destId="{3C923468-DF58-4C32-8C3C-A0954D860A3B}" srcOrd="2" destOrd="0" presId="urn:microsoft.com/office/officeart/2005/8/layout/vProcess5"/>
    <dgm:cxn modelId="{5A8CD95F-C5A8-4AA4-86AA-889234A5E5F1}" type="presParOf" srcId="{8B51CA7B-FF77-44A9-8F0F-F699B580C87C}" destId="{832B8761-B768-4668-86EB-BE8651314E22}" srcOrd="3" destOrd="0" presId="urn:microsoft.com/office/officeart/2005/8/layout/vProcess5"/>
    <dgm:cxn modelId="{60D8B6EC-834A-414E-8B47-3AA98F261E12}" type="presParOf" srcId="{8B51CA7B-FF77-44A9-8F0F-F699B580C87C}" destId="{B33F035E-AAA3-4BE6-B163-7F93E2D1C4A8}" srcOrd="4" destOrd="0" presId="urn:microsoft.com/office/officeart/2005/8/layout/vProcess5"/>
    <dgm:cxn modelId="{E2902B18-E535-4771-BC55-3356519106F1}" type="presParOf" srcId="{8B51CA7B-FF77-44A9-8F0F-F699B580C87C}" destId="{80E80A4D-2FF9-41F8-B5E9-15682670A9BC}" srcOrd="5" destOrd="0" presId="urn:microsoft.com/office/officeart/2005/8/layout/vProcess5"/>
    <dgm:cxn modelId="{AC221CCC-BD7C-4FEC-B50B-3DC1E9E000F9}" type="presParOf" srcId="{8B51CA7B-FF77-44A9-8F0F-F699B580C87C}" destId="{501B7EC1-D3C4-45A1-8C70-E9B75E5EC553}" srcOrd="6" destOrd="0" presId="urn:microsoft.com/office/officeart/2005/8/layout/vProcess5"/>
    <dgm:cxn modelId="{95B838A6-88E3-4D29-BF3A-992457C31E16}" type="presParOf" srcId="{8B51CA7B-FF77-44A9-8F0F-F699B580C87C}" destId="{F0ACDA4D-81E8-416A-B255-7E2363449B68}" srcOrd="7" destOrd="0" presId="urn:microsoft.com/office/officeart/2005/8/layout/vProcess5"/>
    <dgm:cxn modelId="{BAB09BF2-5EFB-46FC-9808-10557538A9B7}" type="presParOf" srcId="{8B51CA7B-FF77-44A9-8F0F-F699B580C87C}" destId="{7089F8D7-A49A-4323-9CD8-8C52C5F7067A}" srcOrd="8" destOrd="0" presId="urn:microsoft.com/office/officeart/2005/8/layout/vProcess5"/>
    <dgm:cxn modelId="{460C2CBF-20CD-4077-89E6-B07B682BCDD2}" type="presParOf" srcId="{8B51CA7B-FF77-44A9-8F0F-F699B580C87C}" destId="{E7D48FB9-04A9-4224-9B16-BF5948300371}" srcOrd="9" destOrd="0" presId="urn:microsoft.com/office/officeart/2005/8/layout/vProcess5"/>
    <dgm:cxn modelId="{0A763FFC-2519-4289-81CF-088FA1B108FF}" type="presParOf" srcId="{8B51CA7B-FF77-44A9-8F0F-F699B580C87C}" destId="{A5590775-41AA-4F00-8657-A7C30B359C02}" srcOrd="10" destOrd="0" presId="urn:microsoft.com/office/officeart/2005/8/layout/vProcess5"/>
    <dgm:cxn modelId="{F5328EF1-5D54-4648-B919-E8BAD4A89770}" type="presParOf" srcId="{8B51CA7B-FF77-44A9-8F0F-F699B580C87C}" destId="{EBA630A6-C112-42DD-AEBE-5587055C152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C2D86-B943-4700-8B2E-2FB8C143FC4C}">
      <dsp:nvSpPr>
        <dsp:cNvPr id="0" name=""/>
        <dsp:cNvSpPr/>
      </dsp:nvSpPr>
      <dsp:spPr>
        <a:xfrm>
          <a:off x="0" y="0"/>
          <a:ext cx="8290560" cy="905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From CV of average species to weighted average of CV – dominance effect – the dominants are usually more stable – Taylor’s power law</a:t>
          </a:r>
        </a:p>
      </dsp:txBody>
      <dsp:txXfrm>
        <a:off x="26514" y="26514"/>
        <a:ext cx="7237224" cy="852228"/>
      </dsp:txXfrm>
    </dsp:sp>
    <dsp:sp modelId="{3C923468-DF58-4C32-8C3C-A0954D860A3B}">
      <dsp:nvSpPr>
        <dsp:cNvPr id="0" name=""/>
        <dsp:cNvSpPr/>
      </dsp:nvSpPr>
      <dsp:spPr>
        <a:xfrm>
          <a:off x="694334" y="1069848"/>
          <a:ext cx="8290560" cy="905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From weighted average of CV to community CV -  common (and non-independent) effect of asynchrony and “averaging” due to species diversity</a:t>
          </a:r>
        </a:p>
      </dsp:txBody>
      <dsp:txXfrm>
        <a:off x="720848" y="1096362"/>
        <a:ext cx="6954781" cy="852228"/>
      </dsp:txXfrm>
    </dsp:sp>
    <dsp:sp modelId="{832B8761-B768-4668-86EB-BE8651314E22}">
      <dsp:nvSpPr>
        <dsp:cNvPr id="0" name=""/>
        <dsp:cNvSpPr/>
      </dsp:nvSpPr>
      <dsp:spPr>
        <a:xfrm>
          <a:off x="1378305" y="2139696"/>
          <a:ext cx="8290560" cy="905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Strong asynchrony of low diversity might have similar effect of weak asynchrony with high diversity</a:t>
          </a:r>
        </a:p>
      </dsp:txBody>
      <dsp:txXfrm>
        <a:off x="1404819" y="2166210"/>
        <a:ext cx="6965144" cy="852228"/>
      </dsp:txXfrm>
    </dsp:sp>
    <dsp:sp modelId="{B33F035E-AAA3-4BE6-B163-7F93E2D1C4A8}">
      <dsp:nvSpPr>
        <dsp:cNvPr id="0" name=""/>
        <dsp:cNvSpPr/>
      </dsp:nvSpPr>
      <dsp:spPr>
        <a:xfrm>
          <a:off x="2072639" y="3209544"/>
          <a:ext cx="8290560" cy="905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Need for a “yardstick” – we used random fluctuation in community of two equally represented species </a:t>
          </a:r>
        </a:p>
      </dsp:txBody>
      <dsp:txXfrm>
        <a:off x="2099153" y="3236058"/>
        <a:ext cx="6954781" cy="852228"/>
      </dsp:txXfrm>
    </dsp:sp>
    <dsp:sp modelId="{80E80A4D-2FF9-41F8-B5E9-15682670A9BC}">
      <dsp:nvSpPr>
        <dsp:cNvPr id="0" name=""/>
        <dsp:cNvSpPr/>
      </dsp:nvSpPr>
      <dsp:spPr>
        <a:xfrm>
          <a:off x="7702143" y="693343"/>
          <a:ext cx="588416" cy="5884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834537" y="693343"/>
        <a:ext cx="323628" cy="442783"/>
      </dsp:txXfrm>
    </dsp:sp>
    <dsp:sp modelId="{501B7EC1-D3C4-45A1-8C70-E9B75E5EC553}">
      <dsp:nvSpPr>
        <dsp:cNvPr id="0" name=""/>
        <dsp:cNvSpPr/>
      </dsp:nvSpPr>
      <dsp:spPr>
        <a:xfrm>
          <a:off x="8396478" y="1763191"/>
          <a:ext cx="588416" cy="5884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528872" y="1763191"/>
        <a:ext cx="323628" cy="442783"/>
      </dsp:txXfrm>
    </dsp:sp>
    <dsp:sp modelId="{F0ACDA4D-81E8-416A-B255-7E2363449B68}">
      <dsp:nvSpPr>
        <dsp:cNvPr id="0" name=""/>
        <dsp:cNvSpPr/>
      </dsp:nvSpPr>
      <dsp:spPr>
        <a:xfrm>
          <a:off x="9080449" y="2833039"/>
          <a:ext cx="588416" cy="5884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212843" y="2833039"/>
        <a:ext cx="323628" cy="442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48D6-9F95-73DB-2423-470AA939E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46EB9-88F7-F7BB-0BB5-91868CD4E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9D3DE-4D37-3402-057B-D4A5F78A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44E-BF64-46B3-8641-84D7CE4EF493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29DF-1129-D06E-4926-960052EB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FA018-29CB-F763-4DE8-D0DF6FB81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5868-E4ED-4FF6-B87A-53C19F76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0C75B-01DB-1693-EC2C-C352E9132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3FDE05-115C-CBE2-8F2F-1CDE8713B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703E0-BCF5-D2BC-06A9-425F593E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44E-BF64-46B3-8641-84D7CE4EF493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01450-D88E-7DAB-0FF8-B34A3776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C70DA-20E6-FA2D-C498-DF620CEA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5868-E4ED-4FF6-B87A-53C19F76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7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80105-9CE2-69FC-F7B0-80BEB01B98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D58A3-DDF5-9B16-FE8B-C4F3A86AC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99D82-3892-8D0F-90AC-31405EEA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44E-BF64-46B3-8641-84D7CE4EF493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E2EF9-FE41-9253-BE61-CEEF3CED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CF736-ED34-FBF4-BD01-D5E563FC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5868-E4ED-4FF6-B87A-53C19F76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4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78DD-3549-447B-BAEB-57FC57FB5EA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9FDD-BA54-4231-9F18-F4799C5B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41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78DD-3549-447B-BAEB-57FC57FB5EA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9FDD-BA54-4231-9F18-F4799C5B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01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78DD-3549-447B-BAEB-57FC57FB5EA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9FDD-BA54-4231-9F18-F4799C5B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89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78DD-3549-447B-BAEB-57FC57FB5EA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9FDD-BA54-4231-9F18-F4799C5B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37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78DD-3549-447B-BAEB-57FC57FB5EA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9FDD-BA54-4231-9F18-F4799C5B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15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78DD-3549-447B-BAEB-57FC57FB5EA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9FDD-BA54-4231-9F18-F4799C5B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78DD-3549-447B-BAEB-57FC57FB5EA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9FDD-BA54-4231-9F18-F4799C5B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9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78DD-3549-447B-BAEB-57FC57FB5EA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9FDD-BA54-4231-9F18-F4799C5B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2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9A418-A4AE-3B79-947B-E22F92D0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E989C-6976-6B54-0BE5-D5667A9E7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25AA5-1635-3180-87A7-71253EB1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44E-BF64-46B3-8641-84D7CE4EF493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87779-217D-D36F-465F-C441F985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0D66-B088-0C35-6B57-43CD7A30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5868-E4ED-4FF6-B87A-53C19F76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3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78DD-3549-447B-BAEB-57FC57FB5EA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9FDD-BA54-4231-9F18-F4799C5B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82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78DD-3549-447B-BAEB-57FC57FB5EA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9FDD-BA54-4231-9F18-F4799C5B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84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78DD-3549-447B-BAEB-57FC57FB5EA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9FDD-BA54-4231-9F18-F4799C5B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04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9CDCA-75C1-420B-B968-1872EF0BA8FC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513147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36982-7B5F-4E83-9C96-6275ED69ADCC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34886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97195-995E-4FCD-96F1-275D669A7912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49818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599FE-C50E-426A-A4B4-E7A6E4955297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16005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A72E-531E-4661-B717-A44E53E5794F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488792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9CF7-431A-4104-B558-AA93C4AF787F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61572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3646-3E68-43D2-9191-867BB3261F1D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0753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7F473-862D-0618-7BD3-45EE86455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4F9BF-1755-A167-B106-A134DAF22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FD75D-90ED-9961-C746-7943E0327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44E-BF64-46B3-8641-84D7CE4EF493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1DF0C-C32B-F224-1BB4-48F9A764E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D12F6-99E7-9C59-E169-74D3981B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5868-E4ED-4FF6-B87A-53C19F76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5552D-9FB1-433B-AD62-953B6D6CB392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28235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DEA06-34A8-45DF-8700-C9563115399D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343877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584A4-2320-4634-AA9E-620F57E59280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101594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F3221-99AA-4CB8-A6FB-C9718E839A7E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98538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79D7-19CB-CB6F-D7EB-EA0580038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2EFA9-7B76-1EDC-113E-C7C90D661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D4473-BF0D-4E05-39A9-964925305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68DC0-88BD-670C-90E8-02EBDA67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44E-BF64-46B3-8641-84D7CE4EF493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B9202-9DED-7AC6-5B66-99634D3A0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4828B-9F33-8523-16AA-103EE31A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5868-E4ED-4FF6-B87A-53C19F76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38768-7737-E84C-5160-2FA802B8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F649-4897-AC1E-9E36-3906BFDE1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330D6-9290-D2C4-7D7F-75A0A83F0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7BE85-92F9-809C-D338-15DD5AC02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90C3CF-0F2E-38BF-179A-787FD73D7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7D5860-8167-0311-5F39-EA269F2D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44E-BF64-46B3-8641-84D7CE4EF493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6C786-58D2-8773-EFBA-9F24CAA43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BA707C-8FD8-15F5-EF5A-72596C05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5868-E4ED-4FF6-B87A-53C19F76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0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DE4D-35D1-E91C-30CD-7ACA2377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2050FB-4089-45ED-A0FA-7D4D6AAE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44E-BF64-46B3-8641-84D7CE4EF493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A7E87-22FE-43D5-2BD2-68EA6702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034D2-9C74-4F20-62AB-10438875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5868-E4ED-4FF6-B87A-53C19F76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8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D92D8-CB11-79CB-E9D0-CD8D6F75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44E-BF64-46B3-8641-84D7CE4EF493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ECFCC-E980-EE89-E127-EF855E65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CADD9-E824-6C7B-546C-E17F4A38B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5868-E4ED-4FF6-B87A-53C19F76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60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652E-D81B-4418-DDD0-E3037903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BBB9D-F1D1-1D1D-EB28-0018A2DC3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FE27E-A93C-F194-A9F9-B2C3F5F76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3426F-3531-2184-ED38-8FFF5CD07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44E-BF64-46B3-8641-84D7CE4EF493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8AAA8-DFEA-4AD6-886B-85469A35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24859-797E-6313-C72D-4584AA80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5868-E4ED-4FF6-B87A-53C19F76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0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2AF4-1BDD-7200-384C-7DCA486B6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CAAC87-E1C4-0575-E2B3-692E0FBD7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7DF6C-2676-64DE-7FE5-403703887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64032-F2D5-96D1-1E90-ED8EBF893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44E-BF64-46B3-8641-84D7CE4EF493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26DCE-776C-BF1D-49C8-90CC7ADA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ADFB0-48F4-C553-D50E-56323F80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15868-E4ED-4FF6-B87A-53C19F76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4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BBA08-4AE3-2207-3E7A-E1877B275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B280C-BEE2-337C-3B01-ED7C576BB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BFC35-9F7C-5775-72CD-1027956B4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0F244E-BF64-46B3-8641-84D7CE4EF493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40FFB-BE7B-A75A-085F-7FCBC0D18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6C22E-8271-7D34-D7D5-394D21E4A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415868-E4ED-4FF6-B87A-53C19F76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3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D78DD-3549-447B-BAEB-57FC57FB5EA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69FDD-BA54-4231-9F18-F4799C5B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9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401946-ABAF-405F-940B-86A61CF9916C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5684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9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30D6-000B-346E-2EC6-160E13A59C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01AB2-2ADC-665C-56CE-B3AA569BA0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Ecological stability is a popular topic of research</a:t>
            </a:r>
          </a:p>
          <a:p>
            <a:r>
              <a:rPr lang="en-US" dirty="0"/>
              <a:t>But what it means?</a:t>
            </a:r>
          </a:p>
        </p:txBody>
      </p:sp>
    </p:spTree>
    <p:extLst>
      <p:ext uri="{BB962C8B-B14F-4D97-AF65-F5344CB8AC3E}">
        <p14:creationId xmlns:p14="http://schemas.microsoft.com/office/powerpoint/2010/main" val="132101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Ecological concepts of stability </a:t>
            </a:r>
            <a:br>
              <a:rPr lang="en-US" dirty="0"/>
            </a:br>
            <a:r>
              <a:rPr lang="en-US" sz="2700" dirty="0"/>
              <a:t>[there is a terrible mess in terminology, the most commonly used terms are shown]</a:t>
            </a:r>
            <a:br>
              <a:rPr lang="en-US" dirty="0"/>
            </a:br>
            <a:r>
              <a:rPr lang="en-US" dirty="0"/>
              <a:t>1. Under “constant” environment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7620" t="48286" r="58077" b="17151"/>
          <a:stretch/>
        </p:blipFill>
        <p:spPr>
          <a:xfrm>
            <a:off x="2135560" y="2088395"/>
            <a:ext cx="5022558" cy="401804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919536" y="58052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75520" y="6309321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Calibri"/>
              </a:rPr>
              <a:t>Lep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š 2013. Diversity and stability.  In </a:t>
            </a:r>
            <a:r>
              <a:rPr lang="cs-CZ" sz="1200" dirty="0" err="1">
                <a:solidFill>
                  <a:prstClr val="black"/>
                </a:solidFill>
                <a:latin typeface="Calibri"/>
              </a:rPr>
              <a:t>Vegetation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200" dirty="0" err="1">
                <a:solidFill>
                  <a:prstClr val="black"/>
                </a:solidFill>
                <a:latin typeface="Calibri"/>
              </a:rPr>
              <a:t>Ecology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.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063552" y="164375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prstClr val="black"/>
                </a:solidFill>
                <a:latin typeface="Calibri"/>
              </a:rPr>
              <a:t>Measured</a:t>
            </a:r>
            <a:r>
              <a:rPr lang="cs-CZ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b="1" dirty="0" err="1">
                <a:solidFill>
                  <a:prstClr val="black"/>
                </a:solidFill>
                <a:latin typeface="Calibri"/>
              </a:rPr>
              <a:t>variable</a:t>
            </a:r>
            <a:r>
              <a:rPr lang="cs-CZ" b="1" dirty="0">
                <a:solidFill>
                  <a:prstClr val="black"/>
                </a:solidFill>
                <a:latin typeface="Calibri"/>
              </a:rPr>
              <a:t>(s)!!! –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State variables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] -  examples are unidimensional for simplicity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314691" y="2131115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“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Equilibrium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” concept – borrowed from math (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Liapunov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stability)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172292" y="3501008"/>
            <a:ext cx="3244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Calibri"/>
              </a:rPr>
              <a:t>Liapunov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stability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transfered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ecology: May, R. M. 1974. Stability and Complexity in Model Ecosystems. Princeton Press.</a:t>
            </a:r>
          </a:p>
        </p:txBody>
      </p:sp>
    </p:spTree>
    <p:extLst>
      <p:ext uri="{BB962C8B-B14F-4D97-AF65-F5344CB8AC3E}">
        <p14:creationId xmlns:p14="http://schemas.microsoft.com/office/powerpoint/2010/main" val="53332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4957C4-4AD4-8524-D2B5-2379AF41D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1EFFB-B4C5-EC67-CCEA-47757E38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Ecological concepts of stability</a:t>
            </a:r>
            <a:br>
              <a:rPr lang="en-US" dirty="0"/>
            </a:br>
            <a:r>
              <a:rPr lang="en-US" dirty="0"/>
              <a:t>1. Under “constant” environment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B6E92F4-D403-4DB1-29DA-CF6FB9100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20" t="48286" r="58077" b="17151"/>
          <a:stretch/>
        </p:blipFill>
        <p:spPr>
          <a:xfrm>
            <a:off x="2135560" y="2088395"/>
            <a:ext cx="5022558" cy="401804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9B525C5-BF5B-8F1B-4AE6-7601251A17FA}"/>
              </a:ext>
            </a:extLst>
          </p:cNvPr>
          <p:cNvSpPr txBox="1"/>
          <p:nvPr/>
        </p:nvSpPr>
        <p:spPr>
          <a:xfrm>
            <a:off x="1919536" y="58052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F8E4E81-7960-2C0E-A420-7F14024E172A}"/>
              </a:ext>
            </a:extLst>
          </p:cNvPr>
          <p:cNvSpPr txBox="1"/>
          <p:nvPr/>
        </p:nvSpPr>
        <p:spPr>
          <a:xfrm>
            <a:off x="1775520" y="6309321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Calibri"/>
              </a:rPr>
              <a:t>Lep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š 2013. Diversity and stability.  In </a:t>
            </a:r>
            <a:r>
              <a:rPr lang="cs-CZ" sz="1200" dirty="0" err="1">
                <a:solidFill>
                  <a:prstClr val="black"/>
                </a:solidFill>
                <a:latin typeface="Calibri"/>
              </a:rPr>
              <a:t>Vegetation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200" dirty="0" err="1">
                <a:solidFill>
                  <a:prstClr val="black"/>
                </a:solidFill>
                <a:latin typeface="Calibri"/>
              </a:rPr>
              <a:t>Ecology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.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555E4BF-8031-7DDA-60FF-5543A22ABF35}"/>
              </a:ext>
            </a:extLst>
          </p:cNvPr>
          <p:cNvSpPr txBox="1"/>
          <p:nvPr/>
        </p:nvSpPr>
        <p:spPr>
          <a:xfrm>
            <a:off x="2063552" y="1484785"/>
            <a:ext cx="814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prstClr val="black"/>
                </a:solidFill>
                <a:latin typeface="Calibri"/>
              </a:rPr>
              <a:t>Measured</a:t>
            </a:r>
            <a:r>
              <a:rPr lang="cs-CZ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b="1" dirty="0" err="1">
                <a:solidFill>
                  <a:prstClr val="black"/>
                </a:solidFill>
                <a:latin typeface="Calibri"/>
              </a:rPr>
              <a:t>variable</a:t>
            </a:r>
            <a:r>
              <a:rPr lang="cs-CZ" b="1" dirty="0">
                <a:solidFill>
                  <a:prstClr val="black"/>
                </a:solidFill>
                <a:latin typeface="Calibri"/>
              </a:rPr>
              <a:t>(s)!!! –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State variables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]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31F478A-4A16-690E-9A0A-D72C5E1A7821}"/>
              </a:ext>
            </a:extLst>
          </p:cNvPr>
          <p:cNvSpPr txBox="1"/>
          <p:nvPr/>
        </p:nvSpPr>
        <p:spPr>
          <a:xfrm>
            <a:off x="7032104" y="219826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Unstable [no “equilibrium”, directional changes] – either successional changes, or gradual change of environment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6422199-9450-2749-C181-AEB45195DA86}"/>
              </a:ext>
            </a:extLst>
          </p:cNvPr>
          <p:cNvSpPr txBox="1"/>
          <p:nvPr/>
        </p:nvSpPr>
        <p:spPr>
          <a:xfrm>
            <a:off x="3314691" y="2131115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“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Equilibrium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” concept – borrowed from math (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Liapunov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stability)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B3048E2-B1BC-C318-53F9-47923643E248}"/>
              </a:ext>
            </a:extLst>
          </p:cNvPr>
          <p:cNvSpPr txBox="1"/>
          <p:nvPr/>
        </p:nvSpPr>
        <p:spPr>
          <a:xfrm>
            <a:off x="7172292" y="3501008"/>
            <a:ext cx="3244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Calibri"/>
              </a:rPr>
              <a:t>Liapunov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stability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transfered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to ecology: May, R. M. 1974. Stability and Complexity in Model Ecosystems. Princeton Press.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E5690306-E633-8898-C2E2-7F6CCBF80694}"/>
              </a:ext>
            </a:extLst>
          </p:cNvPr>
          <p:cNvCxnSpPr/>
          <p:nvPr/>
        </p:nvCxnSpPr>
        <p:spPr>
          <a:xfrm flipH="1">
            <a:off x="6744072" y="2348880"/>
            <a:ext cx="28803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77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Ecological concepts of stability</a:t>
            </a:r>
            <a:br>
              <a:rPr lang="en-US" dirty="0"/>
            </a:br>
            <a:r>
              <a:rPr lang="en-US" dirty="0"/>
              <a:t>1. Under “constant” environment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7620" t="48286" r="58077" b="17151"/>
          <a:stretch/>
        </p:blipFill>
        <p:spPr>
          <a:xfrm>
            <a:off x="2135560" y="2088395"/>
            <a:ext cx="5022558" cy="401804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919536" y="58052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75520" y="6309321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Calibri"/>
              </a:rPr>
              <a:t>Lep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š 2013. Diversity and stability.  In </a:t>
            </a:r>
            <a:r>
              <a:rPr lang="cs-CZ" sz="1200" dirty="0" err="1">
                <a:solidFill>
                  <a:prstClr val="black"/>
                </a:solidFill>
                <a:latin typeface="Calibri"/>
              </a:rPr>
              <a:t>Vegetation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200" dirty="0" err="1">
                <a:solidFill>
                  <a:prstClr val="black"/>
                </a:solidFill>
                <a:latin typeface="Calibri"/>
              </a:rPr>
              <a:t>Ecology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.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063552" y="1484785"/>
            <a:ext cx="814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prstClr val="black"/>
                </a:solidFill>
                <a:latin typeface="Calibri"/>
              </a:rPr>
              <a:t>Measured</a:t>
            </a:r>
            <a:r>
              <a:rPr lang="cs-CZ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b="1" dirty="0" err="1">
                <a:solidFill>
                  <a:prstClr val="black"/>
                </a:solidFill>
                <a:latin typeface="Calibri"/>
              </a:rPr>
              <a:t>variable</a:t>
            </a:r>
            <a:r>
              <a:rPr lang="cs-CZ" b="1" dirty="0">
                <a:solidFill>
                  <a:prstClr val="black"/>
                </a:solidFill>
                <a:latin typeface="Calibri"/>
              </a:rPr>
              <a:t>(s)!!! –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State variables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] 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032104" y="2805137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Stable [fluctuating around  “equilibrium”, no directional changes] – high 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variability =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low 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constancy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6888088" y="3356992"/>
            <a:ext cx="270030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537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Ecological concepts of stability</a:t>
            </a:r>
            <a:br>
              <a:rPr lang="en-US" dirty="0"/>
            </a:br>
            <a:r>
              <a:rPr lang="en-US" dirty="0"/>
              <a:t>1. Under “constant” environment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7620" t="48286" r="58077" b="17151"/>
          <a:stretch/>
        </p:blipFill>
        <p:spPr>
          <a:xfrm>
            <a:off x="2135560" y="2088395"/>
            <a:ext cx="5022558" cy="401804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919536" y="58052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75520" y="6309321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Calibri"/>
              </a:rPr>
              <a:t>Lep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š 2013. Diversity and stability.  In </a:t>
            </a:r>
            <a:r>
              <a:rPr lang="cs-CZ" sz="1200" dirty="0" err="1">
                <a:solidFill>
                  <a:prstClr val="black"/>
                </a:solidFill>
                <a:latin typeface="Calibri"/>
              </a:rPr>
              <a:t>Vegetation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200" dirty="0" err="1">
                <a:solidFill>
                  <a:prstClr val="black"/>
                </a:solidFill>
                <a:latin typeface="Calibri"/>
              </a:rPr>
              <a:t>Ecology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.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063552" y="1484785"/>
            <a:ext cx="814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prstClr val="black"/>
                </a:solidFill>
                <a:latin typeface="Calibri"/>
              </a:rPr>
              <a:t>Measured</a:t>
            </a:r>
            <a:r>
              <a:rPr lang="cs-CZ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b="1" dirty="0" err="1">
                <a:solidFill>
                  <a:prstClr val="black"/>
                </a:solidFill>
                <a:latin typeface="Calibri"/>
              </a:rPr>
              <a:t>variable</a:t>
            </a:r>
            <a:r>
              <a:rPr lang="cs-CZ" b="1" dirty="0">
                <a:solidFill>
                  <a:prstClr val="black"/>
                </a:solidFill>
                <a:latin typeface="Calibri"/>
              </a:rPr>
              <a:t>(s)!!! –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State variables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]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032104" y="355269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Stable [fluctuating around  “equilibrium”, no directional changes] – low 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variability =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high 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constancy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248128" y="479715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constancy is sometimes called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invariability (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typically variability characterized by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CV, multivariate counterparts for species composition)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 flipH="1" flipV="1">
            <a:off x="6888088" y="4005064"/>
            <a:ext cx="144016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959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1680774"/>
          </a:xfrm>
        </p:spPr>
        <p:txBody>
          <a:bodyPr>
            <a:normAutofit fontScale="90000"/>
          </a:bodyPr>
          <a:lstStyle/>
          <a:p>
            <a:r>
              <a:rPr lang="en-US" dirty="0"/>
              <a:t>Concepts of stability</a:t>
            </a:r>
            <a:br>
              <a:rPr lang="en-US" dirty="0"/>
            </a:br>
            <a:r>
              <a:rPr lang="en-US" dirty="0"/>
              <a:t>2. Response to “perturbation” or “stress period” (from T1 to T2)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919536" y="58052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75520" y="6309321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Calibri"/>
              </a:rPr>
              <a:t>Lep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š 2013. Diversity and stability.  In </a:t>
            </a:r>
            <a:r>
              <a:rPr lang="cs-CZ" sz="1200" dirty="0" err="1">
                <a:solidFill>
                  <a:prstClr val="black"/>
                </a:solidFill>
                <a:latin typeface="Calibri"/>
              </a:rPr>
              <a:t>Vegetation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200" dirty="0" err="1">
                <a:solidFill>
                  <a:prstClr val="black"/>
                </a:solidFill>
                <a:latin typeface="Calibri"/>
              </a:rPr>
              <a:t>Ecology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.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42593" t="49568" r="30247" b="17511"/>
          <a:stretch/>
        </p:blipFill>
        <p:spPr>
          <a:xfrm>
            <a:off x="2596411" y="2208921"/>
            <a:ext cx="5126970" cy="349566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879976" y="4365105"/>
            <a:ext cx="1440160" cy="701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045747" y="5038136"/>
            <a:ext cx="720080" cy="701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519936" y="5367641"/>
            <a:ext cx="1440160" cy="336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325667" y="5165237"/>
            <a:ext cx="432048" cy="404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530024" y="2492897"/>
            <a:ext cx="720080" cy="2672341"/>
          </a:xfrm>
          <a:prstGeom prst="rect">
            <a:avLst/>
          </a:prstGeom>
          <a:solidFill>
            <a:srgbClr val="F65116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680176" y="2420889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Some “equilibrium” or “normal state” expected (generalizable to stability of a trajectory)</a:t>
            </a:r>
          </a:p>
          <a:p>
            <a:r>
              <a:rPr lang="en-US" b="1" dirty="0">
                <a:solidFill>
                  <a:prstClr val="black"/>
                </a:solidFill>
                <a:latin typeface="Calibri"/>
              </a:rPr>
              <a:t>Resistance –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ability to withstand the “stress”</a:t>
            </a:r>
          </a:p>
          <a:p>
            <a:r>
              <a:rPr lang="en-US" b="1" dirty="0">
                <a:solidFill>
                  <a:prstClr val="black"/>
                </a:solidFill>
                <a:latin typeface="Calibri"/>
              </a:rPr>
              <a:t>Resilience - 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ability to return back after the stress period ends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907868" y="3463514"/>
            <a:ext cx="218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High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resistance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low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resilience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4871864" y="2852936"/>
            <a:ext cx="72008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25035" y="2270816"/>
            <a:ext cx="218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Low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resistance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high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resilience</a:t>
            </a:r>
          </a:p>
        </p:txBody>
      </p:sp>
      <p:cxnSp>
        <p:nvCxnSpPr>
          <p:cNvPr id="19" name="Přímá spojnice se šipkou 18"/>
          <p:cNvCxnSpPr/>
          <p:nvPr/>
        </p:nvCxnSpPr>
        <p:spPr>
          <a:xfrm flipH="1" flipV="1">
            <a:off x="5375920" y="3217923"/>
            <a:ext cx="288032" cy="303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5879976" y="566124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IMPORTANT: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Resistance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and Resilience must always be related to the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type of perturbation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879976" y="637761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In theory: PULSE and PRESS perturbations</a:t>
            </a:r>
          </a:p>
        </p:txBody>
      </p:sp>
    </p:spTree>
    <p:extLst>
      <p:ext uri="{BB962C8B-B14F-4D97-AF65-F5344CB8AC3E}">
        <p14:creationId xmlns:p14="http://schemas.microsoft.com/office/powerpoint/2010/main" val="396170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DE5F-7877-E8AF-1108-48AC6D40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D55AF-325F-D744-DBBF-384C59B60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distinction between “normal period” and stress period is arbitrary. </a:t>
            </a:r>
          </a:p>
          <a:p>
            <a:pPr lvl="1"/>
            <a:r>
              <a:rPr lang="en-US" dirty="0"/>
              <a:t>Observational studies – some customary rules, when the weather is normal, and when extreme</a:t>
            </a:r>
          </a:p>
          <a:p>
            <a:pPr lvl="1"/>
            <a:r>
              <a:rPr lang="en-US" dirty="0"/>
              <a:t>Easier in experimental studies – Artificial droughts (sheltering roofs), application of pollutants etc.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94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95A85-48D7-4210-39A8-B65EBE78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51099"/>
            <a:ext cx="103632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Simplest case – under “constant environment” – constancy / invariability / of a univariate characteristics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8230F-105C-A35F-A4F0-55EF29624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950912"/>
            <a:ext cx="10363200" cy="150018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How to do….   </a:t>
            </a:r>
          </a:p>
        </p:txBody>
      </p:sp>
    </p:spTree>
    <p:extLst>
      <p:ext uri="{BB962C8B-B14F-4D97-AF65-F5344CB8AC3E}">
        <p14:creationId xmlns:p14="http://schemas.microsoft.com/office/powerpoint/2010/main" val="2352095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Variability of univariate variable – e.g. population stability, stability of total biomass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/>
              <a:t>Variability (as opposite to constancy  = invariability)</a:t>
            </a:r>
          </a:p>
          <a:p>
            <a:endParaRPr lang="en-US" altLang="en-US" sz="2800" b="1" dirty="0"/>
          </a:p>
          <a:p>
            <a:r>
              <a:rPr lang="en-US" altLang="en-US" sz="2800" b="1" dirty="0"/>
              <a:t>Can be used for variability of any univariate, e.g., total biomass, net yearly productivity, etc., and characteristics of individual populations</a:t>
            </a:r>
            <a:endParaRPr lang="cs-CZ" alt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148577" y="228600"/>
            <a:ext cx="10125306" cy="1676400"/>
          </a:xfrm>
        </p:spPr>
        <p:txBody>
          <a:bodyPr/>
          <a:lstStyle/>
          <a:p>
            <a:r>
              <a:rPr lang="en-US" altLang="en-US" sz="3600" dirty="0"/>
              <a:t>Measures of variability for </a:t>
            </a:r>
            <a:r>
              <a:rPr lang="en-US" altLang="en-US" sz="3600" b="1" dirty="0"/>
              <a:t>individual populations </a:t>
            </a:r>
            <a:br>
              <a:rPr lang="en-US" altLang="en-US" sz="3600" dirty="0"/>
            </a:br>
            <a:r>
              <a:rPr lang="en-US" altLang="en-US" sz="3600" dirty="0"/>
              <a:t>(there is some analogy with the spatial variability)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931127" y="2070410"/>
            <a:ext cx="10560205" cy="4114800"/>
          </a:xfrm>
        </p:spPr>
        <p:txBody>
          <a:bodyPr/>
          <a:lstStyle/>
          <a:p>
            <a:r>
              <a:rPr lang="en-US" altLang="en-US" dirty="0"/>
              <a:t>Data used: time series of:</a:t>
            </a:r>
            <a:endParaRPr lang="cs-CZ" altLang="en-US" dirty="0"/>
          </a:p>
          <a:p>
            <a:pPr marL="0" indent="0">
              <a:buNone/>
            </a:pPr>
            <a:r>
              <a:rPr lang="en-US" altLang="en-US" dirty="0"/>
              <a:t>	- Number of breeding pairs of birds      	(</a:t>
            </a:r>
            <a:r>
              <a:rPr lang="cs-CZ" altLang="en-US" dirty="0"/>
              <a:t>census</a:t>
            </a:r>
            <a:r>
              <a:rPr lang="en-US" altLang="en-US" dirty="0"/>
              <a:t>)</a:t>
            </a:r>
            <a:endParaRPr lang="cs-CZ" altLang="en-US" dirty="0"/>
          </a:p>
          <a:p>
            <a:pPr marL="0" indent="0">
              <a:buNone/>
            </a:pPr>
            <a:r>
              <a:rPr lang="en-US" altLang="en-US" dirty="0"/>
              <a:t>	- Number of moths in a light trap per year 	</a:t>
            </a:r>
            <a:r>
              <a:rPr lang="cs-CZ" altLang="en-US" dirty="0"/>
              <a:t>(index</a:t>
            </a:r>
            <a:r>
              <a:rPr lang="en-US" altLang="en-US" dirty="0"/>
              <a:t>)</a:t>
            </a:r>
          </a:p>
          <a:p>
            <a:pPr marL="0" indent="0">
              <a:buNone/>
            </a:pPr>
            <a:r>
              <a:rPr lang="en-US" altLang="en-US" dirty="0"/>
              <a:t>	- Plant species biomass at the top of vegetation season</a:t>
            </a:r>
          </a:p>
          <a:p>
            <a:r>
              <a:rPr lang="en-US" altLang="en-US" sz="2800" b="1" dirty="0"/>
              <a:t>Typically, interannual variability (for seasonal variability, methods of phenology) – discrete time intervals usually available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Methods of the analysis might be similar, but distinguish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Stability / constancy / variability (both for individual populations and the whole community)</a:t>
            </a:r>
          </a:p>
          <a:p>
            <a:pPr marL="0" indent="0">
              <a:buNone/>
            </a:pPr>
            <a:r>
              <a:rPr lang="en-US" altLang="en-US" dirty="0"/>
              <a:t>	Of yearly (aboveground)  production</a:t>
            </a:r>
          </a:p>
          <a:p>
            <a:pPr marL="0" indent="0">
              <a:buNone/>
            </a:pPr>
            <a:r>
              <a:rPr lang="en-US" altLang="en-US" dirty="0"/>
              <a:t>	Of standing biomass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For herbs in seasonal climate, both can be similar (but care for underground storage, when assessing aboveground biomass), for trees very different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4DE275-C5D6-D389-0A16-F2E168E46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A374A5-474E-B0DA-603B-99E51A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9173"/>
            <a:ext cx="10972800" cy="1788899"/>
          </a:xfrm>
        </p:spPr>
        <p:txBody>
          <a:bodyPr>
            <a:normAutofit fontScale="90000"/>
          </a:bodyPr>
          <a:lstStyle/>
          <a:p>
            <a:r>
              <a:rPr lang="en-US" dirty="0"/>
              <a:t>Concepts of stability</a:t>
            </a:r>
            <a:br>
              <a:rPr lang="en-US" dirty="0"/>
            </a:br>
            <a:r>
              <a:rPr lang="en-US" dirty="0"/>
              <a:t>1. </a:t>
            </a:r>
            <a:r>
              <a:rPr lang="en-US" b="1" dirty="0">
                <a:solidFill>
                  <a:prstClr val="black"/>
                </a:solidFill>
              </a:rPr>
              <a:t>STABILITY IN MATHEMATICS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>Simplified</a:t>
            </a:r>
            <a:br>
              <a:rPr lang="en-US" b="1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9B86640-5450-989A-07B1-C259E068EBE6}"/>
              </a:ext>
            </a:extLst>
          </p:cNvPr>
          <p:cNvSpPr txBox="1"/>
          <p:nvPr/>
        </p:nvSpPr>
        <p:spPr>
          <a:xfrm>
            <a:off x="1919536" y="58052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9E9208D-5B7E-87D4-9A2F-5C4C89FB844B}"/>
              </a:ext>
            </a:extLst>
          </p:cNvPr>
          <p:cNvSpPr txBox="1"/>
          <p:nvPr/>
        </p:nvSpPr>
        <p:spPr>
          <a:xfrm>
            <a:off x="7376267" y="1253622"/>
            <a:ext cx="481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Kindlmann, P., &amp; Lepš, J. (1985). What is stability? a mathematician's and ecologist's point of view. 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Annual Review in Automatic Programming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, 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12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, 201-204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1EC395-26E9-D1DF-23E6-1837916FB911}"/>
                  </a:ext>
                </a:extLst>
              </p:cNvPr>
              <p:cNvSpPr txBox="1"/>
              <p:nvPr/>
            </p:nvSpPr>
            <p:spPr>
              <a:xfrm>
                <a:off x="382857" y="1628799"/>
                <a:ext cx="7233425" cy="5455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System of differential equations – the system is fully described by the </a:t>
                </a:r>
                <a:r>
                  <a:rPr lang="en-US" sz="3200" b="1" dirty="0"/>
                  <a:t>state variables (</a:t>
                </a:r>
                <a:r>
                  <a:rPr lang="en-US" sz="3200" b="1" i="1" dirty="0"/>
                  <a:t>N</a:t>
                </a:r>
                <a:r>
                  <a:rPr lang="en-US" sz="3200" b="1" i="1" baseline="-25000" dirty="0"/>
                  <a:t>1</a:t>
                </a:r>
                <a:r>
                  <a:rPr lang="en-US" sz="3200" b="1" i="1" dirty="0"/>
                  <a:t>, N</a:t>
                </a:r>
                <a:r>
                  <a:rPr lang="en-US" sz="3200" b="1" i="1" baseline="-25000" dirty="0"/>
                  <a:t>1</a:t>
                </a:r>
                <a:r>
                  <a:rPr lang="en-US" sz="3200" b="1" i="1" dirty="0"/>
                  <a:t>, …  N</a:t>
                </a:r>
                <a:r>
                  <a:rPr lang="en-US" sz="3200" b="1" i="1" baseline="-25000" dirty="0"/>
                  <a:t>i</a:t>
                </a:r>
                <a:r>
                  <a:rPr lang="en-US" sz="3200" b="1" i="1" dirty="0"/>
                  <a:t> </a:t>
                </a:r>
                <a:r>
                  <a:rPr lang="en-US" sz="3200" b="1" dirty="0"/>
                  <a:t> …) – </a:t>
                </a:r>
                <a:r>
                  <a:rPr lang="en-US" sz="3200" b="1" i="1" dirty="0"/>
                  <a:t>fi</a:t>
                </a:r>
                <a:r>
                  <a:rPr lang="en-US" sz="3200" b="1" dirty="0"/>
                  <a:t>(_) are functions, usually also include the state variables (NB the </a:t>
                </a:r>
                <a:r>
                  <a:rPr lang="en-US" sz="3200" b="1" i="1" dirty="0"/>
                  <a:t>fi</a:t>
                </a:r>
                <a:r>
                  <a:rPr lang="en-US" sz="3200" b="1" dirty="0"/>
                  <a:t>(_) determine fully the mechanisms)</a:t>
                </a:r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2()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						</a:t>
                </a:r>
                <a:endParaRPr lang="en-US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1EC395-26E9-D1DF-23E6-1837916FB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57" y="1628799"/>
                <a:ext cx="7233425" cy="5455724"/>
              </a:xfrm>
              <a:prstGeom prst="rect">
                <a:avLst/>
              </a:prstGeom>
              <a:blipFill>
                <a:blip r:embed="rId2"/>
                <a:stretch>
                  <a:fillRect l="-2192" t="-1453" r="-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2107B8-4B0D-54FF-2AE7-1BA22796DDAC}"/>
                  </a:ext>
                </a:extLst>
              </p:cNvPr>
              <p:cNvSpPr txBox="1"/>
              <p:nvPr/>
            </p:nvSpPr>
            <p:spPr>
              <a:xfrm>
                <a:off x="7761249" y="2063536"/>
                <a:ext cx="4047894" cy="3540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Equilibrium – </a:t>
                </a:r>
                <a:r>
                  <a:rPr lang="en-US" sz="3200" dirty="0"/>
                  <a:t>point (in multidimensional space), where the values of state variable </a:t>
                </a:r>
                <a:r>
                  <a:rPr lang="en-US" sz="3200" b="1" dirty="0"/>
                  <a:t>do not change</a:t>
                </a:r>
                <a:r>
                  <a:rPr lang="en-US" sz="3200" dirty="0"/>
                  <a:t>.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b="1" dirty="0"/>
                  <a:t> for all</a:t>
                </a:r>
                <a:r>
                  <a:rPr lang="en-US" sz="3200" b="1" i="1" dirty="0"/>
                  <a:t> i</a:t>
                </a:r>
                <a:endParaRPr lang="en-US" sz="32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2107B8-4B0D-54FF-2AE7-1BA22796D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249" y="2063536"/>
                <a:ext cx="4047894" cy="3540841"/>
              </a:xfrm>
              <a:prstGeom prst="rect">
                <a:avLst/>
              </a:prstGeom>
              <a:blipFill>
                <a:blip r:embed="rId3"/>
                <a:stretch>
                  <a:fillRect l="-3765" t="-2241" r="-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9E7790D-8000-F62E-B19D-295AAAAF99A3}"/>
              </a:ext>
            </a:extLst>
          </p:cNvPr>
          <p:cNvSpPr txBox="1"/>
          <p:nvPr/>
        </p:nvSpPr>
        <p:spPr>
          <a:xfrm>
            <a:off x="6104961" y="528834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Solution of a system of differential equations (e.g. dynamic models in ecology) is a </a:t>
            </a:r>
            <a:r>
              <a:rPr lang="en-US" sz="2400" b="1" dirty="0"/>
              <a:t>continuous </a:t>
            </a:r>
            <a:r>
              <a:rPr lang="en-US" sz="2400" dirty="0"/>
              <a:t>trajectory of state variables in the </a:t>
            </a:r>
            <a:r>
              <a:rPr lang="en-US" sz="2400" b="1" dirty="0"/>
              <a:t>state space</a:t>
            </a:r>
          </a:p>
        </p:txBody>
      </p:sp>
    </p:spTree>
    <p:extLst>
      <p:ext uri="{BB962C8B-B14F-4D97-AF65-F5344CB8AC3E}">
        <p14:creationId xmlns:p14="http://schemas.microsoft.com/office/powerpoint/2010/main" val="15854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Measures of variability </a:t>
            </a:r>
            <a:r>
              <a:rPr lang="cs-CZ" altLang="en-US" dirty="0"/>
              <a:t>– var</a:t>
            </a:r>
            <a:r>
              <a:rPr lang="en-US" altLang="en-US" dirty="0" err="1"/>
              <a:t>iance</a:t>
            </a:r>
            <a:r>
              <a:rPr lang="cs-CZ" altLang="en-US" dirty="0"/>
              <a:t>, resp s.d.</a:t>
            </a:r>
            <a:r>
              <a:rPr lang="en-US" altLang="en-US" dirty="0"/>
              <a:t> (standard deviation)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Both, </a:t>
            </a:r>
            <a:r>
              <a:rPr lang="en-US" altLang="en-US" dirty="0" err="1"/>
              <a:t>var</a:t>
            </a:r>
            <a:r>
              <a:rPr lang="en-US" altLang="en-US" dirty="0"/>
              <a:t> and </a:t>
            </a:r>
            <a:r>
              <a:rPr lang="en-US" altLang="en-US" dirty="0" err="1"/>
              <a:t>s.d.</a:t>
            </a:r>
            <a:r>
              <a:rPr lang="en-US" altLang="en-US" dirty="0"/>
              <a:t> are usually positively dependent on the mean</a:t>
            </a:r>
            <a:endParaRPr lang="cs-CZ" altLang="en-US" dirty="0"/>
          </a:p>
          <a:p>
            <a:r>
              <a:rPr lang="cs-CZ" altLang="en-US" dirty="0"/>
              <a:t>2, 3, 2, 5, 4</a:t>
            </a:r>
          </a:p>
          <a:p>
            <a:r>
              <a:rPr lang="en-US" altLang="en-US" dirty="0"/>
              <a:t>The same variance (</a:t>
            </a:r>
            <a:r>
              <a:rPr lang="en-US" altLang="en-US" dirty="0" err="1"/>
              <a:t>s.d.</a:t>
            </a:r>
            <a:r>
              <a:rPr lang="en-US" altLang="en-US" dirty="0"/>
              <a:t>) as </a:t>
            </a:r>
            <a:endParaRPr lang="cs-CZ" altLang="en-US" dirty="0"/>
          </a:p>
          <a:p>
            <a:r>
              <a:rPr lang="cs-CZ" altLang="en-US" dirty="0"/>
              <a:t>102,103,102,105,104</a:t>
            </a:r>
          </a:p>
          <a:p>
            <a:r>
              <a:rPr lang="en-US" altLang="en-US" dirty="0"/>
              <a:t>The second is clearly more stable</a:t>
            </a:r>
            <a:endParaRPr lang="cs-CZ" altLang="en-US" dirty="0"/>
          </a:p>
          <a:p>
            <a:r>
              <a:rPr lang="en-US" altLang="en-US" dirty="0"/>
              <a:t>The first is comparable to</a:t>
            </a:r>
          </a:p>
          <a:p>
            <a:r>
              <a:rPr lang="cs-CZ" altLang="en-US" dirty="0"/>
              <a:t>20, 30, 20, 50, 40</a:t>
            </a:r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s.d. </a:t>
            </a:r>
            <a:r>
              <a:rPr lang="en-US" altLang="en-US" dirty="0"/>
              <a:t>is usually linearly dependent on mean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CV= s.d./mean</a:t>
            </a:r>
          </a:p>
          <a:p>
            <a:r>
              <a:rPr lang="cs-CZ" altLang="en-US" dirty="0"/>
              <a:t>s.d. log (x)</a:t>
            </a:r>
            <a:r>
              <a:rPr lang="en-US" altLang="en-US" dirty="0"/>
              <a:t> – better but usually not used – problems with zeroes</a:t>
            </a:r>
            <a:endParaRPr lang="cs-CZ" altLang="en-US" dirty="0"/>
          </a:p>
          <a:p>
            <a:endParaRPr lang="cs-CZ" altLang="en-US" dirty="0"/>
          </a:p>
          <a:p>
            <a:r>
              <a:rPr lang="en-US" altLang="en-US" dirty="0"/>
              <a:t>Value of both is identical for </a:t>
            </a:r>
            <a:endParaRPr lang="cs-CZ" altLang="en-US" dirty="0"/>
          </a:p>
          <a:p>
            <a:r>
              <a:rPr lang="cs-CZ" altLang="en-US" dirty="0"/>
              <a:t>2, 3, 2, 5, 4</a:t>
            </a:r>
          </a:p>
          <a:p>
            <a:r>
              <a:rPr lang="cs-CZ" altLang="en-US" dirty="0"/>
              <a:t>20, 30, 20, 50, 40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r>
              <a:rPr lang="en-US" sz="2800" dirty="0"/>
              <a:t>Some people like to have STABILITY (i.e. constancy) on Y axis – i.e. high values when the community is constant = “stable” and they use 1/CV = mean / </a:t>
            </a:r>
            <a:r>
              <a:rPr lang="en-US" sz="2800" dirty="0" err="1"/>
              <a:t>s.d.</a:t>
            </a:r>
            <a:r>
              <a:rPr lang="en-US" sz="2800" dirty="0"/>
              <a:t>  - problematic for mathematical operations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b="1" dirty="0"/>
              <a:t>CV most often accepted as a measure of variability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All the above ignore the order of observations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But there might be a trend, cyclic changes etc.</a:t>
            </a:r>
          </a:p>
          <a:p>
            <a:r>
              <a:rPr lang="en-US" altLang="en-US" dirty="0"/>
              <a:t>Methods for </a:t>
            </a:r>
            <a:r>
              <a:rPr lang="cs-CZ" altLang="en-US" i="1" dirty="0"/>
              <a:t>spatial pattern analysis </a:t>
            </a:r>
            <a:r>
              <a:rPr lang="en-US" altLang="en-US" dirty="0"/>
              <a:t>using transects might be useful (</a:t>
            </a:r>
            <a:r>
              <a:rPr lang="en-US" altLang="en-US" b="1" dirty="0"/>
              <a:t>Two term local quadrat variance </a:t>
            </a:r>
            <a:r>
              <a:rPr lang="en-US" altLang="en-US" dirty="0"/>
              <a:t>of Hill = variance estimate based only on differences between the subsequent times)</a:t>
            </a:r>
          </a:p>
          <a:p>
            <a:r>
              <a:rPr lang="en-US" altLang="en-US" dirty="0"/>
              <a:t>And also, the difference between extreme positive (dangerous for pest management) and extreme negative (endangered populations) deviations – importance of skewness (very few people consider this)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5E6F-5577-E555-3157-56E14B207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“Community stability”, i.e. stability (constancy) of total community biomass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4BBA9-D638-C99C-AC2B-461221233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Community is formed by its constituent species</a:t>
            </a:r>
          </a:p>
          <a:p>
            <a:r>
              <a:rPr lang="en-US" dirty="0"/>
              <a:t>Community biomass is sum of biomass values of individual species </a:t>
            </a:r>
          </a:p>
          <a:p>
            <a:r>
              <a:rPr lang="en-US" dirty="0"/>
              <a:t>What are drivers of the variability of total biomass (</a:t>
            </a:r>
            <a:r>
              <a:rPr lang="en-US" dirty="0" err="1"/>
              <a:t>CV</a:t>
            </a:r>
            <a:r>
              <a:rPr lang="en-US" baseline="-25000" dirty="0" err="1"/>
              <a:t>total</a:t>
            </a:r>
            <a:r>
              <a:rPr lang="en-US" dirty="0"/>
              <a:t>)?</a:t>
            </a:r>
          </a:p>
          <a:p>
            <a:r>
              <a:rPr lang="en-US" sz="2000" dirty="0" err="1"/>
              <a:t>Segrestin</a:t>
            </a:r>
            <a:r>
              <a:rPr lang="en-US" sz="2000" dirty="0"/>
              <a:t>, J., Götzenberger, L., Valencia, E., De Bello, F., &amp; Lepš, J. (2024). A unified framework for partitioning the drivers of stability of ecological communities. </a:t>
            </a:r>
            <a:r>
              <a:rPr lang="en-US" sz="2000" i="1" dirty="0"/>
              <a:t>Global Ecology and Biogeography</a:t>
            </a:r>
            <a:r>
              <a:rPr lang="en-US" sz="2000" dirty="0"/>
              <a:t>, </a:t>
            </a:r>
            <a:r>
              <a:rPr lang="en-US" sz="2000" i="1" dirty="0"/>
              <a:t>33</a:t>
            </a:r>
            <a:r>
              <a:rPr lang="en-US" sz="2000" dirty="0"/>
              <a:t>(5), e13828. https://doi.org/10.1111/geb.13828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40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4ADA1-9675-8BC5-A322-189ED647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variability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4E153-EBFC-9EBD-CFBE-F51CA1F82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 Variability of individual populations </a:t>
            </a:r>
            <a:r>
              <a:rPr lang="en-US" dirty="0"/>
              <a:t>- If all the populations are absolutely stable (CV=0), community biomass must be also absolutely stable (</a:t>
            </a:r>
            <a:r>
              <a:rPr lang="en-US" dirty="0" err="1"/>
              <a:t>Cv</a:t>
            </a:r>
            <a:r>
              <a:rPr lang="en-US" baseline="-25000" dirty="0" err="1"/>
              <a:t>total</a:t>
            </a:r>
            <a:r>
              <a:rPr lang="en-US" dirty="0"/>
              <a:t>=0)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2 Community mechanism that stabilize the community biomass  -  “compensatory dynamics” </a:t>
            </a:r>
            <a:r>
              <a:rPr lang="en-US" dirty="0"/>
              <a:t> decrease of some species is compensated by increase of other species – if individual populations are fluctuating, the total biomass might still be fairly stable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77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42B694-B33F-F69F-1539-A242AC4088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66" t="20354" r="60291" b="37275"/>
          <a:stretch>
            <a:fillRect/>
          </a:stretch>
        </p:blipFill>
        <p:spPr>
          <a:xfrm>
            <a:off x="1729882" y="34656"/>
            <a:ext cx="6942501" cy="4602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A645B0-BB3E-5B3A-4D43-D3BBB3A242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37" t="79461" r="60178" b="4595"/>
          <a:stretch>
            <a:fillRect/>
          </a:stretch>
        </p:blipFill>
        <p:spPr>
          <a:xfrm>
            <a:off x="1215660" y="4637316"/>
            <a:ext cx="10180165" cy="239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0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5681-D211-4CCE-32CD-DD19C795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dirty="0"/>
              <a:t>Community variability drivers </a:t>
            </a:r>
            <a:br>
              <a:rPr lang="en-US" sz="3700" dirty="0"/>
            </a:br>
            <a:r>
              <a:rPr lang="en-US" sz="3700" dirty="0"/>
              <a:t>1. Variability of individual 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290E5-D11E-F8DB-D6B1-BD5BCBAEA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776" y="1981200"/>
            <a:ext cx="5500624" cy="4114800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 dirty="0"/>
              <a:t>Species life history strategies (and thus species traits) are determinants of population variability</a:t>
            </a:r>
          </a:p>
        </p:txBody>
      </p:sp>
      <p:pic>
        <p:nvPicPr>
          <p:cNvPr id="4" name="Picture 2" descr="Figure 1">
            <a:extLst>
              <a:ext uri="{FF2B5EF4-FFF2-40B4-BE49-F238E27FC236}">
                <a16:creationId xmlns:a16="http://schemas.microsoft.com/office/drawing/2014/main" id="{024B0D06-876F-A188-4FD2-A9E78AF01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6939" y="1981200"/>
            <a:ext cx="5001322" cy="411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E1EBD5-9B80-9BDA-669D-6E7A4756492B}"/>
              </a:ext>
            </a:extLst>
          </p:cNvPr>
          <p:cNvSpPr txBox="1"/>
          <p:nvPr/>
        </p:nvSpPr>
        <p:spPr>
          <a:xfrm>
            <a:off x="359229" y="4027714"/>
            <a:ext cx="57367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err="1"/>
              <a:t>Majeková</a:t>
            </a:r>
            <a:r>
              <a:rPr lang="en-US" altLang="en-US" dirty="0"/>
              <a:t>, M., de Bello, F., Doležal, J., &amp; Lepš, J. (2014). Plant functional traits as determinants of population stability. </a:t>
            </a:r>
            <a:r>
              <a:rPr lang="en-US" altLang="en-US" i="1" dirty="0"/>
              <a:t>Ecology</a:t>
            </a:r>
            <a:r>
              <a:rPr lang="en-US" altLang="en-US" dirty="0"/>
              <a:t>, </a:t>
            </a:r>
            <a:r>
              <a:rPr lang="en-US" altLang="en-US" i="1" dirty="0"/>
              <a:t>95</a:t>
            </a:r>
            <a:r>
              <a:rPr lang="en-US" altLang="en-US" dirty="0"/>
              <a:t>(9), 2369-2374.</a:t>
            </a:r>
          </a:p>
          <a:p>
            <a:r>
              <a:rPr lang="en-US" dirty="0"/>
              <a:t>Conti, L., Valencia, E., Galland, T., Götzenberger, L., Lepš, J., E-</a:t>
            </a:r>
            <a:r>
              <a:rPr lang="en-US" dirty="0" err="1"/>
              <a:t>Vojtkó</a:t>
            </a:r>
            <a:r>
              <a:rPr lang="en-US" dirty="0"/>
              <a:t>, A., ... &amp; De Bello, F. (2023). Functional trait trade-offs define plant population stability across different biomes. </a:t>
            </a:r>
            <a:r>
              <a:rPr lang="en-US" i="1" dirty="0"/>
              <a:t>Proceedings of the Royal Society B</a:t>
            </a:r>
            <a:r>
              <a:rPr lang="en-US" dirty="0"/>
              <a:t>, </a:t>
            </a:r>
            <a:r>
              <a:rPr lang="en-US" i="1" dirty="0"/>
              <a:t>290</a:t>
            </a:r>
            <a:r>
              <a:rPr lang="en-US" dirty="0"/>
              <a:t>(2001), 20230344.</a:t>
            </a:r>
            <a:endParaRPr lang="en-US" alt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57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14594-1D6D-B0B2-86A4-9A97B5B67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DAB1-2FED-50AA-BA77-9EEE55CB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Community variability drivers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1. Variability of individual 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41643-4F41-6D9E-9797-4887E5FAA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Taylor power law – dominants are usually more stable</a:t>
            </a:r>
          </a:p>
        </p:txBody>
      </p:sp>
    </p:spTree>
    <p:extLst>
      <p:ext uri="{BB962C8B-B14F-4D97-AF65-F5344CB8AC3E}">
        <p14:creationId xmlns:p14="http://schemas.microsoft.com/office/powerpoint/2010/main" val="2609876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7F686-D8DB-BB9C-01BC-5ECBBA456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2566CBF3-42C8-986F-6E5E-C8D76FAE9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8213" y="620714"/>
            <a:ext cx="7772400" cy="1470025"/>
          </a:xfrm>
        </p:spPr>
        <p:txBody>
          <a:bodyPr/>
          <a:lstStyle/>
          <a:p>
            <a:r>
              <a:rPr lang="cs-CZ" altLang="en-US"/>
              <a:t>Taylor</a:t>
            </a:r>
            <a:r>
              <a:rPr lang="en-US" altLang="en-US"/>
              <a:t>’</a:t>
            </a:r>
            <a:r>
              <a:rPr lang="cs-CZ" altLang="en-US"/>
              <a:t>s</a:t>
            </a:r>
            <a:r>
              <a:rPr lang="en-US" altLang="en-US"/>
              <a:t> power law (TPL)</a:t>
            </a:r>
          </a:p>
        </p:txBody>
      </p:sp>
      <p:sp>
        <p:nvSpPr>
          <p:cNvPr id="98307" name="Subtitle 2">
            <a:extLst>
              <a:ext uri="{FF2B5EF4-FFF2-40B4-BE49-F238E27FC236}">
                <a16:creationId xmlns:a16="http://schemas.microsoft.com/office/drawing/2014/main" id="{89E07E30-C064-4D9C-7447-57FEC6AA7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5913" y="1989139"/>
            <a:ext cx="6400800" cy="3887787"/>
          </a:xfrm>
        </p:spPr>
        <p:txBody>
          <a:bodyPr/>
          <a:lstStyle/>
          <a:p>
            <a:r>
              <a:rPr lang="en-US" altLang="en-US"/>
              <a:t>var = </a:t>
            </a:r>
            <a:r>
              <a:rPr lang="en-US" altLang="en-US" i="1"/>
              <a:t>a .  </a:t>
            </a:r>
            <a:r>
              <a:rPr lang="en-US" altLang="en-US"/>
              <a:t>mean</a:t>
            </a:r>
            <a:r>
              <a:rPr lang="en-US" altLang="en-US" i="1" baseline="30000"/>
              <a:t>b</a:t>
            </a:r>
          </a:p>
          <a:p>
            <a:r>
              <a:rPr lang="en-US" altLang="en-US"/>
              <a:t>log(var) = log </a:t>
            </a:r>
            <a:r>
              <a:rPr lang="en-US" altLang="en-US" i="1"/>
              <a:t>a </a:t>
            </a:r>
            <a:r>
              <a:rPr lang="en-US" altLang="en-US"/>
              <a:t>+ </a:t>
            </a:r>
            <a:r>
              <a:rPr lang="en-US" altLang="en-US" i="1"/>
              <a:t>b .</a:t>
            </a:r>
            <a:r>
              <a:rPr lang="en-US" altLang="en-US"/>
              <a:t>log(mean)</a:t>
            </a:r>
          </a:p>
          <a:p>
            <a:r>
              <a:rPr lang="en-US" altLang="en-US" sz="2400">
                <a:solidFill>
                  <a:srgbClr val="FF0000"/>
                </a:solidFill>
              </a:rPr>
              <a:t>Both, var and mean are random variables, and after log transformation will have roughly the same “error” –&gt; classical OLS underestimated the value of </a:t>
            </a:r>
            <a:r>
              <a:rPr lang="en-US" altLang="en-US" sz="2400" i="1">
                <a:solidFill>
                  <a:srgbClr val="FF0000"/>
                </a:solidFill>
              </a:rPr>
              <a:t>b</a:t>
            </a:r>
            <a:endParaRPr lang="en-US" altLang="en-US" sz="2400">
              <a:solidFill>
                <a:srgbClr val="FF0000"/>
              </a:solidFill>
            </a:endParaRP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92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D12C-D878-3005-F0EC-E1FC00B1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example – system of Lotka – Volterra equations for competing species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423AD6-1DF5-CF0D-C46A-0B8AA75B0E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Or generalized for n species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𝑁𝑆𝑃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423AD6-1DF5-CF0D-C46A-0B8AA75B0E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03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EBFF7-1A83-CF97-342C-4DFE26AE4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>
            <a:extLst>
              <a:ext uri="{FF2B5EF4-FFF2-40B4-BE49-F238E27FC236}">
                <a16:creationId xmlns:a16="http://schemas.microsoft.com/office/drawing/2014/main" id="{806BF543-3532-B2EC-5527-4AB41F2FC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/>
              <a:t>We use TPL for temporal variation, but the same basic rules apply for temporal and spatial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A83EF-81EC-E8A6-17BD-6A4561833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TPL was used to describe relationship of </a:t>
            </a:r>
            <a:r>
              <a:rPr lang="en-US" dirty="0" err="1"/>
              <a:t>var</a:t>
            </a:r>
            <a:r>
              <a:rPr lang="en-US" dirty="0"/>
              <a:t> and mean of the same species in various sites</a:t>
            </a:r>
          </a:p>
          <a:p>
            <a:pPr>
              <a:defRPr/>
            </a:pPr>
            <a:r>
              <a:rPr lang="en-US" dirty="0"/>
              <a:t>TPL can be equally well used to describe mean and </a:t>
            </a:r>
            <a:r>
              <a:rPr lang="en-US" dirty="0" err="1"/>
              <a:t>var</a:t>
            </a:r>
            <a:r>
              <a:rPr lang="en-US" dirty="0"/>
              <a:t> of a set of species within a single community </a:t>
            </a:r>
          </a:p>
          <a:p>
            <a:pPr marL="0" indent="0">
              <a:buNone/>
              <a:defRPr/>
            </a:pPr>
            <a:r>
              <a:rPr lang="en-US" dirty="0"/>
              <a:t>     [both can describe spatial and temporal variation]</a:t>
            </a:r>
          </a:p>
          <a:p>
            <a:pPr>
              <a:defRPr/>
            </a:pPr>
            <a:r>
              <a:rPr lang="en-US" dirty="0"/>
              <a:t>Can be used for counts of individuals, but also for any other quantity </a:t>
            </a:r>
          </a:p>
          <a:p>
            <a:pPr>
              <a:defRPr/>
            </a:pPr>
            <a:r>
              <a:rPr lang="en-US" dirty="0"/>
              <a:t>Generally, there is no theory behind, log – log linearizes quite a lot of various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40197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560B6-C6CD-9037-2A17-BE84DDEBB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>
            <a:extLst>
              <a:ext uri="{FF2B5EF4-FFF2-40B4-BE49-F238E27FC236}">
                <a16:creationId xmlns:a16="http://schemas.microsoft.com/office/drawing/2014/main" id="{019142AA-F8D0-0E90-AD2B-705AB5FE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If </a:t>
            </a:r>
            <a:r>
              <a:rPr lang="en-US" altLang="en-US" i="1" dirty="0"/>
              <a:t>b</a:t>
            </a:r>
            <a:r>
              <a:rPr lang="en-US" altLang="en-US" dirty="0"/>
              <a:t>=2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2E5F4-A03E-F7AB-9D09-5DE4027A3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366" y="1752600"/>
            <a:ext cx="10482145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CV (</a:t>
            </a:r>
            <a:r>
              <a:rPr lang="en-US" dirty="0" err="1"/>
              <a:t>s.d.</a:t>
            </a:r>
            <a:r>
              <a:rPr lang="en-US" dirty="0"/>
              <a:t>/mean) is independent of mean</a:t>
            </a:r>
          </a:p>
          <a:p>
            <a:pPr>
              <a:defRPr/>
            </a:pPr>
            <a:r>
              <a:rPr lang="en-US" dirty="0" err="1"/>
              <a:t>var</a:t>
            </a:r>
            <a:r>
              <a:rPr lang="en-US" dirty="0"/>
              <a:t> (log(x)) is independent of mean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If 1 &lt; </a:t>
            </a:r>
            <a:r>
              <a:rPr lang="en-US" b="1" i="1" dirty="0"/>
              <a:t>b &lt; </a:t>
            </a:r>
            <a:r>
              <a:rPr lang="en-US" b="1" dirty="0"/>
              <a:t>2  </a:t>
            </a:r>
            <a:r>
              <a:rPr lang="en-US" dirty="0"/>
              <a:t>(generally, vast majority [more than 90%] of cases)</a:t>
            </a:r>
          </a:p>
          <a:p>
            <a:pPr>
              <a:defRPr/>
            </a:pPr>
            <a:r>
              <a:rPr lang="en-US" dirty="0"/>
              <a:t> both CV and var (log(x)) decrease with the mean  - in communities, </a:t>
            </a:r>
            <a:r>
              <a:rPr lang="en-US" b="1" dirty="0"/>
              <a:t>dominant are usually more stable (have lower CV) than subordinate species (biological or mathematical dependence?)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07641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18CB2B-E044-09BF-8B7B-4E4343D240D9}"/>
              </a:ext>
            </a:extLst>
          </p:cNvPr>
          <p:cNvSpPr txBox="1"/>
          <p:nvPr/>
        </p:nvSpPr>
        <p:spPr bwMode="auto">
          <a:xfrm>
            <a:off x="5724144" y="673608"/>
            <a:ext cx="416052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4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Variability of plant species biomass, </a:t>
            </a:r>
            <a:r>
              <a:rPr lang="en-US" sz="4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Leps</a:t>
            </a:r>
            <a:r>
              <a:rPr lang="en-US" sz="4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(Oikos 2004)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BF1E33-FBD0-AD84-60C8-540AB2A813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82" t="14166" r="59821" b="22778"/>
          <a:stretch>
            <a:fillRect/>
          </a:stretch>
        </p:blipFill>
        <p:spPr>
          <a:xfrm>
            <a:off x="1038788" y="2133600"/>
            <a:ext cx="4390280" cy="411480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9C52E1-29BB-9B50-5272-B544B5E701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675" t="11987" r="46675" b="5434"/>
          <a:stretch>
            <a:fillRect/>
          </a:stretch>
        </p:blipFill>
        <p:spPr>
          <a:xfrm>
            <a:off x="6096000" y="2133599"/>
            <a:ext cx="4309872" cy="4459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D1253D-30FA-AE88-E69E-85457A8B68BC}"/>
              </a:ext>
            </a:extLst>
          </p:cNvPr>
          <p:cNvSpPr txBox="1"/>
          <p:nvPr/>
        </p:nvSpPr>
        <p:spPr bwMode="auto">
          <a:xfrm>
            <a:off x="1066800" y="762000"/>
            <a:ext cx="416052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4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Variability of moths in light traps, </a:t>
            </a:r>
            <a:r>
              <a:rPr lang="en-US" sz="4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Leps</a:t>
            </a:r>
            <a:r>
              <a:rPr lang="en-US" sz="4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(Oikos 1993)</a:t>
            </a:r>
          </a:p>
        </p:txBody>
      </p:sp>
    </p:spTree>
    <p:extLst>
      <p:ext uri="{BB962C8B-B14F-4D97-AF65-F5344CB8AC3E}">
        <p14:creationId xmlns:p14="http://schemas.microsoft.com/office/powerpoint/2010/main" val="1645209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4FD5E-542D-24E8-45F5-AF3A8B27D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Object 2">
            <a:extLst>
              <a:ext uri="{FF2B5EF4-FFF2-40B4-BE49-F238E27FC236}">
                <a16:creationId xmlns:a16="http://schemas.microsoft.com/office/drawing/2014/main" id="{E7943829-4D44-B2DC-E82F-A0B8531D08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"/>
          <a:ext cx="5105400" cy="382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1434353" imgH="3945543" progId="STATISTICA.Graph">
                  <p:embed/>
                </p:oleObj>
              </mc:Choice>
              <mc:Fallback>
                <p:oleObj name="Graph" r:id="rId2" imgW="1434353" imgH="3945543" progId="STATISTICA.Graph">
                  <p:embed/>
                  <p:pic>
                    <p:nvPicPr>
                      <p:cNvPr id="105474" name="Object 2">
                        <a:extLst>
                          <a:ext uri="{FF2B5EF4-FFF2-40B4-BE49-F238E27FC236}">
                            <a16:creationId xmlns:a16="http://schemas.microsoft.com/office/drawing/2014/main" id="{E7943829-4D44-B2DC-E82F-A0B8531D08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5105400" cy="382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5" name="Object 3">
            <a:extLst>
              <a:ext uri="{FF2B5EF4-FFF2-40B4-BE49-F238E27FC236}">
                <a16:creationId xmlns:a16="http://schemas.microsoft.com/office/drawing/2014/main" id="{472455B0-5499-EA8C-857C-78C66CD19D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2916238"/>
          <a:ext cx="5257800" cy="394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1434353" imgH="3945543" progId="STATISTICA.Graph">
                  <p:embed/>
                </p:oleObj>
              </mc:Choice>
              <mc:Fallback>
                <p:oleObj name="Graph" r:id="rId4" imgW="1434353" imgH="3945543" progId="STATISTICA.Graph">
                  <p:embed/>
                  <p:pic>
                    <p:nvPicPr>
                      <p:cNvPr id="105475" name="Object 3">
                        <a:extLst>
                          <a:ext uri="{FF2B5EF4-FFF2-40B4-BE49-F238E27FC236}">
                            <a16:creationId xmlns:a16="http://schemas.microsoft.com/office/drawing/2014/main" id="{472455B0-5499-EA8C-857C-78C66CD19D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916238"/>
                        <a:ext cx="5257800" cy="394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6" name="Text Box 4">
            <a:extLst>
              <a:ext uri="{FF2B5EF4-FFF2-40B4-BE49-F238E27FC236}">
                <a16:creationId xmlns:a16="http://schemas.microsoft.com/office/drawing/2014/main" id="{E27FB1A6-8B08-7821-078B-CAE8F6A32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52400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cs-CZ" sz="2400" dirty="0">
                <a:solidFill>
                  <a:srgbClr val="000000"/>
                </a:solidFill>
              </a:rPr>
              <a:t>Some species are regularly found below the line, i.e. are less variable: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cs-CZ" sz="2400" b="1" dirty="0">
                <a:solidFill>
                  <a:srgbClr val="000000"/>
                </a:solidFill>
              </a:rPr>
              <a:t>life history strategies</a:t>
            </a:r>
          </a:p>
        </p:txBody>
      </p:sp>
      <p:sp>
        <p:nvSpPr>
          <p:cNvPr id="105477" name="Text Box 5">
            <a:extLst>
              <a:ext uri="{FF2B5EF4-FFF2-40B4-BE49-F238E27FC236}">
                <a16:creationId xmlns:a16="http://schemas.microsoft.com/office/drawing/2014/main" id="{22DEB112-C107-4F6A-3667-38F72AF7C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057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endParaRPr lang="en-GB" altLang="cs-CZ" sz="2400" i="1">
              <a:solidFill>
                <a:srgbClr val="000000"/>
              </a:solidFill>
            </a:endParaRPr>
          </a:p>
        </p:txBody>
      </p:sp>
      <p:pic>
        <p:nvPicPr>
          <p:cNvPr id="105478" name="Picture 6" descr="Potere1">
            <a:extLst>
              <a:ext uri="{FF2B5EF4-FFF2-40B4-BE49-F238E27FC236}">
                <a16:creationId xmlns:a16="http://schemas.microsoft.com/office/drawing/2014/main" id="{C80F7981-1F15-76C7-C906-D34E94105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2120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Text Box 7">
            <a:extLst>
              <a:ext uri="{FF2B5EF4-FFF2-40B4-BE49-F238E27FC236}">
                <a16:creationId xmlns:a16="http://schemas.microsoft.com/office/drawing/2014/main" id="{BC536DBA-168F-2D27-E59C-80A29E709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286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cs-CZ" altLang="cs-CZ" sz="2400">
                <a:solidFill>
                  <a:srgbClr val="000000"/>
                </a:solidFill>
              </a:rPr>
              <a:t>Unfertilised control plots</a:t>
            </a:r>
          </a:p>
        </p:txBody>
      </p:sp>
      <p:sp>
        <p:nvSpPr>
          <p:cNvPr id="105480" name="Line 8">
            <a:extLst>
              <a:ext uri="{FF2B5EF4-FFF2-40B4-BE49-F238E27FC236}">
                <a16:creationId xmlns:a16="http://schemas.microsoft.com/office/drawing/2014/main" id="{77CA19C1-88B8-410B-BBE1-19BFF815C4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243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5481" name="Line 9">
            <a:extLst>
              <a:ext uri="{FF2B5EF4-FFF2-40B4-BE49-F238E27FC236}">
                <a16:creationId xmlns:a16="http://schemas.microsoft.com/office/drawing/2014/main" id="{8DEFCEB8-3D97-7643-97B7-64F122417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3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5FDE6-A22B-BC26-963A-BE8D6970C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95DF8-EBAC-5CE4-8590-DC08CEFF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dirty="0"/>
              <a:t>Community variability drivers </a:t>
            </a:r>
            <a:br>
              <a:rPr lang="en-US" sz="3700" dirty="0"/>
            </a:br>
            <a:r>
              <a:rPr lang="en-US" sz="3700" dirty="0"/>
              <a:t>2. Compensatory dynamics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7073D-E350-D1C3-963E-6397D30B05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9939528" cy="4114800"/>
          </a:xfrm>
        </p:spPr>
        <p:txBody>
          <a:bodyPr/>
          <a:lstStyle/>
          <a:p>
            <a:r>
              <a:rPr lang="en-US" dirty="0"/>
              <a:t>Effect of asynchrony – again, mess in terminology – for some, asynchrony is and deviation from perfect synchrony. For some, prevailing positive correlation is partial synchrony</a:t>
            </a:r>
          </a:p>
          <a:p>
            <a:endParaRPr lang="en-US" dirty="0"/>
          </a:p>
          <a:p>
            <a:r>
              <a:rPr lang="en-US" dirty="0"/>
              <a:t>Prevailing negative correlation is sometimes called </a:t>
            </a:r>
            <a:r>
              <a:rPr lang="en-US" dirty="0" err="1"/>
              <a:t>antisynchrony</a:t>
            </a:r>
            <a:endParaRPr lang="en-US" dirty="0"/>
          </a:p>
          <a:p>
            <a:endParaRPr lang="en-US" dirty="0"/>
          </a:p>
          <a:p>
            <a:r>
              <a:rPr lang="en-US" dirty="0"/>
              <a:t>Stabilizing effect increases with species diversity </a:t>
            </a:r>
          </a:p>
        </p:txBody>
      </p:sp>
    </p:spTree>
    <p:extLst>
      <p:ext uri="{BB962C8B-B14F-4D97-AF65-F5344CB8AC3E}">
        <p14:creationId xmlns:p14="http://schemas.microsoft.com/office/powerpoint/2010/main" val="3273450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555750"/>
              </p:ext>
            </p:extLst>
          </p:nvPr>
        </p:nvGraphicFramePr>
        <p:xfrm>
          <a:off x="1218055" y="995066"/>
          <a:ext cx="4806507" cy="4324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694225" imgH="3002483" progId="Excel.Sheet.8">
                  <p:embed/>
                </p:oleObj>
              </mc:Choice>
              <mc:Fallback>
                <p:oleObj name="Worksheet" r:id="rId2" imgW="4694225" imgH="3002483" progId="Excel.Sheet.8">
                  <p:embed/>
                  <p:pic>
                    <p:nvPicPr>
                      <p:cNvPr id="911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8055" y="995066"/>
                        <a:ext cx="4806507" cy="4324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332956"/>
              </p:ext>
            </p:extLst>
          </p:nvPr>
        </p:nvGraphicFramePr>
        <p:xfrm>
          <a:off x="6167440" y="995066"/>
          <a:ext cx="4687601" cy="4324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254045" imgH="3002483" progId="Excel.Sheet.8">
                  <p:embed/>
                </p:oleObj>
              </mc:Choice>
              <mc:Fallback>
                <p:oleObj name="Worksheet" r:id="rId4" imgW="3254045" imgH="3002483" progId="Excel.Sheet.8">
                  <p:embed/>
                  <p:pic>
                    <p:nvPicPr>
                      <p:cNvPr id="911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40" y="995066"/>
                        <a:ext cx="4687601" cy="4324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586040" y="268225"/>
            <a:ext cx="716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dirty="0"/>
              <a:t>Effect of asynchrony (</a:t>
            </a:r>
            <a:r>
              <a:rPr lang="en-US" altLang="en-US" dirty="0" err="1"/>
              <a:t>antisynchrony</a:t>
            </a:r>
            <a:r>
              <a:rPr lang="en-US" altLang="en-US" dirty="0"/>
              <a:t>)</a:t>
            </a:r>
          </a:p>
        </p:txBody>
      </p:sp>
      <p:sp>
        <p:nvSpPr>
          <p:cNvPr id="91141" name="TextBox 1"/>
          <p:cNvSpPr txBox="1">
            <a:spLocks noChangeArrowheads="1"/>
          </p:cNvSpPr>
          <p:nvPr/>
        </p:nvSpPr>
        <p:spPr bwMode="auto">
          <a:xfrm>
            <a:off x="1491235" y="5042118"/>
            <a:ext cx="480650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cs typeface="Times New Roman" pitchFamily="18" charset="0"/>
              </a:rPr>
              <a:t>Deviation from perfect correlation is called </a:t>
            </a:r>
            <a:r>
              <a:rPr lang="en-US" altLang="en-US" sz="2800" b="1" dirty="0">
                <a:cs typeface="Times New Roman" pitchFamily="18" charset="0"/>
              </a:rPr>
              <a:t>asynchrony</a:t>
            </a:r>
            <a:r>
              <a:rPr lang="en-US" altLang="en-US" sz="2800" dirty="0">
                <a:cs typeface="Times New Roman" pitchFamily="18" charset="0"/>
              </a:rPr>
              <a:t>, and stabilizes the community biomass fluctuation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2475AF-7F8D-C853-83DD-6A48567FB171}"/>
              </a:ext>
            </a:extLst>
          </p:cNvPr>
          <p:cNvSpPr txBox="1"/>
          <p:nvPr/>
        </p:nvSpPr>
        <p:spPr>
          <a:xfrm>
            <a:off x="6537960" y="5129784"/>
            <a:ext cx="4687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Perfect synchrony – no stabilization</a:t>
            </a:r>
          </a:p>
          <a:p>
            <a:r>
              <a:rPr lang="en-US" sz="2400" dirty="0"/>
              <a:t>CV community is exactly the same as CV of individual species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11814"/>
              </p:ext>
            </p:extLst>
          </p:nvPr>
        </p:nvGraphicFramePr>
        <p:xfrm>
          <a:off x="1307592" y="1702307"/>
          <a:ext cx="38100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028254" imgH="393529" progId="Equation.3">
                  <p:embed/>
                </p:oleObj>
              </mc:Choice>
              <mc:Fallback>
                <p:oleObj name="Rovnice" r:id="rId2" imgW="1028254" imgH="393529" progId="Equation.3">
                  <p:embed/>
                  <p:pic>
                    <p:nvPicPr>
                      <p:cNvPr id="901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7592" y="1702307"/>
                        <a:ext cx="38100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243584" y="3524251"/>
            <a:ext cx="434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>
                <a:latin typeface="+mn-lt"/>
              </a:rPr>
              <a:t>The coefficient of variation of  biomass of community composed of </a:t>
            </a:r>
            <a:r>
              <a:rPr lang="en-GB" altLang="en-US" b="1" i="1" dirty="0">
                <a:latin typeface="+mn-lt"/>
              </a:rPr>
              <a:t>k </a:t>
            </a:r>
            <a:r>
              <a:rPr lang="en-GB" altLang="en-US" dirty="0">
                <a:latin typeface="+mn-lt"/>
              </a:rPr>
              <a:t>species is then</a:t>
            </a:r>
            <a:endParaRPr lang="en-US" altLang="en-US" dirty="0">
              <a:latin typeface="+mn-lt"/>
            </a:endParaRPr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1524000" y="4724401"/>
          <a:ext cx="5181600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282700" imgH="419100" progId="Equation.3">
                  <p:embed/>
                </p:oleObj>
              </mc:Choice>
              <mc:Fallback>
                <p:oleObj name="Rovnice" r:id="rId4" imgW="1282700" imgH="419100" progId="Equation.3">
                  <p:embed/>
                  <p:pic>
                    <p:nvPicPr>
                      <p:cNvPr id="901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724401"/>
                        <a:ext cx="5181600" cy="162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6743700" y="1223963"/>
          <a:ext cx="3924300" cy="509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3406445" imgH="3002483" progId="Excel.Sheet.8">
                  <p:embed/>
                </p:oleObj>
              </mc:Choice>
              <mc:Fallback>
                <p:oleObj name="Worksheet" r:id="rId6" imgW="3406445" imgH="3002483" progId="Excel.Sheet.8">
                  <p:embed/>
                  <p:pic>
                    <p:nvPicPr>
                      <p:cNvPr id="901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1223963"/>
                        <a:ext cx="3924300" cy="509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2CBB423-0BF0-F707-AC7E-1FF794D80378}"/>
              </a:ext>
            </a:extLst>
          </p:cNvPr>
          <p:cNvSpPr txBox="1"/>
          <p:nvPr/>
        </p:nvSpPr>
        <p:spPr>
          <a:xfrm>
            <a:off x="64008" y="-54425"/>
            <a:ext cx="10369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If the species fluctuate completely independently of each other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26A3C-77BB-0A8E-3131-E67424EE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diagram showing components of community stability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21661F-B37F-820C-D443-388918B0D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76" t="60523" r="63691" b="19101"/>
          <a:stretch>
            <a:fillRect/>
          </a:stretch>
        </p:blipFill>
        <p:spPr bwMode="auto">
          <a:xfrm>
            <a:off x="175564" y="1992990"/>
            <a:ext cx="9796309" cy="45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670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38F16-A195-B792-FC09-736FC2DD2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Effects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1DBD34FA-A3F6-577E-399F-04D2A6324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554844"/>
              </p:ext>
            </p:extLst>
          </p:nvPr>
        </p:nvGraphicFramePr>
        <p:xfrm>
          <a:off x="914400" y="1981200"/>
          <a:ext cx="10363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6762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C133-F706-04F5-0EFB-667E8354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r>
              <a:rPr lang="en-US" dirty="0"/>
              <a:t>Resistance and resilience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6ADBE-ED25-8E49-D594-5FB849B9AD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12" t="24722" r="47231" b="23889"/>
          <a:stretch>
            <a:fillRect/>
          </a:stretch>
        </p:blipFill>
        <p:spPr>
          <a:xfrm>
            <a:off x="6357258" y="4844142"/>
            <a:ext cx="5834742" cy="20138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E1C5B-525D-20C1-1560-C2B6E1461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10363200" cy="4114800"/>
          </a:xfrm>
        </p:spPr>
        <p:txBody>
          <a:bodyPr/>
          <a:lstStyle/>
          <a:p>
            <a:r>
              <a:rPr lang="en-US" sz="2800" dirty="0"/>
              <a:t>Practical problems – definitions of the stress period in observational studies (usually, using some “meteorological indices, what is not “normal” for definition of the “stress” period”)</a:t>
            </a:r>
          </a:p>
          <a:p>
            <a:r>
              <a:rPr lang="en-US" sz="2800" dirty="0"/>
              <a:t>Resistance – often “ad hoc” measures – how much the total biomass (or other univariate characteristics) changes of the results of perturbation/stress</a:t>
            </a:r>
          </a:p>
          <a:p>
            <a:r>
              <a:rPr lang="en-US" sz="2800" dirty="0"/>
              <a:t>Resilience -  the speed of return to the pre-perturbation state </a:t>
            </a:r>
          </a:p>
          <a:p>
            <a:r>
              <a:rPr lang="en-US" sz="2800" dirty="0"/>
              <a:t>Example: </a:t>
            </a:r>
            <a:r>
              <a:rPr lang="en-US" dirty="0"/>
              <a:t>DOI: 10.1111/1365-2745.14288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520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61C683-A6F9-4CD0-3585-D44E1CFF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FFFFFF"/>
                </a:solidFill>
              </a:rPr>
              <a:t>Is equilibrium stable? “Liapunov stability of equilibrium”</a:t>
            </a:r>
            <a:endParaRPr lang="en-US" sz="33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Stable and unstable equilibria. In a stable equilibrium, a small... |  Download Scientific Diagram">
            <a:extLst>
              <a:ext uri="{FF2B5EF4-FFF2-40B4-BE49-F238E27FC236}">
                <a16:creationId xmlns:a16="http://schemas.microsoft.com/office/drawing/2014/main" id="{0E2C4176-B8E3-4BD3-B64A-7DA0F34CA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9577" y="643466"/>
            <a:ext cx="4956178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C2F8C3-A636-CC2E-5EEB-58D2EF486DFA}"/>
              </a:ext>
            </a:extLst>
          </p:cNvPr>
          <p:cNvSpPr txBox="1"/>
          <p:nvPr/>
        </p:nvSpPr>
        <p:spPr>
          <a:xfrm>
            <a:off x="591015" y="5129561"/>
            <a:ext cx="36255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Analogy from physics</a:t>
            </a:r>
          </a:p>
          <a:p>
            <a:endParaRPr lang="en-US" dirty="0"/>
          </a:p>
          <a:p>
            <a:r>
              <a:rPr lang="en-US" dirty="0"/>
              <a:t>Does the ball return to “equilibrium state” after (infinitesimally) small displacement?</a:t>
            </a:r>
          </a:p>
        </p:txBody>
      </p:sp>
    </p:spTree>
    <p:extLst>
      <p:ext uri="{BB962C8B-B14F-4D97-AF65-F5344CB8AC3E}">
        <p14:creationId xmlns:p14="http://schemas.microsoft.com/office/powerpoint/2010/main" val="21150778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BC644-353D-7653-A5B5-0F072DBF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stability of species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FCCEC-7A6F-1D36-850F-888354263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possibilities</a:t>
            </a:r>
          </a:p>
          <a:p>
            <a:pPr lvl="1"/>
            <a:r>
              <a:rPr lang="en-US" dirty="0"/>
              <a:t>Reduce dimensionality using ordination methods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 the </a:t>
            </a:r>
            <a:r>
              <a:rPr lang="en-US" dirty="0" err="1"/>
              <a:t>mesures</a:t>
            </a:r>
            <a:r>
              <a:rPr lang="en-US" dirty="0"/>
              <a:t> of dissimilarity of species composition</a:t>
            </a:r>
          </a:p>
        </p:txBody>
      </p:sp>
    </p:spTree>
    <p:extLst>
      <p:ext uri="{BB962C8B-B14F-4D97-AF65-F5344CB8AC3E}">
        <p14:creationId xmlns:p14="http://schemas.microsoft.com/office/powerpoint/2010/main" val="346883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537E0-3B56-838B-5401-740AC924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Useful characteristics of stability of equilibrium (useful analogies for ecology)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F077F-C36E-3D99-FE12-A9088416B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far can we displace the ball to still return to equilibrium?</a:t>
            </a:r>
          </a:p>
          <a:p>
            <a:r>
              <a:rPr lang="en-US" dirty="0"/>
              <a:t>What force is needed to displace the ball?</a:t>
            </a:r>
          </a:p>
          <a:p>
            <a:r>
              <a:rPr lang="en-US" dirty="0"/>
              <a:t>How fast will be the return?</a:t>
            </a:r>
          </a:p>
          <a:p>
            <a:endParaRPr lang="en-US" dirty="0"/>
          </a:p>
          <a:p>
            <a:r>
              <a:rPr lang="en-US" dirty="0"/>
              <a:t>Does the system have one or more equilibria?</a:t>
            </a:r>
          </a:p>
          <a:p>
            <a:endParaRPr lang="en-US" dirty="0"/>
          </a:p>
          <a:p>
            <a:r>
              <a:rPr lang="en-US" dirty="0"/>
              <a:t>All these can be solved using mathematical analysis – </a:t>
            </a:r>
            <a:r>
              <a:rPr lang="en-US" dirty="0" err="1"/>
              <a:t>Liapunov</a:t>
            </a:r>
            <a:r>
              <a:rPr lang="en-US" dirty="0"/>
              <a:t> function</a:t>
            </a:r>
          </a:p>
          <a:p>
            <a:r>
              <a:rPr lang="en-US" dirty="0"/>
              <a:t>There is also </a:t>
            </a:r>
            <a:r>
              <a:rPr lang="en-US" dirty="0" err="1"/>
              <a:t>Liapunov</a:t>
            </a:r>
            <a:r>
              <a:rPr lang="en-US" dirty="0"/>
              <a:t> stability of a trajectory – note that thing are even more complicated</a:t>
            </a:r>
          </a:p>
        </p:txBody>
      </p:sp>
    </p:spTree>
    <p:extLst>
      <p:ext uri="{BB962C8B-B14F-4D97-AF65-F5344CB8AC3E}">
        <p14:creationId xmlns:p14="http://schemas.microsoft.com/office/powerpoint/2010/main" val="205030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80FC-DF59-738B-DC6B-737FD9F0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Lotka Volterra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83266-FDE5-7441-BB43-A7A293BDA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equilibrium exist so that all </a:t>
            </a:r>
            <a:r>
              <a:rPr lang="en-US" i="1" dirty="0"/>
              <a:t>N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are positive?</a:t>
            </a:r>
          </a:p>
          <a:p>
            <a:endParaRPr lang="en-US" dirty="0"/>
          </a:p>
          <a:p>
            <a:r>
              <a:rPr lang="en-US" dirty="0"/>
              <a:t>Is this equilibrium stable?</a:t>
            </a:r>
          </a:p>
          <a:p>
            <a:endParaRPr lang="en-US" dirty="0"/>
          </a:p>
          <a:p>
            <a:r>
              <a:rPr lang="en-US" dirty="0"/>
              <a:t>Interpretation: IF YES to both above questions, the species can coexist</a:t>
            </a:r>
          </a:p>
        </p:txBody>
      </p:sp>
    </p:spTree>
    <p:extLst>
      <p:ext uri="{BB962C8B-B14F-4D97-AF65-F5344CB8AC3E}">
        <p14:creationId xmlns:p14="http://schemas.microsoft.com/office/powerpoint/2010/main" val="86030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B2ED7-E36E-6F0A-5D37-0BCA4DA204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589" t="21944" r="14375" b="25000"/>
          <a:stretch>
            <a:fillRect/>
          </a:stretch>
        </p:blipFill>
        <p:spPr>
          <a:xfrm rot="5400000">
            <a:off x="990192" y="-557446"/>
            <a:ext cx="6425252" cy="84056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F6CA12-CD42-B372-270E-221BAC0822F2}"/>
              </a:ext>
            </a:extLst>
          </p:cNvPr>
          <p:cNvSpPr txBox="1"/>
          <p:nvPr/>
        </p:nvSpPr>
        <p:spPr>
          <a:xfrm>
            <a:off x="8643257" y="914400"/>
            <a:ext cx="32657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of stable equilibrium for Lotka Volterra equations for competing species. Whenever you start in the state space, you end up in this equilibrium. </a:t>
            </a:r>
          </a:p>
          <a:p>
            <a:endParaRPr lang="en-US" sz="2400" dirty="0"/>
          </a:p>
          <a:p>
            <a:r>
              <a:rPr lang="en-US" sz="2400" dirty="0"/>
              <a:t>(from </a:t>
            </a:r>
            <a:r>
              <a:rPr lang="en-US" sz="2400" dirty="0" err="1"/>
              <a:t>Leps</a:t>
            </a:r>
            <a:r>
              <a:rPr lang="en-US" sz="2400" dirty="0"/>
              <a:t> 1981]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98D6C0-198A-EEB6-65BD-5D7E5F888B83}"/>
              </a:ext>
            </a:extLst>
          </p:cNvPr>
          <p:cNvSpPr/>
          <p:nvPr/>
        </p:nvSpPr>
        <p:spPr>
          <a:xfrm>
            <a:off x="3984171" y="3505200"/>
            <a:ext cx="283029" cy="3592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6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3D5E24-B6F3-3F0E-9318-238F22F9E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4FE34-6F09-A6A9-9CCF-C217DB79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788899"/>
          </a:xfrm>
        </p:spPr>
        <p:txBody>
          <a:bodyPr>
            <a:normAutofit fontScale="90000"/>
          </a:bodyPr>
          <a:lstStyle/>
          <a:p>
            <a:r>
              <a:rPr lang="en-US" dirty="0"/>
              <a:t>Concepts of stability</a:t>
            </a:r>
            <a:br>
              <a:rPr lang="en-US" dirty="0"/>
            </a:br>
            <a:r>
              <a:rPr lang="en-US" dirty="0"/>
              <a:t>2. </a:t>
            </a:r>
            <a:r>
              <a:rPr lang="en-US" b="1" dirty="0">
                <a:solidFill>
                  <a:prstClr val="black"/>
                </a:solidFill>
              </a:rPr>
              <a:t>STABILITY IN ECOLOGY</a:t>
            </a:r>
            <a:br>
              <a:rPr lang="en-US" b="1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F0DF149-0DA9-5A73-1FAE-F3B1D6BB4C0C}"/>
              </a:ext>
            </a:extLst>
          </p:cNvPr>
          <p:cNvSpPr txBox="1"/>
          <p:nvPr/>
        </p:nvSpPr>
        <p:spPr>
          <a:xfrm>
            <a:off x="1919536" y="58052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3B1AD9D-4AA3-F2FB-A060-4E8A7C33874B}"/>
              </a:ext>
            </a:extLst>
          </p:cNvPr>
          <p:cNvSpPr txBox="1"/>
          <p:nvPr/>
        </p:nvSpPr>
        <p:spPr>
          <a:xfrm>
            <a:off x="7190413" y="5964146"/>
            <a:ext cx="481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Kindlmann, P., &amp; Lepš, J. (1985). What is stability? a mathematician's and ecologist's point of view. 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Annual Review in Automatic Programming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 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201-204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F78A3-59D6-4F16-0C22-EBC7BDD77266}"/>
              </a:ext>
            </a:extLst>
          </p:cNvPr>
          <p:cNvSpPr txBox="1"/>
          <p:nvPr/>
        </p:nvSpPr>
        <p:spPr>
          <a:xfrm>
            <a:off x="183730" y="1840512"/>
            <a:ext cx="73507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have a community (ecosystem, object) and measure variables characterizing it. Note that in models,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 variables (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32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</a:t>
            </a:r>
            <a:r>
              <a:rPr kumimoji="0" lang="en-US" sz="32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…  N</a:t>
            </a:r>
            <a:r>
              <a:rPr kumimoji="0" lang="en-US" sz="32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…) fully describe the system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lang="en-US" sz="3200" b="1" i="1" dirty="0" err="1">
                <a:solidFill>
                  <a:srgbClr val="FF0000"/>
                </a:solidFill>
                <a:latin typeface="Calibri"/>
              </a:rPr>
              <a:t>i</a:t>
            </a:r>
            <a:r>
              <a:rPr lang="en-US" sz="3200" b="1" i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describe its functioning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ecology, we know just temporal trajectories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measured in discrete intervals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of measured variables, which we can call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lang="en-US" sz="3200" dirty="0">
                <a:solidFill>
                  <a:prstClr val="black"/>
                </a:solidFill>
              </a:rPr>
              <a:t> - but are they </a:t>
            </a:r>
            <a:r>
              <a:rPr lang="en-US" sz="3200" i="1" dirty="0">
                <a:solidFill>
                  <a:prstClr val="black"/>
                </a:solidFill>
              </a:rPr>
              <a:t>state variables</a:t>
            </a:r>
            <a:r>
              <a:rPr lang="en-US" sz="3200" dirty="0">
                <a:solidFill>
                  <a:prstClr val="black"/>
                </a:solidFill>
              </a:rPr>
              <a:t>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	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D37952-7CBD-22EE-E9DC-28104B848B04}"/>
              </a:ext>
            </a:extLst>
          </p:cNvPr>
          <p:cNvSpPr txBox="1"/>
          <p:nvPr/>
        </p:nvSpPr>
        <p:spPr>
          <a:xfrm>
            <a:off x="7843025" y="1477327"/>
            <a:ext cx="40478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Equilibrium – we just know whether the values of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change. – This is why I do not like to call any state in real nature “equilibrium” (but people commonly do this)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03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3332C-F2A8-1A0A-FD0F-DD760BEA8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468" y="2130426"/>
            <a:ext cx="10653132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There is nothing like community stability </a:t>
            </a:r>
            <a:r>
              <a:rPr lang="en-US" dirty="0"/>
              <a:t>( even though people love this term, and I use it also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r>
              <a:rPr lang="en-US" dirty="0"/>
              <a:t>), it is only stability of measured variables characterizing [selected properties of] the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E0C3E-E5B9-3F65-3186-B85813574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9591" y="4488366"/>
            <a:ext cx="8534400" cy="1752600"/>
          </a:xfrm>
        </p:spPr>
        <p:txBody>
          <a:bodyPr/>
          <a:lstStyle/>
          <a:p>
            <a:r>
              <a:rPr lang="en-US" dirty="0"/>
              <a:t>We can have stability of total biomass (often as proxy for some functioning), stability of species composition etc. </a:t>
            </a:r>
          </a:p>
        </p:txBody>
      </p:sp>
    </p:spTree>
    <p:extLst>
      <p:ext uri="{BB962C8B-B14F-4D97-AF65-F5344CB8AC3E}">
        <p14:creationId xmlns:p14="http://schemas.microsoft.com/office/powerpoint/2010/main" val="3079001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ýchozí návrh">
  <a:themeElements>
    <a:clrScheme name="Výchozí návrh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5820</TotalTime>
  <Words>2428</Words>
  <Application>Microsoft Office PowerPoint</Application>
  <PresentationFormat>Widescreen</PresentationFormat>
  <Paragraphs>192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Aptos</vt:lpstr>
      <vt:lpstr>Aptos Display</vt:lpstr>
      <vt:lpstr>Arial</vt:lpstr>
      <vt:lpstr>Calibri</vt:lpstr>
      <vt:lpstr>Cambria Math</vt:lpstr>
      <vt:lpstr>Times New Roman</vt:lpstr>
      <vt:lpstr>Wingdings</vt:lpstr>
      <vt:lpstr>Office Theme</vt:lpstr>
      <vt:lpstr>1_Office Theme</vt:lpstr>
      <vt:lpstr>Výchozí návrh</vt:lpstr>
      <vt:lpstr>Graph</vt:lpstr>
      <vt:lpstr>Worksheet</vt:lpstr>
      <vt:lpstr>Rovnice</vt:lpstr>
      <vt:lpstr>Stability</vt:lpstr>
      <vt:lpstr>Concepts of stability 1. STABILITY IN MATHEMATICS Simplified </vt:lpstr>
      <vt:lpstr>Typical example – system of Lotka – Volterra equations for competing species</vt:lpstr>
      <vt:lpstr>Is equilibrium stable? “Liapunov stability of equilibrium”</vt:lpstr>
      <vt:lpstr>Useful characteristics of stability of equilibrium (useful analogies for ecology) </vt:lpstr>
      <vt:lpstr>For Lotka Volterra equations</vt:lpstr>
      <vt:lpstr>PowerPoint Presentation</vt:lpstr>
      <vt:lpstr>Concepts of stability 2. STABILITY IN ECOLOGY </vt:lpstr>
      <vt:lpstr>There is nothing like community stability ( even though people love this term, and I use it also ), it is only stability of measured variables characterizing [selected properties of] the community</vt:lpstr>
      <vt:lpstr>Ecological concepts of stability  [there is a terrible mess in terminology, the most commonly used terms are shown] 1. Under “constant” environment</vt:lpstr>
      <vt:lpstr>Ecological concepts of stability 1. Under “constant” environment</vt:lpstr>
      <vt:lpstr>Ecological concepts of stability 1. Under “constant” environment</vt:lpstr>
      <vt:lpstr>Ecological concepts of stability 1. Under “constant” environment</vt:lpstr>
      <vt:lpstr>Concepts of stability 2. Response to “perturbation” or “stress period” (from T1 to T2)</vt:lpstr>
      <vt:lpstr>Caveat</vt:lpstr>
      <vt:lpstr>The Simplest case – under “constant environment” – constancy / invariability / of a univariate characteristics </vt:lpstr>
      <vt:lpstr>Variability of univariate variable – e.g. population stability, stability of total biomass</vt:lpstr>
      <vt:lpstr>Measures of variability for individual populations  (there is some analogy with the spatial variability)</vt:lpstr>
      <vt:lpstr>Methods of the analysis might be similar, but distinguish</vt:lpstr>
      <vt:lpstr>Measures of variability – variance, resp s.d. (standard deviation)</vt:lpstr>
      <vt:lpstr>s.d. is usually linearly dependent on mean</vt:lpstr>
      <vt:lpstr>But</vt:lpstr>
      <vt:lpstr>All the above ignore the order of observations</vt:lpstr>
      <vt:lpstr>“Community stability”, i.e. stability (constancy) of total community biomass</vt:lpstr>
      <vt:lpstr>Community variability components</vt:lpstr>
      <vt:lpstr>PowerPoint Presentation</vt:lpstr>
      <vt:lpstr>Community variability drivers  1. Variability of individual populations</vt:lpstr>
      <vt:lpstr>Community variability drivers.  1. Variability of individual populations</vt:lpstr>
      <vt:lpstr>Taylor’s power law (TPL)</vt:lpstr>
      <vt:lpstr>We use TPL for temporal variation, but the same basic rules apply for temporal and spatial variation</vt:lpstr>
      <vt:lpstr>If b=2</vt:lpstr>
      <vt:lpstr>PowerPoint Presentation</vt:lpstr>
      <vt:lpstr>PowerPoint Presentation</vt:lpstr>
      <vt:lpstr>Community variability drivers  2. Compensatory dynamics</vt:lpstr>
      <vt:lpstr>PowerPoint Presentation</vt:lpstr>
      <vt:lpstr>PowerPoint Presentation</vt:lpstr>
      <vt:lpstr>The diagram showing components of community stability</vt:lpstr>
      <vt:lpstr>Effects</vt:lpstr>
      <vt:lpstr>Resistance and resilience</vt:lpstr>
      <vt:lpstr>Measures of stability of species composition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Lepš Jan</dc:creator>
  <cp:lastModifiedBy>Lepš Jan</cp:lastModifiedBy>
  <cp:revision>20</cp:revision>
  <dcterms:created xsi:type="dcterms:W3CDTF">2025-08-31T07:00:03Z</dcterms:created>
  <dcterms:modified xsi:type="dcterms:W3CDTF">2025-10-01T15:17:27Z</dcterms:modified>
</cp:coreProperties>
</file>