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1" r:id="rId2"/>
    <p:sldId id="272" r:id="rId3"/>
    <p:sldId id="273" r:id="rId4"/>
    <p:sldId id="274" r:id="rId5"/>
    <p:sldId id="275" r:id="rId6"/>
    <p:sldId id="29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FF2B6-6E1C-4566-8A24-7FBA5A823D1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924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7E474-1120-40BB-8CA2-80F667B12FE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08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F74B7-F03B-49F6-AC55-1C692B52592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652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1F43F-C7F3-429C-A941-52330CCD0AD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191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7FEBC-380A-4EC8-9C08-89B875D5837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725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3F90B-838D-4821-83DC-6BBBB639C92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176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14010-BAA9-41C3-9CDD-293EDF64B1C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993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0164B-47C8-49EC-9A34-379C5818420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998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EEB18-F30D-4649-B54A-B325BD616D8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612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1C6CE-D4DB-4FE5-B513-713A57BE4BF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227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F90C2-D724-460F-8BCD-44E24CF1A0F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180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Klepnutím lze upravit styly předlohy textu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</a:t>
            </a:r>
          </a:p>
          <a:p>
            <a:pPr lvl="4"/>
            <a:r>
              <a:rPr lang="en-GB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F59EE6-BAA9-401E-81B5-C3938092BD25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396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2204864"/>
          </a:xfrm>
          <a:solidFill>
            <a:srgbClr val="FFFFFF">
              <a:alpha val="72157"/>
            </a:srgbClr>
          </a:solidFill>
        </p:spPr>
        <p:txBody>
          <a:bodyPr/>
          <a:lstStyle/>
          <a:p>
            <a:r>
              <a:rPr lang="en-GB" sz="4000" dirty="0" smtClean="0"/>
              <a:t>STUDY SYSTEM</a:t>
            </a:r>
          </a:p>
          <a:p>
            <a:r>
              <a:rPr lang="en-GB" sz="4000" dirty="0" smtClean="0"/>
              <a:t>OHRAZENI – a </a:t>
            </a:r>
            <a:r>
              <a:rPr lang="en-GB" sz="4000" dirty="0" err="1" smtClean="0"/>
              <a:t>seminatural</a:t>
            </a:r>
            <a:r>
              <a:rPr lang="en-GB" sz="4000" dirty="0" smtClean="0"/>
              <a:t> meadow – long term  management experiment</a:t>
            </a:r>
            <a:endParaRPr lang="en-GB" dirty="0" smtClean="0"/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152400" y="6019800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mtClean="0">
                <a:solidFill>
                  <a:srgbClr val="FFFFFF"/>
                </a:solidFill>
                <a:cs typeface="Arial" charset="0"/>
              </a:rPr>
              <a:t>Regular mowing ceased in late eighties</a:t>
            </a:r>
            <a:endParaRPr lang="en-GB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53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375848" cy="1143000"/>
          </a:xfrm>
        </p:spPr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Factorial experiment, 3 replications – since 1994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106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 b="1" dirty="0" smtClean="0">
                <a:latin typeface="Calibri" panose="020F0502020204030204" pitchFamily="34" charset="0"/>
              </a:rPr>
              <a:t>Mowing</a:t>
            </a:r>
            <a:r>
              <a:rPr lang="en-GB" sz="2800" dirty="0" smtClean="0">
                <a:latin typeface="Calibri" panose="020F0502020204030204" pitchFamily="34" charset="0"/>
              </a:rPr>
              <a:t> (once a year, in June)</a:t>
            </a:r>
          </a:p>
          <a:p>
            <a:pPr>
              <a:lnSpc>
                <a:spcPct val="90000"/>
              </a:lnSpc>
            </a:pPr>
            <a:r>
              <a:rPr lang="en-GB" sz="2800" b="1" dirty="0" err="1" smtClean="0">
                <a:latin typeface="Calibri" panose="020F0502020204030204" pitchFamily="34" charset="0"/>
              </a:rPr>
              <a:t>Ferilization</a:t>
            </a:r>
            <a:r>
              <a:rPr lang="en-GB" sz="2800" dirty="0" smtClean="0">
                <a:latin typeface="Calibri" panose="020F0502020204030204" pitchFamily="34" charset="0"/>
              </a:rPr>
              <a:t> (65 [50] g of commercial NPK/m</a:t>
            </a:r>
            <a:r>
              <a:rPr lang="en-GB" sz="2800" baseline="30000" dirty="0" smtClean="0">
                <a:latin typeface="Calibri" panose="020F0502020204030204" pitchFamily="34" charset="0"/>
              </a:rPr>
              <a:t>2</a:t>
            </a:r>
            <a:r>
              <a:rPr lang="cs-CZ" sz="2800" baseline="30000" dirty="0" smtClean="0">
                <a:latin typeface="Calibri" panose="020F0502020204030204" pitchFamily="34" charset="0"/>
              </a:rPr>
              <a:t> -</a:t>
            </a:r>
            <a:r>
              <a:rPr lang="cs-CZ" sz="2800" dirty="0" smtClean="0">
                <a:latin typeface="Calibri" panose="020F0502020204030204" pitchFamily="34" charset="0"/>
              </a:rPr>
              <a:t> </a:t>
            </a:r>
            <a:r>
              <a:rPr lang="en-US" sz="2800" dirty="0" smtClean="0">
                <a:latin typeface="Calibri" panose="020F0502020204030204" pitchFamily="34" charset="0"/>
              </a:rPr>
              <a:t>12% N (nitrate and ammonium), 19% P (as</a:t>
            </a:r>
            <a:r>
              <a:rPr lang="cs-CZ" sz="2800" dirty="0" smtClean="0">
                <a:latin typeface="Calibri" panose="020F0502020204030204" pitchFamily="34" charset="0"/>
              </a:rPr>
              <a:t> </a:t>
            </a:r>
            <a:r>
              <a:rPr lang="en-US" sz="2800" dirty="0" smtClean="0">
                <a:latin typeface="Calibri" panose="020F0502020204030204" pitchFamily="34" charset="0"/>
              </a:rPr>
              <a:t>P</a:t>
            </a:r>
            <a:r>
              <a:rPr lang="en-US" sz="2800" baseline="-25000" dirty="0" smtClean="0">
                <a:latin typeface="Calibri" panose="020F0502020204030204" pitchFamily="34" charset="0"/>
              </a:rPr>
              <a:t>2</a:t>
            </a:r>
            <a:r>
              <a:rPr lang="en-US" sz="2800" dirty="0" smtClean="0">
                <a:latin typeface="Calibri" panose="020F0502020204030204" pitchFamily="34" charset="0"/>
              </a:rPr>
              <a:t>O</a:t>
            </a:r>
            <a:r>
              <a:rPr lang="en-US" sz="2800" baseline="-25000" dirty="0" smtClean="0">
                <a:latin typeface="Calibri" panose="020F0502020204030204" pitchFamily="34" charset="0"/>
              </a:rPr>
              <a:t>5</a:t>
            </a:r>
            <a:r>
              <a:rPr lang="en-US" sz="2800" dirty="0" smtClean="0">
                <a:latin typeface="Calibri" panose="020F0502020204030204" pitchFamily="34" charset="0"/>
              </a:rPr>
              <a:t>) and 19% K (as K</a:t>
            </a:r>
            <a:r>
              <a:rPr lang="en-US" sz="2800" baseline="-25000" dirty="0" smtClean="0">
                <a:latin typeface="Calibri" panose="020F0502020204030204" pitchFamily="34" charset="0"/>
              </a:rPr>
              <a:t>2</a:t>
            </a:r>
            <a:r>
              <a:rPr lang="en-US" sz="2800" dirty="0" smtClean="0">
                <a:latin typeface="Calibri" panose="020F0502020204030204" pitchFamily="34" charset="0"/>
              </a:rPr>
              <a:t>O)</a:t>
            </a:r>
            <a:r>
              <a:rPr lang="en-GB" sz="2800" dirty="0" smtClean="0">
                <a:latin typeface="Calibri" panose="020F0502020204030204" pitchFamily="34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GB" sz="2800" dirty="0" smtClean="0">
                <a:latin typeface="Calibri" panose="020F0502020204030204" pitchFamily="34" charset="0"/>
              </a:rPr>
              <a:t>Dominant (i.e. </a:t>
            </a:r>
            <a:r>
              <a:rPr lang="en-GB" sz="2800" i="1" dirty="0" smtClean="0">
                <a:latin typeface="Calibri" panose="020F0502020204030204" pitchFamily="34" charset="0"/>
              </a:rPr>
              <a:t>Molinia </a:t>
            </a:r>
            <a:r>
              <a:rPr lang="en-GB" sz="2800" i="1" dirty="0" err="1" smtClean="0">
                <a:latin typeface="Calibri" panose="020F0502020204030204" pitchFamily="34" charset="0"/>
              </a:rPr>
              <a:t>caerulea</a:t>
            </a:r>
            <a:r>
              <a:rPr lang="en-GB" sz="2800" dirty="0" smtClean="0">
                <a:latin typeface="Calibri" panose="020F0502020204030204" pitchFamily="34" charset="0"/>
              </a:rPr>
              <a:t>) </a:t>
            </a:r>
            <a:r>
              <a:rPr lang="en-GB" sz="2800" b="1" dirty="0" smtClean="0">
                <a:latin typeface="Calibri" panose="020F0502020204030204" pitchFamily="34" charset="0"/>
              </a:rPr>
              <a:t>removal</a:t>
            </a:r>
            <a:r>
              <a:rPr lang="en-GB" sz="2800" dirty="0" smtClean="0">
                <a:latin typeface="Calibri" panose="020F0502020204030204" pitchFamily="34" charset="0"/>
              </a:rPr>
              <a:t> (in spring 1995, but re-weeding necessary time from time)</a:t>
            </a:r>
          </a:p>
          <a:p>
            <a:pPr>
              <a:lnSpc>
                <a:spcPct val="90000"/>
              </a:lnSpc>
            </a:pPr>
            <a:r>
              <a:rPr lang="en-GB" sz="2800" dirty="0">
                <a:latin typeface="Calibri" panose="020F0502020204030204" pitchFamily="34" charset="0"/>
              </a:rPr>
              <a:t>Yielding 24 plots, 2m × 2m each </a:t>
            </a:r>
          </a:p>
          <a:p>
            <a:pPr>
              <a:lnSpc>
                <a:spcPct val="90000"/>
              </a:lnSpc>
            </a:pPr>
            <a:r>
              <a:rPr lang="cs-CZ" sz="2800" dirty="0" smtClean="0">
                <a:latin typeface="Calibri" panose="020F0502020204030204" pitchFamily="34" charset="0"/>
              </a:rPr>
              <a:t>Seed bank sampled in 2014 (for the same year, vegetation data are also available)</a:t>
            </a:r>
          </a:p>
          <a:p>
            <a:pPr>
              <a:lnSpc>
                <a:spcPct val="90000"/>
              </a:lnSpc>
            </a:pPr>
            <a:r>
              <a:rPr lang="cs-CZ" sz="2800" b="1" dirty="0" smtClean="0">
                <a:latin typeface="Calibri" panose="020F0502020204030204" pitchFamily="34" charset="0"/>
              </a:rPr>
              <a:t>In each plot, 4 cores divided into upper and lower layer, taken three times Spring, Summer, and Autumn.</a:t>
            </a:r>
            <a:endParaRPr lang="en-GB" sz="2800" b="1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21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GB" smtClean="0"/>
              <a:t>Ohrazen</a:t>
            </a:r>
            <a:r>
              <a:rPr lang="cs-CZ" smtClean="0"/>
              <a:t>í (http://mapy.atlas.cz)</a:t>
            </a:r>
            <a:endParaRPr lang="en-GB" smtClean="0"/>
          </a:p>
        </p:txBody>
      </p:sp>
      <p:pic>
        <p:nvPicPr>
          <p:cNvPr id="10243" name="Picture 1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5334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860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0" y="76200"/>
            <a:ext cx="601216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dirty="0" smtClean="0">
                <a:solidFill>
                  <a:srgbClr val="000000"/>
                </a:solidFill>
                <a:cs typeface="Arial" charset="0"/>
              </a:rPr>
              <a:t>Mown - unfertilized (=traditional)</a:t>
            </a:r>
            <a:r>
              <a:rPr lang="cs-CZ" altLang="en-US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cs typeface="Arial" charset="0"/>
              </a:rPr>
              <a:t>~ 40 spp./m</a:t>
            </a:r>
            <a:r>
              <a:rPr lang="en-US" altLang="en-US" baseline="30000" dirty="0" smtClean="0">
                <a:solidFill>
                  <a:srgbClr val="000000"/>
                </a:solidFill>
                <a:cs typeface="Arial" charset="0"/>
              </a:rPr>
              <a:t>2</a:t>
            </a:r>
            <a:endParaRPr lang="en-GB" altLang="en-US" dirty="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p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52400" y="152400"/>
            <a:ext cx="6507832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dirty="0" smtClean="0">
                <a:solidFill>
                  <a:srgbClr val="000000"/>
                </a:solidFill>
                <a:cs typeface="Arial" charset="0"/>
              </a:rPr>
              <a:t>Mown - fertilized (=intensive) ~ 20spp./m</a:t>
            </a:r>
            <a:r>
              <a:rPr lang="en-GB" altLang="en-US" baseline="30000" dirty="0" smtClean="0">
                <a:solidFill>
                  <a:srgbClr val="000000"/>
                </a:solidFill>
                <a:cs typeface="Arial" charset="0"/>
              </a:rPr>
              <a:t>2</a:t>
            </a:r>
            <a:endParaRPr lang="en-GB" altLang="en-US" dirty="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37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8136904" cy="5760640"/>
          </a:xfrm>
        </p:spPr>
        <p:txBody>
          <a:bodyPr/>
          <a:lstStyle/>
          <a:p>
            <a:pPr algn="l"/>
            <a:r>
              <a:rPr lang="en-US" sz="2800" dirty="0"/>
              <a:t>For seed bank estimation, four soil samples (4.5 cm in diameter, 10 cm depth) were taken with a soil corer in each of the twenty four  2 x 2 m experimental plots. Soil samples were located outside the central 0,5 x 0,5 m  </a:t>
            </a:r>
            <a:r>
              <a:rPr lang="en-US" sz="2800" dirty="0" err="1" smtClean="0"/>
              <a:t>squ</a:t>
            </a:r>
            <a:r>
              <a:rPr lang="cs-CZ" sz="2800" dirty="0" smtClean="0"/>
              <a:t>a</a:t>
            </a:r>
            <a:r>
              <a:rPr lang="en-US" sz="2800" dirty="0" smtClean="0"/>
              <a:t>re </a:t>
            </a:r>
            <a:r>
              <a:rPr lang="en-US" sz="2800" dirty="0"/>
              <a:t>. The soil samples were then divided into the surface layer (0 - 3 cm below soil surface) containing mostly plant bases and roots,  and the deeper soil layer (3 - 10 cm below soil surface) containing mainly soil substrate. These „subsamples“ were father processed separately: washed over a sieve (mesh width 1 mm) and seeds were hand sorted and determined directly using binocular microscope. Sampling was repeated three times  a season, in spring (March/April), summer (July) and autumn (October).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1464026"/>
      </p:ext>
    </p:extLst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5530</TotalTime>
  <Words>299</Words>
  <Application>Microsoft Office PowerPoint</Application>
  <PresentationFormat>On-screen Show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Výchozí návrh</vt:lpstr>
      <vt:lpstr>PowerPoint Presentation</vt:lpstr>
      <vt:lpstr>Factorial experiment, 3 replications – since 1994</vt:lpstr>
      <vt:lpstr>Ohrazení (http://mapy.atlas.cz)</vt:lpstr>
      <vt:lpstr>PowerPoint Presentation</vt:lpstr>
      <vt:lpstr>PowerPoint Presentation</vt:lpstr>
      <vt:lpstr>For seed bank estimation, four soil samples (4.5 cm in diameter, 10 cm depth) were taken with a soil corer in each of the twenty four  2 x 2 m experimental plots. Soil samples were located outside the central 0,5 x 0,5 m  square . The soil samples were then divided into the surface layer (0 - 3 cm below soil surface) containing mostly plant bases and roots,  and the deeper soil layer (3 - 10 cm below soil surface) containing mainly soil substrate. These „subsamples“ were father processed separately: washed over a sieve (mesh width 1 mm) and seeds were hand sorted and determined directly using binocular microscope. Sampling was repeated three times  a season, in spring (March/April), summer (July) and autumn (October). 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suspa</dc:creator>
  <cp:lastModifiedBy>suspa</cp:lastModifiedBy>
  <cp:revision>52</cp:revision>
  <dcterms:created xsi:type="dcterms:W3CDTF">2015-07-13T09:04:41Z</dcterms:created>
  <dcterms:modified xsi:type="dcterms:W3CDTF">2021-10-04T18:42:07Z</dcterms:modified>
</cp:coreProperties>
</file>