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62" r:id="rId2"/>
    <p:sldId id="622" r:id="rId3"/>
    <p:sldId id="644" r:id="rId4"/>
    <p:sldId id="577" r:id="rId5"/>
    <p:sldId id="603" r:id="rId6"/>
    <p:sldId id="639" r:id="rId7"/>
    <p:sldId id="635" r:id="rId8"/>
    <p:sldId id="575" r:id="rId9"/>
    <p:sldId id="601" r:id="rId10"/>
    <p:sldId id="602" r:id="rId11"/>
    <p:sldId id="623" r:id="rId12"/>
    <p:sldId id="626" r:id="rId13"/>
    <p:sldId id="627" r:id="rId14"/>
    <p:sldId id="628" r:id="rId15"/>
    <p:sldId id="629" r:id="rId16"/>
    <p:sldId id="643" r:id="rId17"/>
    <p:sldId id="645" r:id="rId18"/>
    <p:sldId id="630" r:id="rId19"/>
    <p:sldId id="631" r:id="rId20"/>
    <p:sldId id="632" r:id="rId21"/>
    <p:sldId id="633" r:id="rId22"/>
    <p:sldId id="647" r:id="rId23"/>
    <p:sldId id="648" r:id="rId24"/>
    <p:sldId id="649" r:id="rId25"/>
    <p:sldId id="650" r:id="rId26"/>
    <p:sldId id="651" r:id="rId27"/>
    <p:sldId id="652" r:id="rId28"/>
    <p:sldId id="653" r:id="rId29"/>
    <p:sldId id="654" r:id="rId30"/>
    <p:sldId id="640" r:id="rId31"/>
    <p:sldId id="641" r:id="rId32"/>
    <p:sldId id="642" r:id="rId33"/>
    <p:sldId id="646" r:id="rId34"/>
    <p:sldId id="65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5F7"/>
    <a:srgbClr val="B9FEA0"/>
    <a:srgbClr val="A1FDAE"/>
    <a:srgbClr val="CBCED3"/>
    <a:srgbClr val="EBF4AA"/>
    <a:srgbClr val="ACF4AA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3" autoAdjust="0"/>
    <p:restoredTop sz="94660"/>
  </p:normalViewPr>
  <p:slideViewPr>
    <p:cSldViewPr>
      <p:cViewPr varScale="1">
        <p:scale>
          <a:sx n="79" d="100"/>
          <a:sy n="79" d="100"/>
        </p:scale>
        <p:origin x="6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0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Click to edit Master text styles</a:t>
            </a:r>
          </a:p>
          <a:p>
            <a:pPr lvl="1"/>
            <a:r>
              <a:rPr lang="en-US" altLang="cs-CZ" noProof="0" smtClean="0"/>
              <a:t>Second level</a:t>
            </a:r>
          </a:p>
          <a:p>
            <a:pPr lvl="2"/>
            <a:r>
              <a:rPr lang="en-US" altLang="cs-CZ" noProof="0" smtClean="0"/>
              <a:t>Third level</a:t>
            </a:r>
          </a:p>
          <a:p>
            <a:pPr lvl="3"/>
            <a:r>
              <a:rPr lang="en-US" altLang="cs-CZ" noProof="0" smtClean="0"/>
              <a:t>Fourth level</a:t>
            </a:r>
          </a:p>
          <a:p>
            <a:pPr lvl="4"/>
            <a:r>
              <a:rPr lang="en-US" altLang="cs-CZ" noProof="0" smtClean="0"/>
              <a:t>Fifth level</a:t>
            </a: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70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F66D8E-928E-4D66-955E-55AB8087FD8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D58A6C-CBB8-405B-B30A-C5E933CC3303}" type="slidenum">
              <a:rPr lang="en-US" altLang="cs-CZ" smtClean="0"/>
              <a:pPr>
                <a:spcBef>
                  <a:spcPct val="0"/>
                </a:spcBef>
              </a:pPr>
              <a:t>1</a:t>
            </a:fld>
            <a:endParaRPr lang="en-US" altLang="cs-CZ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65429-9132-4E77-B71A-4A9E1F2A9D11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6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D0BCE-2DB9-4395-A5D1-7777EE3140F0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Změny početnosti kořisti jsou definovány rychlostí růstu populace za obsence predátora (rN) minus efekt predátora, závislý na jeho početnosti a aktivitě (aC).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Vývoj populace predátora je dán jejím růstem, omezeným potravními zdroji (faN) minus úmrtnost. Výsledkem je oscilace populací jak kořisti, tak predátora, s populací predátora zpožděnou za populací kořisti.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44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A517DA-70AA-4B0E-B5E0-8B14DCD064AC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4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112A99-4C11-4A64-8689-0EAD30716F51}" type="slidenum">
              <a:rPr lang="en-US" altLang="cs-CZ" smtClean="0"/>
              <a:pPr>
                <a:spcBef>
                  <a:spcPct val="0"/>
                </a:spcBef>
              </a:pPr>
              <a:t>3</a:t>
            </a:fld>
            <a:endParaRPr lang="en-US" altLang="cs-CZ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Zisk z lovu maximalizuje příjem energie na jednotlu času, čili součet času potřebného pro nalezerní a zpracování kořisti. Přidání nové kořisti je výhodné pokud energie na jednotku času pro její zpracování je alespoň stejně velká jako poměr energine na jednotku času pro zpravocání A nalezení stávající kořisti - je tomu tak proto, že čas strávený hledáním stávající kořisti muže být bez dalšího zpoždění využit také k hledání nového druhu kořisti, proto S nemusí být na levé straně rovnice. Hledání vzácné kořisti, kde S nabývá velkých hodnot, tedy vede k tomu, že je výhodné spektrum kořisti rozšířit, protože hodně dalších druhů kořisti bude vyhovovat požadované rovnici. 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583966-C980-4BF2-B73D-099F7B04974B}" type="slidenum">
              <a:rPr lang="en-US" altLang="cs-CZ" smtClean="0"/>
              <a:pPr>
                <a:spcBef>
                  <a:spcPct val="0"/>
                </a:spcBef>
              </a:pPr>
              <a:t>4</a:t>
            </a:fld>
            <a:endParaRPr lang="en-US" altLang="cs-CZ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Zisk z lovu maximalizuje příjem energie na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jednotlu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času, čili součet času potřebného pro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nalezerní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 zpracování kořisti. Přidání nové kořisti je výhodné pokud energie na jednotku času pro její zpracování je alespoň stejně velká jako poměr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energine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na jednotku času pro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zpravocání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 nalezení stávající kořisti - je tomu tak proto, že čas strávený hledáním stávající kořisti muže být bez dalšího zpoždění využit také k hledání nového druhu kořisti, proto S nemusí být na levé straně rovnice. Hledání vzácné kořisti, kde S nabývá velkých hodnot, tedy vede k tomu, že je výhodné spektrum kořisti rozšířit, protože hodně dalších druhů kořisti bude vyhovovat požadované rovnici. </a:t>
            </a:r>
            <a:endParaRPr lang="en-US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AC7F17-9D55-499F-8767-2E9D4C3E2A43}" type="slidenum">
              <a:rPr lang="en-US" altLang="cs-CZ" smtClean="0"/>
              <a:pPr>
                <a:spcBef>
                  <a:spcPct val="0"/>
                </a:spcBef>
              </a:pPr>
              <a:t>5</a:t>
            </a:fld>
            <a:endParaRPr lang="en-US" altLang="cs-CZ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0919C3-4928-4D20-BEE7-8BF2960AF077}" type="slidenum">
              <a:rPr lang="en-US" altLang="cs-CZ" smtClean="0"/>
              <a:pPr>
                <a:spcBef>
                  <a:spcPct val="0"/>
                </a:spcBef>
              </a:pPr>
              <a:t>8</a:t>
            </a:fld>
            <a:endParaRPr lang="en-US" altLang="cs-CZ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9E935-B65F-4191-8604-96A4222A034A}" type="slidenum">
              <a:rPr lang="en-US" altLang="cs-CZ" smtClean="0"/>
              <a:pPr>
                <a:spcBef>
                  <a:spcPct val="0"/>
                </a:spcBef>
              </a:pPr>
              <a:t>9</a:t>
            </a:fld>
            <a:endParaRPr lang="en-US" alt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B00C41-23A1-4C38-98BD-BAACB6703AF8}" type="slidenum">
              <a:rPr lang="en-US" altLang="cs-CZ" smtClean="0"/>
              <a:pPr>
                <a:spcBef>
                  <a:spcPct val="0"/>
                </a:spcBef>
              </a:pPr>
              <a:t>10</a:t>
            </a:fld>
            <a:endParaRPr lang="en-US" alt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906EF-0800-4DA9-AEF8-31F47E40A542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8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383A58-99C8-462C-ABB5-05CA494564F3}" type="slidenum">
              <a:rPr kumimoji="0" lang="en-US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Změny početnosti kořisti jsou definovány rychlostí růstu populace za obsence predátora (rN) minus efekt predátora, závislý na jeho početnosti a aktivitě (aC).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  <a:cs typeface="Arial" panose="020B0604020202020204" pitchFamily="34" charset="0"/>
              </a:rPr>
              <a:t>Vývoj populace predátora je dán jejím růstem, omezeným potravními zdroji (faN) minus úmrtnost. Výsledkem je oscilace populací jak kořisti, tak predátora, s populací predátora zpožděnou za populací kořisti.</a:t>
            </a:r>
            <a:endParaRPr lang="en-US" alt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7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5F89-C975-4A43-8CC9-E9C73B1FB6E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3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F5F71-0418-4717-8EE3-6A004A4EE05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0472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C08B-385E-4C2C-9D12-0FFAD7B822C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9760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0F870-C1E4-47D0-B3CB-39C2199C2C0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4310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01311-4E8D-4814-A8C1-5BE1AE7FC0E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35272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B0BA2-234E-4800-8065-BE10ECC74BD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3003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BEFE-841F-40A3-BED3-0FC74CBD117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5551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AC32A-1F9C-4645-9F3F-925D1C05DB4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7673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D39E9-8BE8-4252-9A4E-F2BFE9E0A5B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5250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FA983-DF5B-42D3-9B21-0BA9116D08B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3689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5B62-0B73-47A1-9722-3CFABF53049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0103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EFAD3-ABDE-42EB-BC0C-327D2CBC63E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003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F1136-6EAB-4818-B51E-ECDF345A90C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425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8BBB-B573-43FB-96B9-36937A00ECF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5004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59517D5-CBF8-47DD-A26C-5AA6B3F1BE3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x.doi.org/10.24272/j.issn.2095-8137.2021.43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2205038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360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60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FFFF00"/>
                </a:solidFill>
              </a:rPr>
              <a:t>„Pravá“ </a:t>
            </a:r>
            <a:r>
              <a:rPr lang="en-US" altLang="cs-CZ" sz="3600">
                <a:solidFill>
                  <a:srgbClr val="FFFF00"/>
                </a:solidFill>
              </a:rPr>
              <a:t>PREDA</a:t>
            </a:r>
            <a:r>
              <a:rPr lang="cs-CZ" altLang="cs-CZ" sz="3600">
                <a:solidFill>
                  <a:srgbClr val="FFFF00"/>
                </a:solidFill>
              </a:rPr>
              <a:t>CE</a:t>
            </a:r>
            <a:endParaRPr lang="en-US" altLang="cs-CZ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6084888" cy="4348162"/>
          </a:xfr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5661025"/>
            <a:ext cx="88571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Rychlost konzumace je </a:t>
            </a:r>
            <a:r>
              <a:rPr lang="cs-CZ" altLang="cs-CZ" sz="1800" dirty="0" err="1"/>
              <a:t>úpřímo</a:t>
            </a:r>
            <a:r>
              <a:rPr lang="cs-CZ" altLang="cs-CZ" sz="1800" dirty="0"/>
              <a:t> úměrná biomase potravy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Typičtější je tato závislost např. pro filtrující vodní </a:t>
            </a:r>
            <a:r>
              <a:rPr lang="cs-CZ" altLang="cs-CZ" sz="1800" dirty="0" err="1" smtClean="0"/>
              <a:t>planktonožravé</a:t>
            </a:r>
            <a:r>
              <a:rPr lang="cs-CZ" altLang="cs-CZ" sz="1800" dirty="0" smtClean="0"/>
              <a:t> – tady je to lineární, protože jsou biomasy velmi jednoděložných velmi nízké </a:t>
            </a:r>
            <a:endParaRPr lang="en-US" altLang="cs-CZ" sz="1800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050" y="2565400"/>
            <a:ext cx="3028950" cy="1590675"/>
          </a:xfr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822325"/>
          </a:xfrm>
          <a:prstGeom prst="rect">
            <a:avLst/>
          </a:prstGeom>
          <a:solidFill>
            <a:srgbClr val="A7F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Příklad odezvy typu </a:t>
            </a:r>
            <a:r>
              <a:rPr lang="en-US" altLang="cs-CZ" sz="2400"/>
              <a:t>1</a:t>
            </a:r>
            <a:r>
              <a:rPr lang="cs-CZ" altLang="cs-CZ" sz="2400"/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lumíci na jednoděložných roslinách v tundře</a:t>
            </a:r>
            <a:r>
              <a:rPr lang="en-US" altLang="cs-CZ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382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Numerical response</a:t>
            </a:r>
            <a:r>
              <a:rPr lang="cs-CZ" altLang="cs-CZ" sz="2400" b="1"/>
              <a:t> – jak bude stoupat početnost predátora v závislosti na množství zkonzumované potravy</a:t>
            </a:r>
            <a:endParaRPr lang="en-GB" altLang="cs-CZ" sz="2400" b="1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 b="1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8382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Numerical response má fyziologická omezení (maximální množství potomků a generační doba)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Numerical response někdy zahrnuje i tzv. aggregational respons (tj. dravec se stahuje tam, kde je hodně kořisti)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0"/>
            <a:ext cx="7162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800" b="1" dirty="0" smtClean="0"/>
              <a:t>Pohled kořisti: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4800" b="1" dirty="0" err="1" smtClean="0"/>
              <a:t>Jak</a:t>
            </a:r>
            <a:r>
              <a:rPr lang="en-GB" altLang="cs-CZ" sz="4800" b="1" dirty="0" smtClean="0"/>
              <a:t> </a:t>
            </a:r>
            <a:r>
              <a:rPr lang="en-GB" altLang="cs-CZ" sz="4800" b="1" dirty="0" err="1"/>
              <a:t>nebýt</a:t>
            </a:r>
            <a:r>
              <a:rPr lang="en-GB" altLang="cs-CZ" sz="4800" b="1" dirty="0"/>
              <a:t> </a:t>
            </a:r>
            <a:r>
              <a:rPr lang="en-GB" altLang="cs-CZ" sz="4800" b="1" dirty="0" err="1"/>
              <a:t>sežrán</a:t>
            </a:r>
            <a:endParaRPr lang="en-GB" altLang="cs-CZ" sz="4800" b="1" dirty="0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4800" b="1" dirty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2132856"/>
            <a:ext cx="9108504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GB" altLang="cs-CZ" sz="3600" dirty="0" err="1"/>
              <a:t>Ukrýt</a:t>
            </a:r>
            <a:r>
              <a:rPr lang="en-GB" altLang="cs-CZ" sz="3600" dirty="0"/>
              <a:t> se (v </a:t>
            </a:r>
            <a:r>
              <a:rPr lang="en-GB" altLang="cs-CZ" sz="3600" dirty="0" err="1"/>
              <a:t>čase</a:t>
            </a:r>
            <a:r>
              <a:rPr lang="en-GB" altLang="cs-CZ" sz="3600" dirty="0"/>
              <a:t> </a:t>
            </a:r>
            <a:r>
              <a:rPr lang="en-GB" altLang="cs-CZ" sz="3600" dirty="0" err="1"/>
              <a:t>či</a:t>
            </a:r>
            <a:r>
              <a:rPr lang="en-GB" altLang="cs-CZ" sz="3600" dirty="0"/>
              <a:t> </a:t>
            </a:r>
            <a:r>
              <a:rPr lang="en-GB" altLang="cs-CZ" sz="3600" dirty="0" err="1"/>
              <a:t>prostoru</a:t>
            </a:r>
            <a:r>
              <a:rPr lang="en-GB" altLang="cs-CZ" sz="3600" dirty="0"/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3600" dirty="0"/>
              <a:t>2. </a:t>
            </a:r>
            <a:r>
              <a:rPr lang="en-GB" altLang="cs-CZ" sz="3600" dirty="0" err="1"/>
              <a:t>Nebýt</a:t>
            </a:r>
            <a:r>
              <a:rPr lang="en-GB" altLang="cs-CZ" sz="3600" dirty="0"/>
              <a:t> </a:t>
            </a:r>
            <a:r>
              <a:rPr lang="en-GB" altLang="cs-CZ" sz="3600" dirty="0" err="1"/>
              <a:t>viděn</a:t>
            </a:r>
            <a:r>
              <a:rPr lang="en-GB" altLang="cs-CZ" sz="3600" dirty="0"/>
              <a:t> (</a:t>
            </a:r>
            <a:r>
              <a:rPr lang="en-GB" altLang="cs-CZ" sz="3600" dirty="0" err="1"/>
              <a:t>ochranné</a:t>
            </a:r>
            <a:r>
              <a:rPr lang="en-GB" altLang="cs-CZ" sz="3600" dirty="0"/>
              <a:t> </a:t>
            </a:r>
            <a:r>
              <a:rPr lang="en-GB" altLang="cs-CZ" sz="3600" dirty="0" err="1"/>
              <a:t>zbarvení</a:t>
            </a:r>
            <a:r>
              <a:rPr lang="en-GB" altLang="cs-CZ" sz="3600" dirty="0"/>
              <a:t>)</a:t>
            </a:r>
            <a:endParaRPr lang="cs-CZ" altLang="cs-CZ" sz="36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dirty="0"/>
              <a:t>3. Být ostražitý a rychlý (včas utéct)</a:t>
            </a:r>
            <a:endParaRPr lang="en-GB" altLang="cs-CZ" sz="36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3600" dirty="0"/>
              <a:t>4</a:t>
            </a:r>
            <a:r>
              <a:rPr lang="en-GB" altLang="cs-CZ" sz="3600" dirty="0"/>
              <a:t>. </a:t>
            </a:r>
            <a:r>
              <a:rPr lang="en-GB" altLang="cs-CZ" sz="3600" dirty="0" err="1"/>
              <a:t>Být</a:t>
            </a:r>
            <a:r>
              <a:rPr lang="en-GB" altLang="cs-CZ" sz="3600" dirty="0"/>
              <a:t> </a:t>
            </a:r>
            <a:r>
              <a:rPr lang="en-GB" altLang="cs-CZ" sz="3600" dirty="0" err="1"/>
              <a:t>nechutný</a:t>
            </a:r>
            <a:r>
              <a:rPr lang="en-GB" altLang="cs-CZ" sz="3600" dirty="0"/>
              <a:t>, </a:t>
            </a:r>
            <a:r>
              <a:rPr lang="en-GB" altLang="cs-CZ" sz="3600" dirty="0" err="1"/>
              <a:t>mít</a:t>
            </a:r>
            <a:r>
              <a:rPr lang="en-GB" altLang="cs-CZ" sz="3600" dirty="0"/>
              <a:t> </a:t>
            </a:r>
            <a:r>
              <a:rPr lang="en-GB" altLang="cs-CZ" sz="3600" dirty="0" err="1"/>
              <a:t>žihadlo</a:t>
            </a:r>
            <a:r>
              <a:rPr lang="en-GB" altLang="cs-CZ" sz="3600" dirty="0"/>
              <a:t> </a:t>
            </a:r>
            <a:r>
              <a:rPr lang="en-GB" altLang="cs-CZ" sz="3600" dirty="0" err="1"/>
              <a:t>nebo</a:t>
            </a:r>
            <a:r>
              <a:rPr lang="en-GB" altLang="cs-CZ" sz="3600" dirty="0"/>
              <a:t> </a:t>
            </a:r>
            <a:r>
              <a:rPr lang="en-GB" altLang="cs-CZ" sz="3600" dirty="0" err="1"/>
              <a:t>jinak</a:t>
            </a:r>
            <a:r>
              <a:rPr lang="en-GB" altLang="cs-CZ" sz="3600" dirty="0"/>
              <a:t> </a:t>
            </a:r>
            <a:r>
              <a:rPr lang="en-GB" altLang="cs-CZ" sz="3600" dirty="0" err="1"/>
              <a:t>nepříjemný</a:t>
            </a:r>
            <a:r>
              <a:rPr lang="en-GB" altLang="cs-CZ" sz="3600" dirty="0"/>
              <a:t> (a </a:t>
            </a:r>
            <a:r>
              <a:rPr lang="en-GB" altLang="cs-CZ" sz="3600" dirty="0" err="1"/>
              <a:t>pak</a:t>
            </a:r>
            <a:r>
              <a:rPr lang="en-GB" altLang="cs-CZ" sz="3600" dirty="0"/>
              <a:t> </a:t>
            </a:r>
            <a:r>
              <a:rPr lang="en-GB" altLang="cs-CZ" sz="3600" dirty="0" err="1"/>
              <a:t>mít</a:t>
            </a:r>
            <a:r>
              <a:rPr lang="en-GB" altLang="cs-CZ" sz="3600" dirty="0"/>
              <a:t> </a:t>
            </a:r>
            <a:r>
              <a:rPr lang="en-GB" altLang="cs-CZ" sz="3600" dirty="0" err="1"/>
              <a:t>výstražné</a:t>
            </a:r>
            <a:r>
              <a:rPr lang="en-GB" altLang="cs-CZ" sz="3600" dirty="0"/>
              <a:t> </a:t>
            </a:r>
            <a:r>
              <a:rPr lang="en-GB" altLang="cs-CZ" sz="3600" dirty="0" err="1"/>
              <a:t>zbarvení</a:t>
            </a:r>
            <a:r>
              <a:rPr lang="en-GB" altLang="cs-CZ" sz="3600" dirty="0"/>
              <a:t>), </a:t>
            </a:r>
            <a:r>
              <a:rPr lang="en-GB" altLang="cs-CZ" sz="3600" dirty="0" err="1"/>
              <a:t>nebo</a:t>
            </a:r>
            <a:r>
              <a:rPr lang="en-GB" altLang="cs-CZ" sz="3600" dirty="0"/>
              <a:t> </a:t>
            </a:r>
            <a:r>
              <a:rPr lang="en-GB" altLang="cs-CZ" sz="3600" dirty="0" err="1"/>
              <a:t>být</a:t>
            </a:r>
            <a:r>
              <a:rPr lang="en-GB" altLang="cs-CZ" sz="3600" dirty="0"/>
              <a:t> </a:t>
            </a:r>
            <a:r>
              <a:rPr lang="en-GB" altLang="cs-CZ" sz="3600" dirty="0" err="1"/>
              <a:t>někomu</a:t>
            </a:r>
            <a:r>
              <a:rPr lang="en-GB" altLang="cs-CZ" sz="3600" dirty="0"/>
              <a:t> </a:t>
            </a:r>
            <a:r>
              <a:rPr lang="en-GB" altLang="cs-CZ" sz="3600" dirty="0" err="1"/>
              <a:t>nechutnému</a:t>
            </a:r>
            <a:r>
              <a:rPr lang="en-GB" altLang="cs-CZ" sz="3600" dirty="0"/>
              <a:t> </a:t>
            </a:r>
            <a:r>
              <a:rPr lang="en-GB" altLang="cs-CZ" sz="3600" dirty="0" err="1"/>
              <a:t>podobný</a:t>
            </a:r>
            <a:endParaRPr lang="en-GB" altLang="cs-CZ" sz="3600" dirty="0"/>
          </a:p>
          <a:p>
            <a:pPr>
              <a:spcBef>
                <a:spcPct val="50000"/>
              </a:spcBef>
              <a:buFontTx/>
              <a:buNone/>
            </a:pPr>
            <a:endParaRPr lang="en-GB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6363"/>
            <a:ext cx="320040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9388" y="457200"/>
            <a:ext cx="8640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b="1">
                <a:latin typeface="Times New Roman" panose="02020603050405020304" pitchFamily="18" charset="0"/>
              </a:rPr>
              <a:t>kryptické zbarvení (crypsis nebo camouflage)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7432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34290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505200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446722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7812"/>
          <a:stretch>
            <a:fillRect/>
          </a:stretch>
        </p:blipFill>
        <p:spPr bwMode="auto">
          <a:xfrm>
            <a:off x="4432300" y="3402013"/>
            <a:ext cx="47990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0250"/>
            <a:ext cx="830580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Výstražné zbarvení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4000" smtClean="0"/>
              <a:t>Chci být viděn, ale tak, aby mě predátor poznal, a věděl, že mě nemá žrát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4000" smtClean="0"/>
              <a:t>Pak nesmím být </a:t>
            </a:r>
            <a:r>
              <a:rPr lang="cs-CZ" altLang="cs-CZ" sz="4000" smtClean="0"/>
              <a:t>smrtelně </a:t>
            </a:r>
            <a:r>
              <a:rPr lang="en-GB" altLang="cs-CZ" sz="4000" smtClean="0"/>
              <a:t>jedovatý, ale nechutný (aby poučený predátor neuvolnil své místo nepoučenému)</a:t>
            </a:r>
          </a:p>
          <a:p>
            <a:pPr eaLnBrk="1" hangingPunct="1">
              <a:lnSpc>
                <a:spcPct val="80000"/>
              </a:lnSpc>
            </a:pPr>
            <a:endParaRPr lang="cs-CZ" altLang="cs-CZ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Výstražné zbarvení – </a:t>
            </a:r>
            <a:r>
              <a:rPr lang="cs-CZ" altLang="cs-CZ" sz="2000" smtClean="0"/>
              <a:t>dva základní typy</a:t>
            </a:r>
            <a:endParaRPr lang="cs-CZ" altLang="cs-CZ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dirty="0" err="1" smtClean="0"/>
              <a:t>Mimikry</a:t>
            </a:r>
            <a:r>
              <a:rPr lang="en-GB" altLang="cs-CZ" dirty="0" smtClean="0"/>
              <a:t> - </a:t>
            </a:r>
            <a:r>
              <a:rPr lang="en-GB" altLang="cs-CZ" dirty="0" err="1" smtClean="0"/>
              <a:t>Batesovké</a:t>
            </a:r>
            <a:r>
              <a:rPr lang="en-GB" altLang="cs-CZ" dirty="0" smtClean="0"/>
              <a:t> - </a:t>
            </a:r>
            <a:r>
              <a:rPr lang="en-GB" altLang="cs-CZ" dirty="0" err="1" smtClean="0"/>
              <a:t>jsem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chutný</a:t>
            </a:r>
            <a:r>
              <a:rPr lang="en-GB" altLang="cs-CZ" dirty="0" smtClean="0"/>
              <a:t> a </a:t>
            </a:r>
            <a:r>
              <a:rPr lang="en-GB" altLang="cs-CZ" dirty="0" err="1" smtClean="0"/>
              <a:t>napodobuji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někoho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nechutného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nebo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nepříjemného</a:t>
            </a:r>
            <a:r>
              <a:rPr lang="en-GB" altLang="cs-CZ" dirty="0" smtClean="0"/>
              <a:t> (</a:t>
            </a:r>
            <a:r>
              <a:rPr lang="en-GB" altLang="cs-CZ" dirty="0" err="1" smtClean="0"/>
              <a:t>početnost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napodobovače</a:t>
            </a:r>
            <a:r>
              <a:rPr lang="en-GB" altLang="cs-CZ" dirty="0" smtClean="0"/>
              <a:t> by </a:t>
            </a:r>
            <a:r>
              <a:rPr lang="en-GB" altLang="cs-CZ" dirty="0" err="1" smtClean="0"/>
              <a:t>měla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být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menší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než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početnost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modelu</a:t>
            </a:r>
            <a:r>
              <a:rPr lang="en-GB" altLang="cs-CZ" dirty="0" smtClean="0"/>
              <a:t>)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napodobovač</a:t>
            </a:r>
            <a:r>
              <a:rPr lang="cs-CZ" altLang="cs-CZ" dirty="0" smtClean="0"/>
              <a:t> může modelu  škodit (predátor se pomaleji učí)</a:t>
            </a:r>
            <a:endParaRPr lang="en-GB" altLang="cs-CZ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dirty="0" smtClean="0"/>
              <a:t> </a:t>
            </a:r>
            <a:r>
              <a:rPr lang="en-GB" altLang="cs-CZ" dirty="0" err="1" smtClean="0"/>
              <a:t>Mülleriánské</a:t>
            </a:r>
            <a:r>
              <a:rPr lang="en-GB" altLang="cs-CZ" dirty="0" smtClean="0"/>
              <a:t> m. - </a:t>
            </a:r>
            <a:r>
              <a:rPr lang="en-GB" altLang="cs-CZ" dirty="0" err="1" smtClean="0"/>
              <a:t>oba</a:t>
            </a:r>
            <a:r>
              <a:rPr lang="en-GB" altLang="cs-CZ" dirty="0" smtClean="0"/>
              <a:t> (</a:t>
            </a:r>
            <a:r>
              <a:rPr lang="en-GB" altLang="cs-CZ" dirty="0" err="1" smtClean="0"/>
              <a:t>všichni</a:t>
            </a:r>
            <a:r>
              <a:rPr lang="en-GB" altLang="cs-CZ" dirty="0" smtClean="0"/>
              <a:t>) </a:t>
            </a:r>
            <a:r>
              <a:rPr lang="en-GB" altLang="cs-CZ" dirty="0" err="1" smtClean="0"/>
              <a:t>jsme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nechutní</a:t>
            </a:r>
            <a:r>
              <a:rPr lang="en-GB" altLang="cs-CZ" dirty="0" smtClean="0"/>
              <a:t>, </a:t>
            </a:r>
            <a:r>
              <a:rPr lang="en-GB" altLang="cs-CZ" dirty="0" err="1" smtClean="0"/>
              <a:t>čím</a:t>
            </a:r>
            <a:r>
              <a:rPr lang="en-GB" altLang="cs-CZ" dirty="0" smtClean="0"/>
              <a:t> se </a:t>
            </a:r>
            <a:r>
              <a:rPr lang="en-GB" altLang="cs-CZ" dirty="0" err="1" smtClean="0"/>
              <a:t>predátor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dřív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naučí</a:t>
            </a:r>
            <a:r>
              <a:rPr lang="en-GB" altLang="cs-CZ" dirty="0" smtClean="0"/>
              <a:t>, </a:t>
            </a:r>
            <a:r>
              <a:rPr lang="en-GB" altLang="cs-CZ" dirty="0" err="1" smtClean="0"/>
              <a:t>tím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lépe</a:t>
            </a:r>
            <a:r>
              <a:rPr lang="en-GB" altLang="cs-CZ" dirty="0" smtClean="0"/>
              <a:t> - </a:t>
            </a:r>
            <a:r>
              <a:rPr lang="en-GB" altLang="cs-CZ" dirty="0" err="1" smtClean="0"/>
              <a:t>mimetické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svazy</a:t>
            </a:r>
            <a:r>
              <a:rPr lang="cs-CZ" altLang="cs-CZ" dirty="0" smtClean="0"/>
              <a:t> – výhodné pro oba, zvláště pokud si nekonkurují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cs-CZ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719" r="17188" b="11130"/>
          <a:stretch>
            <a:fillRect/>
          </a:stretch>
        </p:blipFill>
        <p:spPr bwMode="auto">
          <a:xfrm>
            <a:off x="2667000" y="304800"/>
            <a:ext cx="5943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22098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000"/>
              <a:t>Danaidae (spíš Danainae) jedovatí – často žerou na jedovatých Asclepiadaceae (klejichovité)</a:t>
            </a:r>
            <a:r>
              <a:rPr lang="en-US" altLang="cs-CZ" sz="2000"/>
              <a:t> [dnes n</a:t>
            </a:r>
            <a:r>
              <a:rPr lang="cs-CZ" altLang="cs-CZ" sz="2000"/>
              <a:t>ě</a:t>
            </a:r>
            <a:r>
              <a:rPr lang="en-US" altLang="cs-CZ" sz="2000"/>
              <a:t>kdy </a:t>
            </a:r>
            <a:r>
              <a:rPr lang="cs-CZ" altLang="cs-CZ" sz="2000"/>
              <a:t>ř</a:t>
            </a:r>
            <a:r>
              <a:rPr lang="en-US" altLang="cs-CZ" sz="2000"/>
              <a:t>azen</a:t>
            </a:r>
            <a:r>
              <a:rPr lang="cs-CZ" altLang="cs-CZ" sz="2000"/>
              <a:t>é</a:t>
            </a:r>
            <a:r>
              <a:rPr lang="en-US" altLang="cs-CZ" sz="2000"/>
              <a:t> do Apocynaceae]</a:t>
            </a:r>
            <a:r>
              <a:rPr lang="cs-CZ" altLang="cs-CZ" sz="2000"/>
              <a:t> a jejich sekundární metabolity, původně určené k ochraně před herbivory, dokážou využít, aby byli nechutní.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6381750"/>
            <a:ext cx="8785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9388" y="6381750"/>
            <a:ext cx="8640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Batesovsky mimetizující organismus vzoru vlastně škodí – též typ „parazitismu“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~AUT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5576888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 descr="~AUT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1184275"/>
            <a:ext cx="3927475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 descr="~AUT0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392747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114800" y="3048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Tesařík napodobuje samotářské vosy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2514600" y="609600"/>
            <a:ext cx="1676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Pohled predátora</a:t>
            </a:r>
            <a:br>
              <a:rPr lang="cs-CZ" altLang="cs-CZ" dirty="0" smtClean="0"/>
            </a:br>
            <a:r>
              <a:rPr lang="cs-CZ" altLang="cs-CZ" dirty="0" smtClean="0"/>
              <a:t>Jsem predátor, a chci se nažrat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848"/>
            <a:ext cx="836295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Musím nejdřív kořist nalézt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Potom ulovit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Potom zpracovat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Nakonec sežrat a strávit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Musím si dát pozor, abych při tom nebyl sežrán sám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Existuje na to teorie (</a:t>
            </a:r>
            <a:r>
              <a:rPr lang="cs-CZ" altLang="cs-CZ" sz="2800" dirty="0" err="1" smtClean="0"/>
              <a:t>Optimal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foraging</a:t>
            </a:r>
            <a:r>
              <a:rPr lang="cs-CZ" altLang="cs-CZ" sz="2800" dirty="0" smtClean="0"/>
              <a:t>), která používá základní veličiny S – </a:t>
            </a:r>
            <a:r>
              <a:rPr lang="cs-CZ" altLang="cs-CZ" sz="2800" dirty="0" err="1" smtClean="0"/>
              <a:t>search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time</a:t>
            </a:r>
            <a:r>
              <a:rPr lang="cs-CZ" altLang="cs-CZ" sz="2800" dirty="0" smtClean="0"/>
              <a:t>, H – </a:t>
            </a:r>
            <a:r>
              <a:rPr lang="cs-CZ" altLang="cs-CZ" sz="2800" dirty="0" err="1" smtClean="0"/>
              <a:t>handling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time</a:t>
            </a:r>
            <a:r>
              <a:rPr lang="cs-CZ" altLang="cs-CZ" sz="2800" dirty="0" smtClean="0"/>
              <a:t>, E – příjem energie z kořisti a ptá se, jak maximalizovat příjem energie za čas– opět: evoluční koncept – selekce pracuje pro ty, co se chovají optimálně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5115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>
                <a:latin typeface="Times New Roman" panose="02020603050405020304" pitchFamily="18" charset="0"/>
              </a:rPr>
              <a:t>Housenka napodobuje hada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010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4000"/>
              <a:t>S výjimkou vrcholových predátorů skoro každý živočich žere někoho (rostlinu nebo jiné zvíře, případně houbu), ale zároveň je někým žrán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4000"/>
              <a:t>Musí tedy optimalizovat své chování tak, aby co nejvíc ulovil (sežral) a přitom aby minimalizoval pravděpodobnost, že bude sežrán.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36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</a:t>
            </a:r>
            <a:r>
              <a:rPr kumimoji="0" lang="cs-CZ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ČNÍ </a:t>
            </a:r>
            <a:r>
              <a:rPr kumimoji="0" lang="en-US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DYNAMI</a:t>
            </a:r>
            <a:r>
              <a:rPr kumimoji="0" lang="cs-CZ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 SYSTÉMU</a:t>
            </a:r>
            <a:endParaRPr kumimoji="0" lang="en-US" altLang="cs-CZ" sz="36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</a:t>
            </a:r>
            <a:r>
              <a:rPr kumimoji="0" lang="cs-CZ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</a:t>
            </a:r>
            <a:r>
              <a:rPr kumimoji="0" lang="en-US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TOR-</a:t>
            </a:r>
            <a:r>
              <a:rPr kumimoji="0" lang="cs-CZ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KOŘIST</a:t>
            </a:r>
            <a:endParaRPr kumimoji="0" lang="en-US" altLang="cs-CZ" sz="36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393950"/>
            <a:ext cx="4464050" cy="4464050"/>
          </a:xfrm>
          <a:noFill/>
        </p:spPr>
      </p:pic>
    </p:spTree>
    <p:extLst>
      <p:ext uri="{BB962C8B-B14F-4D97-AF65-F5344CB8AC3E}">
        <p14:creationId xmlns:p14="http://schemas.microsoft.com/office/powerpoint/2010/main" val="532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dN/dt = rN - aCN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91611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dC/dt = faCN - qC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-14288" y="136525"/>
            <a:ext cx="9144001" cy="641350"/>
          </a:xfrm>
          <a:prstGeom prst="rect">
            <a:avLst/>
          </a:prstGeom>
          <a:solidFill>
            <a:srgbClr val="A7F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Lotka-Volterr</a:t>
            </a:r>
            <a:r>
              <a:rPr kumimoji="0" lang="cs-CZ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ův model </a:t>
            </a:r>
            <a:endParaRPr kumimoji="0" lang="en-US" altLang="cs-CZ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9750" y="3716338"/>
            <a:ext cx="861377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počet jedinců kořisti</a:t>
            </a:r>
            <a:endParaRPr kumimoji="0" lang="en-US" altLang="cs-CZ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= 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počet jedinců predátora </a:t>
            </a:r>
            <a:endParaRPr kumimoji="0" lang="en-US" altLang="cs-CZ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= 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čas </a:t>
            </a:r>
            <a:endParaRPr kumimoji="0" lang="en-US" altLang="cs-CZ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 = 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rychlost růstu populace kořisti</a:t>
            </a:r>
            <a:endParaRPr kumimoji="0" lang="en-US" altLang="cs-CZ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frekvence úspěšných útoků na kořist</a:t>
            </a:r>
            <a:endParaRPr kumimoji="0" lang="en-US" altLang="cs-CZ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 = 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efektivita převodu energie z kořisti do potomstva predátora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 = 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úmrtnost predátora</a:t>
            </a:r>
            <a:endParaRPr kumimoji="0" lang="en-US" altLang="cs-CZ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5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836613"/>
            <a:ext cx="3706812" cy="2833687"/>
          </a:xfrm>
          <a:noFill/>
        </p:spPr>
      </p:pic>
    </p:spTree>
    <p:extLst>
      <p:ext uri="{BB962C8B-B14F-4D97-AF65-F5344CB8AC3E}">
        <p14:creationId xmlns:p14="http://schemas.microsoft.com/office/powerpoint/2010/main" val="10777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836613"/>
            <a:ext cx="3635375" cy="2778125"/>
          </a:xfrm>
          <a:noFill/>
        </p:spPr>
      </p:pic>
      <p:pic>
        <p:nvPicPr>
          <p:cNvPr id="25603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616325"/>
            <a:ext cx="3924300" cy="3241675"/>
          </a:xfrm>
          <a:noFill/>
        </p:spPr>
      </p:pic>
      <p:pic>
        <p:nvPicPr>
          <p:cNvPr id="25604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76250"/>
            <a:ext cx="4284662" cy="4030663"/>
          </a:xfrm>
          <a:noFill/>
        </p:spPr>
      </p:pic>
      <p:sp>
        <p:nvSpPr>
          <p:cNvPr id="25605" name="Text Box 17"/>
          <p:cNvSpPr txBox="1">
            <a:spLocks noChangeArrowheads="1"/>
          </p:cNvSpPr>
          <p:nvPr/>
        </p:nvSpPr>
        <p:spPr bwMode="auto">
          <a:xfrm>
            <a:off x="0" y="0"/>
            <a:ext cx="4932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Lotka-Volterr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ův model</a:t>
            </a:r>
            <a:r>
              <a:rPr kumimoji="0" lang="en-US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stabilní cykly populační velikosti, s populací predátora zpožděnou za populací kořisti:</a:t>
            </a:r>
            <a:r>
              <a:rPr kumimoji="0" lang="en-US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06" name="Text Box 18"/>
          <p:cNvSpPr txBox="1">
            <a:spLocks noChangeArrowheads="1"/>
          </p:cNvSpPr>
          <p:nvPr/>
        </p:nvSpPr>
        <p:spPr bwMode="auto">
          <a:xfrm>
            <a:off x="5651500" y="188913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Predator</a:t>
            </a:r>
            <a:r>
              <a:rPr kumimoji="0" lang="en-US" alt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alt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prey </a:t>
            </a:r>
            <a:r>
              <a:rPr kumimoji="0" lang="en-US" alt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isoclines:</a:t>
            </a:r>
          </a:p>
        </p:txBody>
      </p:sp>
      <p:sp>
        <p:nvSpPr>
          <p:cNvPr id="25607" name="Line 19"/>
          <p:cNvSpPr>
            <a:spLocks noChangeShapeType="1"/>
          </p:cNvSpPr>
          <p:nvPr/>
        </p:nvSpPr>
        <p:spPr bwMode="auto">
          <a:xfrm>
            <a:off x="5651500" y="2205038"/>
            <a:ext cx="331311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8" name="Line 20"/>
          <p:cNvSpPr>
            <a:spLocks noChangeShapeType="1"/>
          </p:cNvSpPr>
          <p:nvPr/>
        </p:nvSpPr>
        <p:spPr bwMode="auto">
          <a:xfrm>
            <a:off x="7235825" y="836613"/>
            <a:ext cx="0" cy="273685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9" name="Oval 16"/>
          <p:cNvSpPr>
            <a:spLocks noChangeArrowheads="1"/>
          </p:cNvSpPr>
          <p:nvPr/>
        </p:nvSpPr>
        <p:spPr bwMode="auto">
          <a:xfrm>
            <a:off x="7092950" y="2060575"/>
            <a:ext cx="288925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10" name="Text Box 21"/>
          <p:cNvSpPr txBox="1">
            <a:spLocks noChangeArrowheads="1"/>
          </p:cNvSpPr>
          <p:nvPr/>
        </p:nvSpPr>
        <p:spPr bwMode="auto">
          <a:xfrm>
            <a:off x="5292725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8388350" y="37163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25612" name="Text Box 24"/>
          <p:cNvSpPr txBox="1">
            <a:spLocks noChangeArrowheads="1"/>
          </p:cNvSpPr>
          <p:nvPr/>
        </p:nvSpPr>
        <p:spPr bwMode="auto">
          <a:xfrm>
            <a:off x="4859338" y="69215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25613" name="Text Box 25"/>
          <p:cNvSpPr txBox="1">
            <a:spLocks noChangeArrowheads="1"/>
          </p:cNvSpPr>
          <p:nvPr/>
        </p:nvSpPr>
        <p:spPr bwMode="auto">
          <a:xfrm>
            <a:off x="5056188" y="4600575"/>
            <a:ext cx="38369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Oscilace obou populací v čase lze převést na trajektorii v prostoru definovaném počtem kořisti (N) a predátora (C). Amplituda systému závisí na výchocích hodnotách počtu predátora a kořisti.</a:t>
            </a:r>
            <a:endParaRPr kumimoji="0" lang="en-US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14" name="Oval 26"/>
          <p:cNvSpPr>
            <a:spLocks noChangeArrowheads="1"/>
          </p:cNvSpPr>
          <p:nvPr/>
        </p:nvSpPr>
        <p:spPr bwMode="auto">
          <a:xfrm rot="-1937758">
            <a:off x="2251075" y="4516438"/>
            <a:ext cx="1343025" cy="9096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15" name="Oval 27"/>
          <p:cNvSpPr>
            <a:spLocks noChangeArrowheads="1"/>
          </p:cNvSpPr>
          <p:nvPr/>
        </p:nvSpPr>
        <p:spPr bwMode="auto">
          <a:xfrm rot="-1366819">
            <a:off x="1619250" y="3933825"/>
            <a:ext cx="2592388" cy="2087563"/>
          </a:xfrm>
          <a:prstGeom prst="ellipse">
            <a:avLst/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88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en-US" smtClean="0"/>
              <a:t>Jak je to s density dependencí?</a:t>
            </a:r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en-US" sz="2400" smtClean="0"/>
              <a:t>Zabití jedním predátorem</a:t>
            </a:r>
            <a:endParaRPr lang="en-US" altLang="en-US" sz="2400" smtClean="0"/>
          </a:p>
        </p:txBody>
      </p:sp>
      <p:sp>
        <p:nvSpPr>
          <p:cNvPr id="27652" name="Content Placeholder 4"/>
          <p:cNvSpPr>
            <a:spLocks noGrp="1"/>
          </p:cNvSpPr>
          <p:nvPr>
            <p:ph sz="quarter" idx="3"/>
          </p:nvPr>
        </p:nvSpPr>
        <p:spPr>
          <a:xfrm>
            <a:off x="323850" y="4686300"/>
            <a:ext cx="4038600" cy="2187575"/>
          </a:xfrm>
        </p:spPr>
        <p:txBody>
          <a:bodyPr/>
          <a:lstStyle/>
          <a:p>
            <a:r>
              <a:rPr lang="cs-CZ" altLang="en-US" sz="2000" smtClean="0"/>
              <a:t>Většinou Holling (Type 2) – čím větší densita tím větší šance nebýt uloven daným jedním predátorem </a:t>
            </a:r>
            <a:r>
              <a:rPr lang="cs-CZ" altLang="en-US" sz="2400" smtClean="0"/>
              <a:t>(</a:t>
            </a:r>
            <a:r>
              <a:rPr lang="cs-CZ" altLang="en-US" sz="1800" smtClean="0"/>
              <a:t>když se blíží lev a jsem sám, sežere mě, když jsme skupina turistů, snad sežere mýho souiseda)</a:t>
            </a:r>
            <a:endParaRPr lang="en-US" altLang="en-US" sz="2400" smtClean="0"/>
          </a:p>
        </p:txBody>
      </p:sp>
      <p:sp>
        <p:nvSpPr>
          <p:cNvPr id="27653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en-US" smtClean="0"/>
              <a:t>Ale když je nás moc delší dobu, tak se predátor namnoží a máme smůlu</a:t>
            </a:r>
            <a:endParaRPr lang="en-US" altLang="en-US" smtClean="0"/>
          </a:p>
        </p:txBody>
      </p:sp>
      <p:pic>
        <p:nvPicPr>
          <p:cNvPr id="2765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520700" y="2133600"/>
            <a:ext cx="343376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169988"/>
            <a:ext cx="2879725" cy="2716212"/>
          </a:xfrm>
          <a:noFill/>
        </p:spPr>
      </p:pic>
    </p:spTree>
    <p:extLst>
      <p:ext uri="{BB962C8B-B14F-4D97-AF65-F5344CB8AC3E}">
        <p14:creationId xmlns:p14="http://schemas.microsoft.com/office/powerpoint/2010/main" val="12368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01758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dN/dt = rN - aCN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191611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dC/dt = faCN - qC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-14288" y="136525"/>
            <a:ext cx="9144001" cy="641350"/>
          </a:xfrm>
          <a:prstGeom prst="rect">
            <a:avLst/>
          </a:prstGeom>
          <a:solidFill>
            <a:srgbClr val="A7F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Lotka-Volterr</a:t>
            </a:r>
            <a:r>
              <a:rPr kumimoji="0" lang="cs-CZ" altLang="cs-CZ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ův model </a:t>
            </a:r>
            <a:endParaRPr kumimoji="0" lang="en-US" altLang="cs-CZ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3500" y="4365625"/>
            <a:ext cx="792003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</a:t>
            </a:r>
            <a:r>
              <a:rPr kumimoji="0" lang="cs-CZ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hustota (počet jedinců) kořisti</a:t>
            </a:r>
            <a:endParaRPr kumimoji="0" lang="en-US" altLang="cs-CZ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= </a:t>
            </a:r>
            <a:r>
              <a:rPr kumimoji="0" lang="cs-CZ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hustota (počet jedinců) predátora </a:t>
            </a:r>
            <a:endParaRPr kumimoji="0" lang="en-US" altLang="cs-CZ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= </a:t>
            </a:r>
            <a:r>
              <a:rPr kumimoji="0" lang="cs-CZ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čas </a:t>
            </a:r>
            <a:endParaRPr kumimoji="0" lang="en-US" altLang="cs-CZ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 = </a:t>
            </a:r>
            <a:r>
              <a:rPr kumimoji="0" lang="cs-CZ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rychlost růstu populace kořisti</a:t>
            </a:r>
            <a:endParaRPr kumimoji="0" lang="en-US" altLang="cs-CZ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</a:t>
            </a:r>
            <a:r>
              <a:rPr kumimoji="0" lang="cs-CZ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frekvence úspěšných útoků na kořist</a:t>
            </a:r>
            <a:endParaRPr kumimoji="0" lang="en-US" altLang="cs-CZ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 = </a:t>
            </a:r>
            <a:r>
              <a:rPr kumimoji="0" lang="cs-CZ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efektivita převodu energie z kořisti do potomstva predátora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 = </a:t>
            </a:r>
            <a:r>
              <a:rPr kumimoji="0" lang="cs-CZ" altLang="cs-CZ" sz="2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úmrtnost predátora (nezávislá na hustotě)</a:t>
            </a:r>
            <a:endParaRPr kumimoji="0" lang="en-US" altLang="cs-CZ" sz="2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5364163" y="1052513"/>
            <a:ext cx="338455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Pozor – co model předpokládá: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 predátora roste kořist exponenciálně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 kořisti predátor exponenciálně vymírá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Množství ulovené kořisti je lineárně závislé na její hustotě (type 1 functional response) a na hustotě predátora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Rychlost růstu populace je lineárně závislá na množství sežrané kořisti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Realističtější modely vedou na tlumené oscilace nebo limitní cyklus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 flipV="1">
            <a:off x="2820988" y="1598613"/>
            <a:ext cx="2614612" cy="25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 flipH="1" flipV="1">
            <a:off x="5076825" y="2565400"/>
            <a:ext cx="287338" cy="112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284663" y="1628775"/>
            <a:ext cx="863600" cy="1871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3348038" y="2565400"/>
            <a:ext cx="1800225" cy="93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2627313" y="2565400"/>
            <a:ext cx="2736850" cy="201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684" name="TextovéPole 12"/>
          <p:cNvSpPr txBox="1">
            <a:spLocks noChangeArrowheads="1"/>
          </p:cNvSpPr>
          <p:nvPr/>
        </p:nvSpPr>
        <p:spPr bwMode="auto">
          <a:xfrm>
            <a:off x="71438" y="3484563"/>
            <a:ext cx="3384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Lotka, A. J., &amp; Volterra, V. (1925). Predator-prey model. </a:t>
            </a:r>
            <a:r>
              <a:rPr kumimoji="0" lang="en-US" alt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Elements of Physical Biology</a:t>
            </a: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1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1588" y="1341438"/>
            <a:ext cx="4062412" cy="2446337"/>
          </a:xfrm>
          <a:noFill/>
        </p:spPr>
      </p:pic>
      <p:pic>
        <p:nvPicPr>
          <p:cNvPr id="3072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51300"/>
            <a:ext cx="4932363" cy="2806700"/>
          </a:xfrm>
          <a:noFill/>
        </p:spPr>
      </p:pic>
      <p:pic>
        <p:nvPicPr>
          <p:cNvPr id="30724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911600"/>
            <a:ext cx="4140200" cy="2946400"/>
          </a:xfrm>
          <a:noFill/>
        </p:spPr>
      </p:pic>
      <p:pic>
        <p:nvPicPr>
          <p:cNvPr id="307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91966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Text Box 15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solidFill>
            <a:srgbClr val="A7F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Skutečná data</a:t>
            </a: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cykly zajíce a rysa v severní Kanadě</a:t>
            </a:r>
            <a:endParaRPr kumimoji="0" lang="en-US" altLang="cs-CZ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250825" y="765175"/>
            <a:ext cx="8767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Jedná se o kultovní datový soubor populační ekologie. Pokrývá 90 let, populace odhadnuty podle počtu ulovených kusů, tentýž datový soubor nesčetněkrát zobrazen v mnoha publikacích</a:t>
            </a:r>
            <a:endParaRPr kumimoji="0" lang="en-US" altLang="cs-CZ" sz="1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Nikdo nepochybuje, že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Dynamika populace rysa je určena (ze značné části) množstvím dostupné kořisti</a:t>
            </a:r>
          </a:p>
          <a:p>
            <a:pPr eaLnBrk="1" hangingPunct="1"/>
            <a:r>
              <a:rPr lang="cs-CZ" altLang="cs-CZ" sz="2800" b="1" smtClean="0"/>
              <a:t>Méně jisté už je</a:t>
            </a:r>
            <a:r>
              <a:rPr lang="cs-CZ" altLang="cs-CZ" sz="2800" smtClean="0"/>
              <a:t>, že jsou zajíci decimováni právě rysem (tj. do té míry, aby vznikly uváděné cykly)</a:t>
            </a:r>
          </a:p>
          <a:p>
            <a:pPr eaLnBrk="1" hangingPunct="1"/>
            <a:r>
              <a:rPr lang="cs-CZ" altLang="cs-CZ" sz="2800" smtClean="0"/>
              <a:t>Mohou to být např. choroby; velmi pravděpodobně je také populace zajíce kontrolována „zezdola“, tj. nabídkou potravy</a:t>
            </a:r>
          </a:p>
          <a:p>
            <a:pPr eaLnBrk="1" hangingPunct="1"/>
            <a:r>
              <a:rPr lang="cs-CZ" altLang="cs-CZ" sz="2800" smtClean="0"/>
              <a:t>Ale na ten model to moc hezky sedí</a:t>
            </a:r>
          </a:p>
        </p:txBody>
      </p:sp>
    </p:spTree>
    <p:extLst>
      <p:ext uri="{BB962C8B-B14F-4D97-AF65-F5344CB8AC3E}">
        <p14:creationId xmlns:p14="http://schemas.microsoft.com/office/powerpoint/2010/main" val="39478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7164388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7524750" y="422116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(TBH)</a:t>
            </a:r>
          </a:p>
        </p:txBody>
      </p:sp>
    </p:spTree>
    <p:extLst>
      <p:ext uri="{BB962C8B-B14F-4D97-AF65-F5344CB8AC3E}">
        <p14:creationId xmlns:p14="http://schemas.microsoft.com/office/powerpoint/2010/main" val="9784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solidFill>
            <a:srgbClr val="A7F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Optimální získávání potravy (o</a:t>
            </a:r>
            <a:r>
              <a:rPr lang="en-US" altLang="cs-CZ"/>
              <a:t>ptimum foraging</a:t>
            </a:r>
            <a:r>
              <a:rPr lang="cs-CZ" altLang="cs-CZ"/>
              <a:t>)</a:t>
            </a:r>
            <a:r>
              <a:rPr lang="en-US" altLang="cs-CZ"/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b="1"/>
              <a:t>Optimální skladba kořisti </a:t>
            </a:r>
            <a:endParaRPr lang="en-US" altLang="cs-CZ" b="1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700" y="2027238"/>
            <a:ext cx="90237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Čas strávený lovem </a:t>
            </a:r>
            <a:r>
              <a:rPr lang="en-US" altLang="cs-CZ" sz="2800" dirty="0"/>
              <a:t>= </a:t>
            </a:r>
            <a:r>
              <a:rPr lang="cs-CZ" altLang="cs-CZ" sz="2800" dirty="0"/>
              <a:t>hledání kořisti</a:t>
            </a:r>
            <a:r>
              <a:rPr lang="en-US" altLang="cs-CZ" sz="2800" dirty="0"/>
              <a:t> (</a:t>
            </a:r>
            <a:r>
              <a:rPr lang="en-US" altLang="cs-CZ" sz="2800" dirty="0" smtClean="0"/>
              <a:t>S</a:t>
            </a:r>
            <a:r>
              <a:rPr lang="cs-CZ" altLang="cs-CZ" sz="2800" dirty="0" smtClean="0"/>
              <a:t> </a:t>
            </a:r>
            <a:r>
              <a:rPr lang="en-US" altLang="cs-CZ" sz="2800" dirty="0" err="1"/>
              <a:t>[</a:t>
            </a:r>
            <a:r>
              <a:rPr lang="cs-CZ" altLang="cs-CZ" sz="2800" dirty="0" err="1" smtClean="0"/>
              <a:t>seach</a:t>
            </a:r>
            <a:r>
              <a:rPr lang="en-US" altLang="cs-CZ" sz="2800" dirty="0"/>
              <a:t>]</a:t>
            </a:r>
            <a:r>
              <a:rPr lang="en-US" altLang="cs-CZ" sz="2800" dirty="0" smtClean="0"/>
              <a:t>) </a:t>
            </a:r>
            <a:r>
              <a:rPr lang="en-US" altLang="cs-CZ" sz="2800" dirty="0"/>
              <a:t>+ </a:t>
            </a:r>
            <a:r>
              <a:rPr lang="cs-CZ" altLang="cs-CZ" sz="2800" dirty="0"/>
              <a:t>zpracování </a:t>
            </a:r>
            <a:r>
              <a:rPr lang="cs-CZ" altLang="cs-CZ" sz="2800" dirty="0" smtClean="0"/>
              <a:t>kořisti</a:t>
            </a:r>
            <a:r>
              <a:rPr lang="en-US" altLang="cs-CZ" sz="2800" dirty="0" smtClean="0"/>
              <a:t> </a:t>
            </a:r>
            <a:r>
              <a:rPr lang="en-US" altLang="cs-CZ" sz="2800" dirty="0"/>
              <a:t>(</a:t>
            </a:r>
            <a:r>
              <a:rPr lang="en-US" altLang="cs-CZ" sz="2800" dirty="0" smtClean="0"/>
              <a:t>H [handling])</a:t>
            </a:r>
            <a:endParaRPr lang="en-US" altLang="cs-CZ" sz="28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4150" y="3573463"/>
            <a:ext cx="79025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/>
              <a:t>Výtěžek z kořisti</a:t>
            </a:r>
            <a:r>
              <a:rPr lang="en-US" altLang="cs-CZ" dirty="0"/>
              <a:t> = </a:t>
            </a:r>
            <a:endParaRPr lang="cs-CZ" altLang="cs-CZ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/>
              <a:t>obsah energie </a:t>
            </a:r>
            <a:r>
              <a:rPr lang="en-US" altLang="cs-CZ" dirty="0"/>
              <a:t>(E) / </a:t>
            </a:r>
            <a:r>
              <a:rPr lang="cs-CZ" altLang="cs-CZ" dirty="0"/>
              <a:t>čas na zpracování </a:t>
            </a:r>
            <a:r>
              <a:rPr lang="en-US" altLang="cs-CZ" dirty="0"/>
              <a:t>(H) 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323850" y="5516563"/>
            <a:ext cx="51133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/>
              <a:t>Zisk z lovu </a:t>
            </a:r>
            <a:r>
              <a:rPr lang="en-US" altLang="cs-CZ"/>
              <a:t>=</a:t>
            </a:r>
            <a:r>
              <a:rPr lang="en-US" altLang="cs-CZ" sz="4000"/>
              <a:t> E/(S+H)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Vnitrodruhová predace (kanibalismus)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Je pravdepodobně častější, než se obecně předpokládá</a:t>
            </a:r>
          </a:p>
          <a:p>
            <a:pPr eaLnBrk="1" hangingPunct="1"/>
            <a:r>
              <a:rPr lang="cs-CZ" altLang="cs-CZ" smtClean="0"/>
              <a:t>Zvlášť hojná ve vodním prostředí (uvádí se až 80% organismů, někdy i víc)</a:t>
            </a:r>
          </a:p>
          <a:p>
            <a:pPr eaLnBrk="1" hangingPunct="1"/>
            <a:r>
              <a:rPr lang="cs-CZ" altLang="cs-CZ" smtClean="0"/>
              <a:t>Problémy: čím (fylogeneticky) bližší organismus žeru, tím větší šance nějaké nákazy (včetně preonů) – a individua stejného druhu jsou si blízká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Kanibalismus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Ale i naši předkové zřejmě byli kanibaly – a ten byl i relativně běžný v řadě „primitivních“ kultur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kanibalismu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Sexuální – po kopulaci sežere samice samce (kudlanky, ale nejen oni)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Velikostně strukturovaný – velká životní stádia žerou malé (třeba u ryb) – někdy i rodiče žerou své potomky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Infanticida spojená s kanibalismem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Vnitroděložní (vyvinutější embrya konzumují méně vyvinutá)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Zjevně má různé příčiny (a různá evoluční zdůvodnění), ale evidentně může být pro celou populaci za určitých podmínek výhodný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Velikostně strukturovaný kanibalismus u ryb (siven)</a:t>
            </a:r>
            <a:endParaRPr lang="en-US" alt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8351837" cy="3517900"/>
          </a:xfrm>
        </p:spPr>
        <p:txBody>
          <a:bodyPr/>
          <a:lstStyle/>
          <a:p>
            <a:r>
              <a:rPr lang="cs-CZ" altLang="en-US" smtClean="0"/>
              <a:t>Když jsem v jezeře jediný druh ryby, jak trochu vyrostu, začnu žrát mensí individua svého druhu (tedy pravděpodobně i svoje vlastní sourozence a potom i potomky) – získám energii a bílkoviny, a jestě zabráním tomu, aby vyrostli a pak mě konkurovali  - systém může být pro celou populaci výhodný</a:t>
            </a:r>
            <a:endParaRPr lang="en-US" altLang="en-US" smtClean="0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539750" y="5949950"/>
            <a:ext cx="8424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Amundsen, P. A. (1994). Piscivory and cannibalism in Arctic charr. </a:t>
            </a:r>
            <a:r>
              <a:rPr lang="en-US" altLang="en-US" sz="1800" i="1"/>
              <a:t>Journal of Fish Biology</a:t>
            </a:r>
            <a:r>
              <a:rPr lang="en-US" altLang="en-US" sz="1800"/>
              <a:t>, </a:t>
            </a:r>
            <a:r>
              <a:rPr lang="en-US" altLang="en-US" sz="1800" i="1"/>
              <a:t>45</a:t>
            </a:r>
            <a:r>
              <a:rPr lang="en-US" altLang="en-US" sz="1800"/>
              <a:t>, 181-189.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Sourozenecký kanibalismus u dudků</a:t>
            </a:r>
            <a:endParaRPr lang="en-US" altLang="en-US" smtClean="0"/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Dudci kladou víc vajíček než nakonec vychovají mláďat, a často později vylíhlá mláďata (z později nakladených vajíček) slouží jako potrava pro starší  sourozence. (u ptáků je to dost </a:t>
            </a:r>
            <a:r>
              <a:rPr lang="cs-CZ" altLang="en-US" dirty="0" err="1" smtClean="0"/>
              <a:t>vyjímečné</a:t>
            </a:r>
            <a:r>
              <a:rPr lang="cs-CZ" altLang="en-US" dirty="0" smtClean="0"/>
              <a:t>)</a:t>
            </a:r>
          </a:p>
          <a:p>
            <a:endParaRPr lang="cs-CZ" altLang="en-US" dirty="0" smtClean="0"/>
          </a:p>
          <a:p>
            <a:r>
              <a:rPr lang="en-US" altLang="en-US" sz="1400" dirty="0" smtClean="0"/>
              <a:t>Juan José </a:t>
            </a:r>
            <a:r>
              <a:rPr lang="en-US" altLang="en-US" sz="1400" dirty="0" err="1" smtClean="0"/>
              <a:t>Soler</a:t>
            </a:r>
            <a:r>
              <a:rPr lang="en-US" altLang="en-US" sz="1400" dirty="0" smtClean="0"/>
              <a:t>, Manuel Martín-Vivaldi, </a:t>
            </a:r>
            <a:r>
              <a:rPr lang="en-US" altLang="en-US" sz="1400" dirty="0" err="1" smtClean="0"/>
              <a:t>Soňa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Nuhlíčková</a:t>
            </a:r>
            <a:r>
              <a:rPr lang="en-US" altLang="en-US" sz="1400" dirty="0" smtClean="0"/>
              <a:t>, Cristina Ruiz-Castellano, </a:t>
            </a:r>
            <a:r>
              <a:rPr lang="en-US" altLang="en-US" sz="1400" dirty="0" err="1" smtClean="0"/>
              <a:t>Mónica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Mazorra</a:t>
            </a:r>
            <a:r>
              <a:rPr lang="en-US" altLang="en-US" sz="1400" dirty="0" smtClean="0"/>
              <a:t>-Alonso, Ester </a:t>
            </a:r>
            <a:r>
              <a:rPr lang="en-US" altLang="en-US" sz="1400" dirty="0" err="1" smtClean="0"/>
              <a:t>Martínez-Renau</a:t>
            </a:r>
            <a:r>
              <a:rPr lang="en-US" altLang="en-US" sz="1400" dirty="0" smtClean="0"/>
              <a:t>, Manfred </a:t>
            </a:r>
            <a:r>
              <a:rPr lang="en-US" altLang="en-US" sz="1400" dirty="0" err="1" smtClean="0"/>
              <a:t>Eckenfellner</a:t>
            </a:r>
            <a:r>
              <a:rPr lang="en-US" altLang="en-US" sz="1400" dirty="0" smtClean="0"/>
              <a:t>, Ján </a:t>
            </a:r>
            <a:r>
              <a:rPr lang="en-US" altLang="en-US" sz="1400" dirty="0" err="1" smtClean="0"/>
              <a:t>Svetlík</a:t>
            </a:r>
            <a:r>
              <a:rPr lang="en-US" altLang="en-US" sz="1400" dirty="0" smtClean="0"/>
              <a:t>, Herbert Hoi. 2022. Avian sibling cannibalism: Hoopoe mothers regularly use their last hatched nestlings to feed older siblings. </a:t>
            </a:r>
            <a:r>
              <a:rPr lang="en-US" altLang="en-US" sz="1400" i="1" dirty="0" smtClean="0"/>
              <a:t>Zoological </a:t>
            </a:r>
            <a:r>
              <a:rPr lang="en-US" altLang="en-US" sz="1400" i="1" dirty="0" smtClean="0"/>
              <a:t>Research</a:t>
            </a:r>
            <a:r>
              <a:rPr lang="en-US" altLang="en-US" sz="1400" dirty="0" smtClean="0"/>
              <a:t>, 43(2): 265-274. DOI: </a:t>
            </a:r>
            <a:r>
              <a:rPr lang="en-US" altLang="en-US" sz="1400" dirty="0" smtClean="0">
                <a:hlinkClick r:id="rId2"/>
              </a:rPr>
              <a:t>10.24272/j.issn.2095-8137.2021.434</a:t>
            </a:r>
            <a:endParaRPr lang="cs-CZ" altLang="en-US" sz="1400" dirty="0" smtClean="0"/>
          </a:p>
          <a:p>
            <a:endParaRPr lang="cs-CZ" altLang="en-US" sz="1400" dirty="0"/>
          </a:p>
          <a:p>
            <a:r>
              <a:rPr lang="cs-CZ" altLang="en-US" sz="1400" smtClean="0"/>
              <a:t>Strategie</a:t>
            </a:r>
            <a:r>
              <a:rPr lang="cs-CZ" altLang="en-US" sz="1400" dirty="0" smtClean="0"/>
              <a:t>: Když se se starším bratříčkem něco stane, mladší bratříček ho nahradí, když ne, poslouží mu mladší jako zdroj bílkovin. Evidentně to může vést ke zvýšení fitness rodičovského páru. </a:t>
            </a: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370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27025" y="980728"/>
            <a:ext cx="8675688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K lovenému druhu </a:t>
            </a:r>
            <a:r>
              <a:rPr lang="en-US" altLang="cs-CZ" sz="2000" dirty="0"/>
              <a:t>1</a:t>
            </a:r>
            <a:r>
              <a:rPr lang="cs-CZ" altLang="cs-CZ" sz="2000" dirty="0"/>
              <a:t> (</a:t>
            </a:r>
            <a:r>
              <a:rPr lang="cs-CZ" altLang="cs-CZ" sz="2000" b="1" dirty="0"/>
              <a:t>který je nejlepší</a:t>
            </a:r>
            <a:r>
              <a:rPr lang="cs-CZ" altLang="cs-CZ" sz="2000" dirty="0"/>
              <a:t>)</a:t>
            </a:r>
            <a:r>
              <a:rPr lang="en-US" altLang="cs-CZ" sz="2000" dirty="0"/>
              <a:t> </a:t>
            </a:r>
            <a:r>
              <a:rPr lang="cs-CZ" altLang="cs-CZ" sz="2000" dirty="0"/>
              <a:t>je výhodné přidat druh 2 když ho při hledání druhu 1 potkám, pokud platí</a:t>
            </a:r>
            <a:r>
              <a:rPr lang="en-US" altLang="cs-CZ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7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3600" dirty="0"/>
              <a:t>E</a:t>
            </a:r>
            <a:r>
              <a:rPr lang="en-US" altLang="cs-CZ" sz="3600" baseline="-25000" dirty="0"/>
              <a:t>2</a:t>
            </a:r>
            <a:r>
              <a:rPr lang="en-US" altLang="cs-CZ" sz="3600" dirty="0"/>
              <a:t>/H</a:t>
            </a:r>
            <a:r>
              <a:rPr lang="en-US" altLang="cs-CZ" sz="3600" baseline="-25000" dirty="0"/>
              <a:t>2</a:t>
            </a:r>
            <a:r>
              <a:rPr lang="en-US" altLang="cs-CZ" sz="3600" dirty="0"/>
              <a:t> </a:t>
            </a:r>
            <a:r>
              <a:rPr lang="en-US" altLang="cs-CZ" sz="3600" dirty="0">
                <a:sym typeface="Symbol" panose="05050102010706020507" pitchFamily="18" charset="2"/>
              </a:rPr>
              <a:t> E</a:t>
            </a:r>
            <a:r>
              <a:rPr lang="en-US" altLang="cs-CZ" sz="3600" baseline="-25000" dirty="0">
                <a:sym typeface="Symbol" panose="05050102010706020507" pitchFamily="18" charset="2"/>
              </a:rPr>
              <a:t>1</a:t>
            </a:r>
            <a:r>
              <a:rPr lang="en-US" altLang="cs-CZ" sz="3600" dirty="0">
                <a:sym typeface="Symbol" panose="05050102010706020507" pitchFamily="18" charset="2"/>
              </a:rPr>
              <a:t>/(S</a:t>
            </a:r>
            <a:r>
              <a:rPr lang="en-US" altLang="cs-CZ" sz="3600" baseline="-25000" dirty="0">
                <a:sym typeface="Symbol" panose="05050102010706020507" pitchFamily="18" charset="2"/>
              </a:rPr>
              <a:t>1</a:t>
            </a:r>
            <a:r>
              <a:rPr lang="en-US" altLang="cs-CZ" sz="3600" dirty="0">
                <a:sym typeface="Symbol" panose="05050102010706020507" pitchFamily="18" charset="2"/>
              </a:rPr>
              <a:t>+H</a:t>
            </a:r>
            <a:r>
              <a:rPr lang="en-US" altLang="cs-CZ" sz="3600" baseline="-25000" dirty="0">
                <a:sym typeface="Symbol" panose="05050102010706020507" pitchFamily="18" charset="2"/>
              </a:rPr>
              <a:t>1</a:t>
            </a:r>
            <a:r>
              <a:rPr lang="en-US" altLang="cs-CZ" sz="3600" dirty="0">
                <a:sym typeface="Symbol" panose="05050102010706020507" pitchFamily="18" charset="2"/>
              </a:rPr>
              <a:t>)</a:t>
            </a:r>
            <a:r>
              <a:rPr lang="cs-CZ" altLang="cs-CZ" sz="3600" dirty="0">
                <a:sym typeface="Symbol" panose="05050102010706020507" pitchFamily="18" charset="2"/>
              </a:rPr>
              <a:t> – </a:t>
            </a:r>
            <a:r>
              <a:rPr lang="cs-CZ" altLang="cs-CZ" sz="2800" dirty="0">
                <a:sym typeface="Symbol" panose="05050102010706020507" pitchFamily="18" charset="2"/>
              </a:rPr>
              <a:t>a podobně pro další druhy</a:t>
            </a:r>
            <a:endParaRPr lang="en-US" altLang="cs-CZ" sz="1000" dirty="0">
              <a:sym typeface="Symbol" panose="05050102010706020507" pitchFamily="18" charset="2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27025" y="3262313"/>
            <a:ext cx="8424863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Pokud je</a:t>
            </a:r>
            <a:r>
              <a:rPr lang="en-US" altLang="cs-CZ" sz="2400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/>
              <a:t>S&gt;&gt;H  </a:t>
            </a:r>
            <a:r>
              <a:rPr lang="cs-CZ" altLang="cs-CZ" sz="2400" dirty="0"/>
              <a:t>vede to k širokému potravnímu spektru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/>
              <a:t>S&lt;&lt;H  </a:t>
            </a:r>
            <a:r>
              <a:rPr lang="cs-CZ" altLang="cs-CZ" sz="2400" dirty="0"/>
              <a:t>vede ke specializovaným predátorům</a:t>
            </a:r>
            <a:endParaRPr lang="en-US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Pokud je: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/>
              <a:t>S </a:t>
            </a:r>
            <a:r>
              <a:rPr lang="cs-CZ" altLang="cs-CZ" sz="2400" dirty="0"/>
              <a:t>krátký, očekáváme specialisty</a:t>
            </a:r>
            <a:r>
              <a:rPr lang="en-US" altLang="cs-CZ" sz="2400" dirty="0"/>
              <a:t>, </a:t>
            </a:r>
            <a:r>
              <a:rPr lang="cs-CZ" altLang="cs-CZ" sz="2400" dirty="0"/>
              <a:t>pro dlouhý </a:t>
            </a:r>
            <a:r>
              <a:rPr lang="en-US" altLang="cs-CZ" sz="2400" dirty="0"/>
              <a:t>S </a:t>
            </a:r>
            <a:r>
              <a:rPr lang="cs-CZ" altLang="cs-CZ" sz="2400" dirty="0" err="1"/>
              <a:t>generalisty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Přeloženo do lidské řeči – když mám šanci brzo najít ideální stravu, ignoruji stravu podřadnou a budu specialista; - když najít cokoliv k snědku trvá dlouho, sežeru, co najdu první </a:t>
            </a:r>
            <a:endParaRPr lang="en-US" altLang="cs-CZ" sz="2400" dirty="0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-21495" y="188640"/>
            <a:ext cx="9144000" cy="457200"/>
          </a:xfrm>
          <a:prstGeom prst="rect">
            <a:avLst/>
          </a:prstGeom>
          <a:solidFill>
            <a:srgbClr val="A7F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Kdy je výhodné rozšířit spektrum lovené kořisti o nový druh</a:t>
            </a:r>
            <a:r>
              <a:rPr lang="en-US" altLang="cs-CZ" sz="2400" dirty="0"/>
              <a:t>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4021" y="238467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Lov</a:t>
            </a:r>
            <a:r>
              <a:rPr lang="cs-CZ" sz="1600" dirty="0" err="1" smtClean="0"/>
              <a:t>ím</a:t>
            </a:r>
            <a:r>
              <a:rPr lang="cs-CZ" sz="1600" dirty="0" smtClean="0"/>
              <a:t> steaky (druh 1). Kdy má cenu sežrat suchou housku (druh 2), když ji potkám? Pokud bude zisk (energie) z housky dělený časem na její schroustání větší než zisk z steaku dělený součtem času na jeho hledání a ulovení a schroustání.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0" y="476250"/>
            <a:ext cx="9144000" cy="457200"/>
          </a:xfrm>
          <a:prstGeom prst="rect">
            <a:avLst/>
          </a:prstGeom>
          <a:solidFill>
            <a:srgbClr val="A7F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Dá se zjednodušeně vyjádřit jako</a:t>
            </a:r>
            <a:endParaRPr lang="en-US" altLang="cs-CZ" sz="2400"/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395288" y="1484313"/>
            <a:ext cx="84248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Pokud bude potravy spousta, můžu si vybírat; pokud jsem šťastný, když na něco k snědku vůbec narazím, tak tím samozřejmě nepohrdnu. Platí i na části kořisti – příklad medvědů lovících lososy: </a:t>
            </a:r>
          </a:p>
        </p:txBody>
      </p:sp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676910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6948488" y="2924175"/>
            <a:ext cx="194468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Když je lososů málo, sežerou je celé; když je jich hodně, vybírají si jen nejlepší kousky (nevytřené), a ze samic vyžerou jikry, ze samců mozek.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komplikace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Dravec vždy nevyhraje – čím větší kořist, tím více energie získám, ale také vzrůstá šance, že mě kořist vážně zraní, a že ji vůbec neulovím.</a:t>
            </a:r>
          </a:p>
          <a:p>
            <a:pPr eaLnBrk="1" hangingPunct="1"/>
            <a:r>
              <a:rPr lang="cs-CZ" altLang="cs-CZ" dirty="0" smtClean="0"/>
              <a:t>Schopnost dravce správnou kořist rozpoznat může být též limitující</a:t>
            </a:r>
          </a:p>
          <a:p>
            <a:pPr eaLnBrk="1" hangingPunct="1"/>
            <a:r>
              <a:rPr lang="cs-CZ" altLang="cs-CZ" dirty="0" smtClean="0"/>
              <a:t>(u nás např.: Jak sýkorky poznají, co [koho] sežrat – katedra zoologie)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Popis dynamiky systému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Functional response (funkční odpověď) – jak vzrůstá množství ulovené kořisti jedním dravcem s hustotou kořisti</a:t>
            </a:r>
          </a:p>
          <a:p>
            <a:pPr eaLnBrk="1" hangingPunct="1"/>
            <a:r>
              <a:rPr lang="cs-CZ" altLang="cs-CZ" smtClean="0"/>
              <a:t>Numerical response (numerická odpověď) – jak vzrůstá početnost populace dravce v závislosti na ulovené kořisti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822325"/>
          </a:xfrm>
          <a:prstGeom prst="rect">
            <a:avLst/>
          </a:prstGeom>
          <a:solidFill>
            <a:srgbClr val="A7F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Funkční odpověď predátora</a:t>
            </a:r>
            <a:r>
              <a:rPr lang="en-US" altLang="cs-CZ" sz="240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vztah mezi hojností kořisti a rychlostí její konzumace </a:t>
            </a:r>
            <a:endParaRPr lang="en-US" altLang="cs-CZ" sz="24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349500"/>
            <a:ext cx="5208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accent2"/>
                </a:solidFill>
              </a:rPr>
              <a:t>Typ 1: </a:t>
            </a:r>
            <a:r>
              <a:rPr lang="en-US" altLang="cs-CZ" sz="2000"/>
              <a:t>line</a:t>
            </a:r>
            <a:r>
              <a:rPr lang="cs-CZ" altLang="cs-CZ" sz="2000"/>
              <a:t>ární (Nicholsonův model)</a:t>
            </a:r>
            <a:endParaRPr lang="en-US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accent2"/>
                </a:solidFill>
              </a:rPr>
              <a:t>Typ 2:</a:t>
            </a:r>
            <a:r>
              <a:rPr lang="en-US" altLang="cs-CZ" sz="2000"/>
              <a:t> convex</a:t>
            </a:r>
            <a:r>
              <a:rPr lang="cs-CZ" altLang="cs-CZ" sz="2000"/>
              <a:t>ní</a:t>
            </a:r>
            <a:r>
              <a:rPr lang="en-US" altLang="cs-CZ" sz="2000"/>
              <a:t> </a:t>
            </a:r>
            <a:r>
              <a:rPr lang="cs-CZ" altLang="cs-CZ" sz="2000"/>
              <a:t>(Hollingův model) </a:t>
            </a:r>
            <a:r>
              <a:rPr lang="en-US" altLang="cs-CZ" sz="1600"/>
              <a:t>[</a:t>
            </a:r>
            <a:r>
              <a:rPr lang="cs-CZ" altLang="cs-CZ" sz="1600"/>
              <a:t>nejčastější</a:t>
            </a:r>
            <a:r>
              <a:rPr lang="en-US" altLang="cs-CZ" sz="1600"/>
              <a:t>]</a:t>
            </a:r>
            <a:endParaRPr lang="en-US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accent2"/>
                </a:solidFill>
              </a:rPr>
              <a:t>Typ 3: </a:t>
            </a:r>
            <a:r>
              <a:rPr lang="en-US" altLang="cs-CZ" sz="2000"/>
              <a:t>sigmoid</a:t>
            </a:r>
            <a:r>
              <a:rPr lang="cs-CZ" altLang="cs-CZ" sz="2000"/>
              <a:t>ní („inteligentní predátor“)</a:t>
            </a:r>
            <a:endParaRPr lang="en-US" altLang="cs-CZ" sz="2000"/>
          </a:p>
        </p:txBody>
      </p:sp>
      <p:pic>
        <p:nvPicPr>
          <p:cNvPr id="1434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650" y="1628775"/>
            <a:ext cx="3562350" cy="5229225"/>
          </a:xfrm>
          <a:noFill/>
        </p:spPr>
      </p:pic>
      <p:sp>
        <p:nvSpPr>
          <p:cNvPr id="14341" name="Text Box 24"/>
          <p:cNvSpPr txBox="1">
            <a:spLocks noChangeArrowheads="1"/>
          </p:cNvSpPr>
          <p:nvPr/>
        </p:nvSpPr>
        <p:spPr bwMode="auto">
          <a:xfrm>
            <a:off x="0" y="6021388"/>
            <a:ext cx="5508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Jednotlivé typy odpovědi se liší i</a:t>
            </a:r>
            <a:r>
              <a:rPr lang="en-US" altLang="cs-CZ" sz="1800"/>
              <a:t> </a:t>
            </a:r>
            <a:r>
              <a:rPr lang="cs-CZ" altLang="cs-CZ" sz="1800"/>
              <a:t>závislostí  </a:t>
            </a:r>
            <a:r>
              <a:rPr lang="en-GB" altLang="cs-CZ" sz="1800"/>
              <a:t>%</a:t>
            </a:r>
            <a:r>
              <a:rPr lang="cs-CZ" altLang="cs-CZ" sz="1800"/>
              <a:t> ulovené populace kořisti na velikosti této populace </a:t>
            </a:r>
            <a:endParaRPr lang="en-US" altLang="cs-CZ" sz="1800"/>
          </a:p>
        </p:txBody>
      </p:sp>
      <p:pic>
        <p:nvPicPr>
          <p:cNvPr id="14342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86275"/>
            <a:ext cx="16557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27"/>
          <p:cNvSpPr txBox="1">
            <a:spLocks noChangeArrowheads="1"/>
          </p:cNvSpPr>
          <p:nvPr/>
        </p:nvSpPr>
        <p:spPr bwMode="auto">
          <a:xfrm>
            <a:off x="0" y="1196975"/>
            <a:ext cx="5508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Funkční odpověď (functional response) </a:t>
            </a:r>
            <a:r>
              <a:rPr lang="cs-CZ" altLang="cs-CZ" sz="1800"/>
              <a:t>na hojnost kořisti: funkční odpověď se dána změnou účinnosti lovu, nikoli změnami v početnosti populace predátora</a:t>
            </a:r>
            <a:endParaRPr lang="en-US" altLang="cs-CZ" sz="1800"/>
          </a:p>
        </p:txBody>
      </p:sp>
      <p:sp>
        <p:nvSpPr>
          <p:cNvPr id="14344" name="Text Box 25"/>
          <p:cNvSpPr txBox="1">
            <a:spLocks noChangeArrowheads="1"/>
          </p:cNvSpPr>
          <p:nvPr/>
        </p:nvSpPr>
        <p:spPr bwMode="auto">
          <a:xfrm>
            <a:off x="0" y="3716338"/>
            <a:ext cx="5456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Způsob odezvy je dán způsobem lovu a zpracování kořisti - snadnost lovu roste přímo úměrně hojnosti kořisti (1), nebo je zde saturace – (2) či se to při malých hustotách musím učit (3). </a:t>
            </a:r>
            <a:endParaRPr lang="en-US" altLang="cs-CZ" sz="1800"/>
          </a:p>
        </p:txBody>
      </p:sp>
      <p:sp>
        <p:nvSpPr>
          <p:cNvPr id="14345" name="Text Box 28"/>
          <p:cNvSpPr txBox="1">
            <a:spLocks noChangeArrowheads="1"/>
          </p:cNvSpPr>
          <p:nvPr/>
        </p:nvSpPr>
        <p:spPr bwMode="auto">
          <a:xfrm>
            <a:off x="2555875" y="4724400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chemeClr val="folHlink"/>
                </a:solidFill>
              </a:rPr>
              <a:t>(1)</a:t>
            </a:r>
            <a:endParaRPr lang="en-US" altLang="cs-CZ" sz="1400">
              <a:solidFill>
                <a:schemeClr val="folHlink"/>
              </a:solidFill>
            </a:endParaRPr>
          </a:p>
        </p:txBody>
      </p:sp>
      <p:sp>
        <p:nvSpPr>
          <p:cNvPr id="14346" name="Text Box 30"/>
          <p:cNvSpPr txBox="1">
            <a:spLocks noChangeArrowheads="1"/>
          </p:cNvSpPr>
          <p:nvPr/>
        </p:nvSpPr>
        <p:spPr bwMode="auto">
          <a:xfrm>
            <a:off x="1692275" y="51577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0000FF"/>
                </a:solidFill>
              </a:rPr>
              <a:t>(2)</a:t>
            </a:r>
            <a:endParaRPr lang="en-US" altLang="cs-CZ" sz="1400">
              <a:solidFill>
                <a:srgbClr val="0000FF"/>
              </a:solidFill>
            </a:endParaRPr>
          </a:p>
        </p:txBody>
      </p:sp>
      <p:sp>
        <p:nvSpPr>
          <p:cNvPr id="14347" name="Text Box 31"/>
          <p:cNvSpPr txBox="1">
            <a:spLocks noChangeArrowheads="1"/>
          </p:cNvSpPr>
          <p:nvPr/>
        </p:nvSpPr>
        <p:spPr bwMode="auto">
          <a:xfrm>
            <a:off x="3059113" y="5300663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3399"/>
                </a:solidFill>
              </a:rPr>
              <a:t>(3)</a:t>
            </a:r>
            <a:endParaRPr lang="en-US" altLang="cs-CZ" sz="1400">
              <a:solidFill>
                <a:srgbClr val="FF3399"/>
              </a:solidFill>
            </a:endParaRPr>
          </a:p>
        </p:txBody>
      </p:sp>
      <p:sp>
        <p:nvSpPr>
          <p:cNvPr id="14348" name="Text Box 32"/>
          <p:cNvSpPr txBox="1">
            <a:spLocks noChangeArrowheads="1"/>
          </p:cNvSpPr>
          <p:nvPr/>
        </p:nvSpPr>
        <p:spPr bwMode="auto">
          <a:xfrm>
            <a:off x="5795963" y="1125538"/>
            <a:ext cx="316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Number killed (míní se zabito </a:t>
            </a:r>
            <a:r>
              <a:rPr lang="cs-CZ" altLang="cs-CZ" sz="1800" b="1"/>
              <a:t>jedním predátorem)</a:t>
            </a:r>
            <a:endParaRPr lang="cs-CZ" altLang="cs-CZ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5867400" cy="4029075"/>
          </a:xfrm>
          <a:noFill/>
        </p:spPr>
      </p:pic>
      <p:pic>
        <p:nvPicPr>
          <p:cNvPr id="1638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3660775"/>
            <a:ext cx="3132137" cy="2333625"/>
          </a:xfrm>
          <a:noFill/>
        </p:spPr>
      </p:pic>
      <p:pic>
        <p:nvPicPr>
          <p:cNvPr id="16388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497013"/>
            <a:ext cx="3132137" cy="2054225"/>
          </a:xfrm>
          <a:noFill/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62372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Slunéčka</a:t>
            </a:r>
            <a:r>
              <a:rPr lang="cs-CZ" altLang="cs-CZ" sz="1800" i="1"/>
              <a:t> </a:t>
            </a:r>
            <a:r>
              <a:rPr lang="en-US" altLang="cs-CZ" sz="1800" i="1"/>
              <a:t>Epilachna varivestis</a:t>
            </a:r>
            <a:r>
              <a:rPr lang="en-US" altLang="cs-CZ" sz="1800"/>
              <a:t> </a:t>
            </a:r>
            <a:r>
              <a:rPr lang="cs-CZ" altLang="cs-CZ" sz="1800"/>
              <a:t>napadená plošticí </a:t>
            </a:r>
            <a:r>
              <a:rPr lang="en-US" altLang="cs-CZ" sz="1800" i="1"/>
              <a:t>Podiscus maculiventris</a:t>
            </a:r>
            <a:r>
              <a:rPr lang="en-US" altLang="cs-CZ" sz="1800"/>
              <a:t> 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0" y="404813"/>
            <a:ext cx="9144000" cy="457200"/>
          </a:xfrm>
          <a:prstGeom prst="rect">
            <a:avLst/>
          </a:prstGeom>
          <a:solidFill>
            <a:srgbClr val="A7F5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Příklad odezvy t</a:t>
            </a:r>
            <a:r>
              <a:rPr lang="en-US" altLang="cs-CZ" sz="2400"/>
              <a:t>yp</a:t>
            </a:r>
            <a:r>
              <a:rPr lang="cs-CZ" altLang="cs-CZ" sz="2400"/>
              <a:t>u</a:t>
            </a:r>
            <a:r>
              <a:rPr lang="en-US" altLang="cs-CZ" sz="2400"/>
              <a:t> 2 </a:t>
            </a:r>
            <a:r>
              <a:rPr lang="cs-CZ" altLang="cs-CZ" sz="2400"/>
              <a:t>odpovídající </a:t>
            </a:r>
            <a:r>
              <a:rPr lang="en-US" altLang="cs-CZ" sz="2400"/>
              <a:t>Holling</a:t>
            </a:r>
            <a:r>
              <a:rPr lang="cs-CZ" altLang="cs-CZ" sz="2400"/>
              <a:t>ově rovnici</a:t>
            </a:r>
            <a:endParaRPr lang="en-US" alt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16696</TotalTime>
  <Words>2183</Words>
  <Application>Microsoft Office PowerPoint</Application>
  <PresentationFormat>Předvádění na obrazovce (4:3)</PresentationFormat>
  <Paragraphs>168</Paragraphs>
  <Slides>34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Symbol</vt:lpstr>
      <vt:lpstr>Times New Roman</vt:lpstr>
      <vt:lpstr>Default Design</vt:lpstr>
      <vt:lpstr>Prezentace aplikace PowerPoint</vt:lpstr>
      <vt:lpstr>Pohled predátora Jsem predátor, a chci se nažrat</vt:lpstr>
      <vt:lpstr>Prezentace aplikace PowerPoint</vt:lpstr>
      <vt:lpstr>Prezentace aplikace PowerPoint</vt:lpstr>
      <vt:lpstr>Prezentace aplikace PowerPoint</vt:lpstr>
      <vt:lpstr>Další komplikace</vt:lpstr>
      <vt:lpstr>Popis dynamiky systému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Výstražné zbarvení</vt:lpstr>
      <vt:lpstr>Výstražné zbarvení – dva základní typy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je to s density dependencí?</vt:lpstr>
      <vt:lpstr>Prezentace aplikace PowerPoint</vt:lpstr>
      <vt:lpstr>Prezentace aplikace PowerPoint</vt:lpstr>
      <vt:lpstr>Nikdo nepochybuje, že</vt:lpstr>
      <vt:lpstr>Prezentace aplikace PowerPoint</vt:lpstr>
      <vt:lpstr>Vnitrodruhová predace (kanibalismus)</vt:lpstr>
      <vt:lpstr>Kanibalismus</vt:lpstr>
      <vt:lpstr>Typy kanibalismu</vt:lpstr>
      <vt:lpstr>Velikostně strukturovaný kanibalismus u ryb (siven)</vt:lpstr>
      <vt:lpstr>Sourozenecký kanibalismus u dudků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Vztahy mezi organismy různých druhů : Predace. Parasitoidi. Herbivoři.</dc:title>
  <dc:creator>Mangi Macarangi</dc:creator>
  <cp:lastModifiedBy>Jan Lepš</cp:lastModifiedBy>
  <cp:revision>101</cp:revision>
  <dcterms:created xsi:type="dcterms:W3CDTF">2006-10-14T00:16:20Z</dcterms:created>
  <dcterms:modified xsi:type="dcterms:W3CDTF">2024-10-17T10:02:01Z</dcterms:modified>
</cp:coreProperties>
</file>