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89" r:id="rId3"/>
    <p:sldId id="302" r:id="rId4"/>
    <p:sldId id="257" r:id="rId5"/>
    <p:sldId id="265" r:id="rId6"/>
    <p:sldId id="259" r:id="rId7"/>
    <p:sldId id="285" r:id="rId8"/>
    <p:sldId id="298" r:id="rId9"/>
    <p:sldId id="260" r:id="rId10"/>
    <p:sldId id="261" r:id="rId11"/>
    <p:sldId id="262" r:id="rId12"/>
    <p:sldId id="264" r:id="rId13"/>
    <p:sldId id="266" r:id="rId14"/>
    <p:sldId id="267" r:id="rId15"/>
    <p:sldId id="293" r:id="rId16"/>
    <p:sldId id="294" r:id="rId17"/>
    <p:sldId id="268" r:id="rId18"/>
    <p:sldId id="291" r:id="rId19"/>
    <p:sldId id="303" r:id="rId20"/>
    <p:sldId id="304" r:id="rId21"/>
    <p:sldId id="307" r:id="rId22"/>
    <p:sldId id="284" r:id="rId23"/>
    <p:sldId id="296" r:id="rId24"/>
    <p:sldId id="270" r:id="rId25"/>
    <p:sldId id="290" r:id="rId26"/>
    <p:sldId id="299" r:id="rId27"/>
    <p:sldId id="300" r:id="rId28"/>
    <p:sldId id="258" r:id="rId29"/>
    <p:sldId id="283" r:id="rId30"/>
    <p:sldId id="272" r:id="rId31"/>
    <p:sldId id="297" r:id="rId32"/>
    <p:sldId id="301" r:id="rId33"/>
    <p:sldId id="273" r:id="rId34"/>
    <p:sldId id="286" r:id="rId35"/>
    <p:sldId id="305" r:id="rId36"/>
    <p:sldId id="306" r:id="rId37"/>
    <p:sldId id="308" r:id="rId38"/>
    <p:sldId id="279" r:id="rId39"/>
    <p:sldId id="280" r:id="rId40"/>
    <p:sldId id="292" r:id="rId41"/>
    <p:sldId id="281" r:id="rId42"/>
    <p:sldId id="282" r:id="rId4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090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CAD0B-F79A-405B-A4DC-A616BDB2C6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595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458B43-BC0B-4E19-B336-A58D258A7A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81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98057-FF25-4933-A3D3-52090703AD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308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7096F-6F63-479E-BE43-985204A2D1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344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BFB699-0A41-4EC7-9B55-162B59A89A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268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1BCC4-2D6B-4B14-B1ED-6EAE4A9EC52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109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804D2-4CEF-482D-8D6F-BFB845034F9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044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0E0EE-2C1F-4D0A-B27B-4FBCA6FD03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587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20DAE-4BAB-4373-B79E-E4B8F13EB9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793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3B8E-C795-4DEB-80B0-F9F0743604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560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F8E51-75E1-4338-AF65-3A893363D7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400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9EBEA0-6FE7-4B2F-A7D3-BDA611E3850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media14.m4a"/><Relationship Id="rId7" Type="http://schemas.openxmlformats.org/officeDocument/2006/relationships/oleObject" Target="../embeddings/oleObject7.bin"/><Relationship Id="rId2" Type="http://schemas.microsoft.com/office/2007/relationships/media" Target="../media/media14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66800"/>
            <a:ext cx="7772400" cy="1143000"/>
          </a:xfrm>
        </p:spPr>
        <p:txBody>
          <a:bodyPr/>
          <a:lstStyle/>
          <a:p>
            <a:r>
              <a:rPr lang="en-GB" altLang="cs-CZ" dirty="0" err="1" smtClean="0"/>
              <a:t>Růst</a:t>
            </a:r>
            <a:r>
              <a:rPr lang="en-GB" altLang="cs-CZ" dirty="0" smtClean="0"/>
              <a:t> populace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667000"/>
            <a:ext cx="6400800" cy="2286000"/>
          </a:xfrm>
        </p:spPr>
        <p:txBody>
          <a:bodyPr/>
          <a:lstStyle/>
          <a:p>
            <a:r>
              <a:rPr lang="en-GB" altLang="cs-CZ" dirty="0" smtClean="0"/>
              <a:t>Populace je </a:t>
            </a:r>
            <a:r>
              <a:rPr lang="en-GB" altLang="cs-CZ" dirty="0" err="1" smtClean="0"/>
              <a:t>soubor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jednců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určitého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druhu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kteří</a:t>
            </a:r>
            <a:r>
              <a:rPr lang="en-GB" altLang="cs-CZ" dirty="0" smtClean="0"/>
              <a:t> se </a:t>
            </a:r>
            <a:r>
              <a:rPr lang="en-GB" altLang="cs-CZ" dirty="0" err="1" smtClean="0"/>
              <a:t>vyskytují</a:t>
            </a:r>
            <a:r>
              <a:rPr lang="en-GB" altLang="cs-CZ" dirty="0" smtClean="0"/>
              <a:t> v </a:t>
            </a:r>
            <a:r>
              <a:rPr lang="en-GB" altLang="cs-CZ" dirty="0" err="1" smtClean="0"/>
              <a:t>určitém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prostoru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čase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vzájemně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spolu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interagují</a:t>
            </a:r>
            <a:endParaRPr lang="en-GB" altLang="cs-CZ" dirty="0" smtClean="0"/>
          </a:p>
          <a:p>
            <a:r>
              <a:rPr lang="cs-CZ" altLang="cs-CZ" dirty="0" smtClean="0"/>
              <a:t>(</a:t>
            </a:r>
            <a:r>
              <a:rPr lang="en-GB" altLang="cs-CZ" dirty="0" err="1" smtClean="0"/>
              <a:t>zvuk</a:t>
            </a:r>
            <a:r>
              <a:rPr lang="en-GB" altLang="cs-CZ" dirty="0" smtClean="0"/>
              <a:t> </a:t>
            </a:r>
            <a:r>
              <a:rPr lang="cs-CZ" altLang="cs-CZ" dirty="0" smtClean="0"/>
              <a:t>jsem přidal jen k některým obrázkům, kde je dlouhý psaný text, tam zvuk nebyl třeba)</a:t>
            </a:r>
            <a:endParaRPr lang="en-GB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"/>
            <a:ext cx="744220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Vsimněte si, že z každého roku známe jen jeden okamžik</a:t>
            </a:r>
            <a:r>
              <a:rPr lang="cs-CZ" altLang="cs-CZ" sz="2400"/>
              <a:t> (protože jsme užili </a:t>
            </a:r>
            <a:r>
              <a:rPr lang="cs-CZ" altLang="cs-CZ" sz="2400" b="1"/>
              <a:t>diferenční</a:t>
            </a:r>
            <a:r>
              <a:rPr lang="cs-CZ" altLang="cs-CZ" sz="2400"/>
              <a:t> rovnici)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70866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Při tomto přístupu: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popisujeme jen jedno vývojové stádium (zde dospělce)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zanedbáváme </a:t>
            </a:r>
            <a:r>
              <a:rPr lang="en-GB" altLang="cs-CZ" sz="2400" i="1"/>
              <a:t>sex ratio . </a:t>
            </a:r>
            <a:r>
              <a:rPr lang="en-GB" altLang="cs-CZ" sz="2400"/>
              <a:t>Nejjednodušší je modelovat jen samice (“nějaký samec, co je oplodní, už se vždycky najde”). </a:t>
            </a:r>
            <a:r>
              <a:rPr lang="cs-CZ" altLang="cs-CZ" sz="2400" i="1">
                <a:sym typeface="Symbol" panose="05050102010706020507" pitchFamily="18" charset="2"/>
              </a:rPr>
              <a:t> </a:t>
            </a:r>
            <a:r>
              <a:rPr lang="cs-CZ" altLang="cs-CZ" sz="2400">
                <a:sym typeface="Symbol" panose="05050102010706020507" pitchFamily="18" charset="2"/>
              </a:rPr>
              <a:t>se potom vztahuje jen k počtu samic v příští generaci, kterým dá vznik jedna samice.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</a:t>
            </a:r>
            <a:r>
              <a:rPr lang="cs-CZ" altLang="cs-CZ" sz="2400" i="1">
                <a:sym typeface="Symbol" panose="05050102010706020507" pitchFamily="18" charset="2"/>
              </a:rPr>
              <a:t></a:t>
            </a:r>
            <a:r>
              <a:rPr lang="en-GB" altLang="cs-CZ" sz="2400"/>
              <a:t> je tedy “aggregovaným” výsledkem různých procesů v jedné sezóně, např. bychom ji mohli odhadnout jako Eggs/2*P</a:t>
            </a:r>
            <a:r>
              <a:rPr lang="en-GB" altLang="cs-CZ" sz="2400" baseline="-25000"/>
              <a:t>1</a:t>
            </a:r>
            <a:r>
              <a:rPr lang="en-GB" altLang="cs-CZ" sz="2400"/>
              <a:t>*P</a:t>
            </a:r>
            <a:r>
              <a:rPr lang="en-GB" altLang="cs-CZ" sz="2400" baseline="-25000"/>
              <a:t>2</a:t>
            </a:r>
            <a:r>
              <a:rPr lang="en-GB" altLang="cs-CZ" sz="2400"/>
              <a:t>*P</a:t>
            </a:r>
            <a:r>
              <a:rPr lang="en-GB" altLang="cs-CZ" sz="2400" baseline="-25000"/>
              <a:t>3</a:t>
            </a:r>
            <a:r>
              <a:rPr lang="en-GB" altLang="cs-CZ" sz="2400"/>
              <a:t>*P</a:t>
            </a:r>
            <a:r>
              <a:rPr lang="en-GB" altLang="cs-CZ" sz="2400" baseline="-25000"/>
              <a:t>4</a:t>
            </a:r>
            <a:r>
              <a:rPr lang="en-GB" altLang="cs-CZ" sz="2400"/>
              <a:t>,</a:t>
            </a:r>
            <a:r>
              <a:rPr lang="en-GB" altLang="cs-CZ" sz="2400" baseline="-25000"/>
              <a:t> </a:t>
            </a:r>
            <a:r>
              <a:rPr lang="en-GB" altLang="cs-CZ" sz="2400"/>
              <a:t> kde Eggs je počet vajíček, které naklade jedna samice (a předpokládáme polovinu samců), a P jsou postupně pravděpodobnosti, (1) </a:t>
            </a:r>
            <a:r>
              <a:rPr lang="cs-CZ" altLang="cs-CZ" sz="2400"/>
              <a:t>že se z vajíčka vylíhne housenka, (2) že se housenka úspěšně zakuklí, (3) že kukla přežije zimu a vylítne z ní příští sezónu zdravý motýl, (4) motýl přežije do doby kladení a úspěšně vyklade vajíčka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153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2. </a:t>
            </a:r>
            <a:r>
              <a:rPr lang="en-GB" altLang="cs-CZ" sz="2400" b="1"/>
              <a:t>Populace s překrývajícími se generacemi </a:t>
            </a:r>
            <a:r>
              <a:rPr lang="en-GB" altLang="cs-CZ" sz="2400"/>
              <a:t>(a s jednorázovým rozmnožováním - třeba zajíci v dubnu) </a:t>
            </a:r>
            <a:r>
              <a:rPr lang="en-GB" altLang="cs-CZ" sz="2400" i="1"/>
              <a:t>census</a:t>
            </a:r>
            <a:r>
              <a:rPr lang="en-GB" altLang="cs-CZ" sz="2400"/>
              <a:t> děláme těsně než samice rodí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33400" y="1981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  <a:r>
              <a:rPr lang="en-GB" altLang="cs-CZ" sz="2400" baseline="-25000"/>
              <a:t>t+1</a:t>
            </a:r>
            <a:r>
              <a:rPr lang="en-GB" altLang="cs-CZ" sz="2400"/>
              <a:t>= N</a:t>
            </a:r>
            <a:r>
              <a:rPr lang="en-GB" altLang="cs-CZ" sz="2400" baseline="-25000"/>
              <a:t>t</a:t>
            </a:r>
            <a:r>
              <a:rPr lang="en-GB" altLang="cs-CZ" sz="2400"/>
              <a:t>+N</a:t>
            </a:r>
            <a:r>
              <a:rPr lang="en-GB" altLang="cs-CZ" sz="2400" baseline="-25000"/>
              <a:t>t.</a:t>
            </a:r>
            <a:r>
              <a:rPr lang="en-GB" altLang="cs-CZ" sz="2400"/>
              <a:t>b - N</a:t>
            </a:r>
            <a:r>
              <a:rPr lang="en-GB" altLang="cs-CZ" sz="2400" baseline="-25000"/>
              <a:t>t</a:t>
            </a:r>
            <a:r>
              <a:rPr lang="en-GB" altLang="cs-CZ" sz="2400"/>
              <a:t>d = N</a:t>
            </a:r>
            <a:r>
              <a:rPr lang="en-GB" altLang="cs-CZ" sz="2400" baseline="-25000"/>
              <a:t>t</a:t>
            </a:r>
            <a:r>
              <a:rPr lang="en-GB" altLang="cs-CZ" sz="2400"/>
              <a:t>(1+b-d)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3048000"/>
            <a:ext cx="8382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 je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dospělých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dubnu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b (</a:t>
            </a:r>
            <a:r>
              <a:rPr lang="en-GB" altLang="cs-CZ" sz="2400" dirty="0" err="1"/>
              <a:t>natalita</a:t>
            </a:r>
            <a:r>
              <a:rPr lang="en-GB" altLang="cs-CZ" sz="2400" dirty="0"/>
              <a:t>, </a:t>
            </a:r>
            <a:r>
              <a:rPr lang="en-GB" altLang="cs-CZ" sz="2400" i="1" dirty="0"/>
              <a:t>birth rate - </a:t>
            </a:r>
            <a:r>
              <a:rPr lang="en-GB" altLang="cs-CZ" sz="2400" dirty="0"/>
              <a:t>ale to je </a:t>
            </a:r>
            <a:r>
              <a:rPr lang="en-GB" altLang="cs-CZ" sz="2400" dirty="0" err="1"/>
              <a:t>vlastně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nepřesný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název</a:t>
            </a:r>
            <a:r>
              <a:rPr lang="en-GB" altLang="cs-CZ" sz="2400" dirty="0"/>
              <a:t>) </a:t>
            </a:r>
            <a:r>
              <a:rPr lang="en-GB" altLang="cs-CZ" sz="2400" i="1" dirty="0"/>
              <a:t>-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samičích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mláďat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jednu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kteří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dožijí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přístího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jara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opět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skládá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vlastní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natality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tj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průměrný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narozených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samičích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mláďat</a:t>
            </a:r>
            <a:r>
              <a:rPr lang="en-GB" altLang="cs-CZ" sz="2400" dirty="0"/>
              <a:t> </a:t>
            </a:r>
            <a:r>
              <a:rPr lang="en-GB" altLang="cs-CZ" sz="2400" dirty="0">
                <a:cs typeface="Times New Roman" panose="02020603050405020304" pitchFamily="18" charset="0"/>
              </a:rPr>
              <a:t>×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en-GB" altLang="cs-CZ" sz="2400" dirty="0" err="1"/>
              <a:t>pravděpodobnost</a:t>
            </a:r>
            <a:r>
              <a:rPr lang="en-GB" altLang="cs-CZ" sz="2400" dirty="0"/>
              <a:t>(</a:t>
            </a:r>
            <a:r>
              <a:rPr lang="en-GB" altLang="cs-CZ" sz="2400" dirty="0" err="1"/>
              <a:t>i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přežití</a:t>
            </a:r>
            <a:r>
              <a:rPr lang="en-GB" altLang="cs-CZ" sz="2400" dirty="0"/>
              <a:t>)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d (</a:t>
            </a:r>
            <a:r>
              <a:rPr lang="en-GB" altLang="cs-CZ" sz="2400" dirty="0" err="1"/>
              <a:t>mortalita</a:t>
            </a:r>
            <a:r>
              <a:rPr lang="en-GB" altLang="cs-CZ" sz="2400" dirty="0"/>
              <a:t>, </a:t>
            </a:r>
            <a:r>
              <a:rPr lang="en-GB" altLang="cs-CZ" sz="2400" i="1" dirty="0"/>
              <a:t>death rate</a:t>
            </a:r>
            <a:r>
              <a:rPr lang="en-GB" altLang="cs-CZ" sz="2400" dirty="0"/>
              <a:t>) - </a:t>
            </a:r>
            <a:r>
              <a:rPr lang="en-GB" altLang="cs-CZ" sz="2400" dirty="0" err="1"/>
              <a:t>procento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nepřežijí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jednoho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jara</a:t>
            </a:r>
            <a:r>
              <a:rPr lang="en-GB" altLang="cs-CZ" sz="2400" dirty="0"/>
              <a:t> do </a:t>
            </a:r>
            <a:r>
              <a:rPr lang="en-GB" altLang="cs-CZ" sz="2400" dirty="0" err="1" smtClean="0"/>
              <a:t>druhého</a:t>
            </a:r>
            <a:r>
              <a:rPr lang="cs-CZ" altLang="cs-CZ" sz="2400" dirty="0" smtClean="0"/>
              <a:t> (vyjádřený jako desetinné číslo, tj. 0 - nezemře nikdo, 0,5 -  zemře polovina, 1 – zemřou všichni)</a:t>
            </a:r>
            <a:endParaRPr lang="en-GB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8826" y="167462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685800" y="609600"/>
            <a:ext cx="7010400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</a:t>
            </a:r>
            <a:r>
              <a:rPr lang="en-GB" altLang="cs-CZ" sz="2400" baseline="-25000" dirty="0"/>
              <a:t>t+1</a:t>
            </a:r>
            <a:r>
              <a:rPr lang="en-GB" altLang="cs-CZ" sz="2400" dirty="0"/>
              <a:t>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+N</a:t>
            </a:r>
            <a:r>
              <a:rPr lang="en-GB" altLang="cs-CZ" sz="2400" baseline="-25000" dirty="0" err="1"/>
              <a:t>t.</a:t>
            </a:r>
            <a:r>
              <a:rPr lang="en-GB" altLang="cs-CZ" sz="2400" dirty="0" err="1"/>
              <a:t>b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d</a:t>
            </a:r>
            <a:r>
              <a:rPr lang="en-GB" altLang="cs-CZ" sz="2400" dirty="0"/>
              <a:t> 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/>
              <a:t>(1+b-d)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můžeme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psát</a:t>
            </a:r>
            <a:r>
              <a:rPr lang="en-GB" altLang="cs-CZ" sz="2400" dirty="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1+b-d = λ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a </a:t>
            </a:r>
            <a:r>
              <a:rPr lang="en-GB" altLang="cs-CZ" sz="2400" dirty="0" err="1"/>
              <a:t>tedy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</a:t>
            </a:r>
            <a:r>
              <a:rPr lang="en-GB" altLang="cs-CZ" sz="2400" baseline="-25000" dirty="0"/>
              <a:t>t+1</a:t>
            </a:r>
            <a:r>
              <a:rPr lang="en-GB" altLang="cs-CZ" sz="2400" dirty="0"/>
              <a:t>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+N</a:t>
            </a:r>
            <a:r>
              <a:rPr lang="en-GB" altLang="cs-CZ" sz="2400" baseline="-25000" dirty="0" err="1"/>
              <a:t>t.</a:t>
            </a:r>
            <a:r>
              <a:rPr lang="en-GB" altLang="cs-CZ" sz="2400" dirty="0" err="1"/>
              <a:t>b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d</a:t>
            </a:r>
            <a:r>
              <a:rPr lang="en-GB" altLang="cs-CZ" sz="2400" dirty="0"/>
              <a:t> 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/>
              <a:t>(1+b-d) 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/>
              <a:t> λ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a </a:t>
            </a:r>
            <a:r>
              <a:rPr lang="en-GB" altLang="cs-CZ" sz="2400" dirty="0" err="1"/>
              <a:t>dostáváme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opět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klasickou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rovnici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exponenciálního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(Všimněme si, že takto lze modelovat i populaci s nepřekrývajícími se generacemi, s tím, že d=1, a potom </a:t>
            </a:r>
            <a:r>
              <a:rPr lang="en-GB" altLang="cs-CZ" sz="2400" dirty="0" smtClean="0"/>
              <a:t>λ=</a:t>
            </a:r>
            <a:r>
              <a:rPr lang="cs-CZ" altLang="cs-CZ" sz="2400" dirty="0" smtClean="0"/>
              <a:t>1+</a:t>
            </a:r>
            <a:r>
              <a:rPr lang="en-GB" altLang="cs-CZ" sz="2400" dirty="0" smtClean="0"/>
              <a:t>b</a:t>
            </a:r>
            <a:r>
              <a:rPr lang="cs-CZ" altLang="cs-CZ" sz="2400" dirty="0" smtClean="0"/>
              <a:t>-1 = b)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 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3152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Pokud předpokládám populaci množící se kontinuálně, můžu se dostat opět na exponenciální růst, ale je to složitější odvození a odhadování (během jedné sezóny se kontinuálně rodí i umírá, a ty samice, které umřely na začátku časového úseku, tak potom už nerodí). Jinou možností je potom zkracovat časový úsek - sezóna stejně už není přirozeným časovým krokem - až do podoby diferenciální rovnice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04800" y="3733800"/>
          <a:ext cx="3548063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Rovnice" r:id="rId5" imgW="1295400" imgH="863600" progId="Equation.3">
                  <p:embed/>
                </p:oleObj>
              </mc:Choice>
              <mc:Fallback>
                <p:oleObj name="Rovnice" r:id="rId5" imgW="1295400" imgH="863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733800"/>
                        <a:ext cx="3548063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886200" y="3297238"/>
            <a:ext cx="5029200" cy="356076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Pozor, zatímco λ je poměr velikosti populace ve dvou následujících sezónách, r je (relativní)velikost změny. Při velikosti kroku 1 můžeme použít</a:t>
            </a:r>
            <a:r>
              <a:rPr lang="cs-CZ" altLang="cs-CZ" sz="2400">
                <a:solidFill>
                  <a:schemeClr val="bg1"/>
                </a:solidFill>
              </a:rPr>
              <a:t> aproximaci</a:t>
            </a:r>
            <a:endParaRPr lang="en-GB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r=ln(λ)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populace roste pro r&gt;0, vymírá pro r&lt;0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v diskrétních roste pro λ&gt;1, vymírá λ&lt;1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27977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Matematická vložka – diferenční a diferenciální rovnice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Diferenční rovnice – předpovídám, co bude v příštím čase na základě toho, co je nyní –jdu po jednotlivých krocích</a:t>
            </a:r>
          </a:p>
          <a:p>
            <a:r>
              <a:rPr lang="cs-CZ" altLang="cs-CZ" i="1" smtClean="0"/>
              <a:t>N</a:t>
            </a:r>
            <a:r>
              <a:rPr lang="cs-CZ" altLang="cs-CZ" i="1" baseline="-25000" smtClean="0"/>
              <a:t>t+1</a:t>
            </a:r>
            <a:r>
              <a:rPr lang="cs-CZ" altLang="cs-CZ" i="1" smtClean="0"/>
              <a:t>=N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 * </a:t>
            </a:r>
            <a:r>
              <a:rPr lang="el-GR" altLang="cs-CZ" smtClean="0"/>
              <a:t>λ</a:t>
            </a:r>
            <a:r>
              <a:rPr lang="cs-CZ" altLang="cs-CZ" smtClean="0"/>
              <a:t>    což si taky můžeme napsat</a:t>
            </a:r>
          </a:p>
          <a:p>
            <a:r>
              <a:rPr lang="cs-CZ" altLang="cs-CZ" i="1" smtClean="0"/>
              <a:t>N</a:t>
            </a:r>
            <a:r>
              <a:rPr lang="cs-CZ" altLang="cs-CZ" i="1" baseline="-25000" smtClean="0"/>
              <a:t>t+1 </a:t>
            </a:r>
            <a:r>
              <a:rPr lang="cs-CZ" altLang="cs-CZ" i="1" smtClean="0"/>
              <a:t>- N</a:t>
            </a:r>
            <a:r>
              <a:rPr lang="cs-CZ" altLang="cs-CZ" i="1" baseline="-25000" smtClean="0"/>
              <a:t>t</a:t>
            </a:r>
            <a:r>
              <a:rPr lang="cs-CZ" altLang="cs-CZ" i="1" smtClean="0"/>
              <a:t> </a:t>
            </a:r>
            <a:r>
              <a:rPr lang="cs-CZ" altLang="cs-CZ" smtClean="0"/>
              <a:t>= </a:t>
            </a:r>
            <a:r>
              <a:rPr lang="cs-CZ" altLang="cs-CZ" i="1" smtClean="0"/>
              <a:t>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(</a:t>
            </a:r>
            <a:r>
              <a:rPr lang="el-GR" altLang="cs-CZ" smtClean="0"/>
              <a:t>λ</a:t>
            </a:r>
            <a:r>
              <a:rPr lang="cs-CZ" altLang="cs-CZ" smtClean="0"/>
              <a:t> – 1)  a dá se zobecnit pro jiný krok než 1 </a:t>
            </a:r>
          </a:p>
          <a:p>
            <a:r>
              <a:rPr lang="cs-CZ" altLang="cs-CZ" smtClean="0"/>
              <a:t>(</a:t>
            </a:r>
            <a:r>
              <a:rPr lang="cs-CZ" altLang="cs-CZ" i="1" smtClean="0"/>
              <a:t>N</a:t>
            </a:r>
            <a:r>
              <a:rPr lang="cs-CZ" altLang="cs-CZ" i="1" baseline="-25000" smtClean="0"/>
              <a:t>t+</a:t>
            </a:r>
            <a:r>
              <a:rPr lang="el-GR" altLang="cs-CZ" i="1" baseline="-25000" smtClean="0"/>
              <a:t>Δ</a:t>
            </a:r>
            <a:r>
              <a:rPr lang="cs-CZ" altLang="cs-CZ" i="1" baseline="-25000" smtClean="0"/>
              <a:t>t </a:t>
            </a:r>
            <a:r>
              <a:rPr lang="cs-CZ" altLang="cs-CZ" i="1" smtClean="0"/>
              <a:t>– 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)/</a:t>
            </a:r>
            <a:r>
              <a:rPr lang="el-GR" altLang="cs-CZ" smtClean="0"/>
              <a:t>Δ</a:t>
            </a:r>
            <a:r>
              <a:rPr lang="cs-CZ" altLang="cs-CZ" i="1" smtClean="0"/>
              <a:t>t</a:t>
            </a:r>
            <a:r>
              <a:rPr lang="cs-CZ" altLang="cs-CZ" smtClean="0"/>
              <a:t> = </a:t>
            </a:r>
            <a:r>
              <a:rPr lang="cs-CZ" altLang="cs-CZ" i="1" smtClean="0"/>
              <a:t>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(</a:t>
            </a:r>
            <a:r>
              <a:rPr lang="el-GR" altLang="cs-CZ" smtClean="0"/>
              <a:t>λ</a:t>
            </a:r>
            <a:r>
              <a:rPr lang="cs-CZ" altLang="cs-CZ" smtClean="0"/>
              <a:t> – 1) – pozor, to </a:t>
            </a:r>
            <a:r>
              <a:rPr lang="el-GR" altLang="cs-CZ" smtClean="0"/>
              <a:t>λ</a:t>
            </a:r>
            <a:r>
              <a:rPr lang="cs-CZ" altLang="cs-CZ" smtClean="0"/>
              <a:t> může mít trochu jinou hodnotu v závislosti na velikosti </a:t>
            </a:r>
            <a:r>
              <a:rPr lang="el-GR" altLang="cs-CZ" smtClean="0"/>
              <a:t>Δ</a:t>
            </a:r>
            <a:r>
              <a:rPr lang="cs-CZ" altLang="cs-CZ" i="1" smtClean="0"/>
              <a:t>t</a:t>
            </a:r>
            <a:r>
              <a:rPr lang="cs-CZ" altLang="cs-CZ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l-GR" altLang="cs-CZ" smtClean="0"/>
              <a:t>Δ</a:t>
            </a:r>
            <a:r>
              <a:rPr lang="cs-CZ" altLang="cs-CZ" i="1" smtClean="0"/>
              <a:t>t</a:t>
            </a:r>
            <a:r>
              <a:rPr lang="cs-CZ" altLang="cs-CZ" smtClean="0"/>
              <a:t> bude straně maličké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924800" cy="52578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Říkáme, že se limitně blíží nule</a:t>
            </a:r>
          </a:p>
          <a:p>
            <a:pPr>
              <a:defRPr/>
            </a:pPr>
            <a:r>
              <a:rPr lang="cs-CZ" dirty="0" smtClean="0"/>
              <a:t>Tj. </a:t>
            </a:r>
            <a:r>
              <a:rPr lang="el-GR" dirty="0" smtClean="0"/>
              <a:t>Δ</a:t>
            </a:r>
            <a:r>
              <a:rPr lang="cs-CZ" i="1" dirty="0" smtClean="0"/>
              <a:t>t</a:t>
            </a:r>
            <a:r>
              <a:rPr lang="cs-CZ" dirty="0" smtClean="0"/>
              <a:t> bude tak malé, že píšu d</a:t>
            </a:r>
            <a:r>
              <a:rPr lang="cs-CZ" i="1" dirty="0" smtClean="0"/>
              <a:t>t, </a:t>
            </a:r>
            <a:r>
              <a:rPr lang="cs-CZ" dirty="0" smtClean="0"/>
              <a:t>místo   (</a:t>
            </a:r>
            <a:r>
              <a:rPr lang="cs-CZ" i="1" dirty="0" smtClean="0"/>
              <a:t>N</a:t>
            </a:r>
            <a:r>
              <a:rPr lang="cs-CZ" i="1" baseline="-25000" dirty="0" smtClean="0"/>
              <a:t>t+</a:t>
            </a:r>
            <a:r>
              <a:rPr lang="el-GR" i="1" baseline="-25000" dirty="0" smtClean="0"/>
              <a:t>Δ</a:t>
            </a:r>
            <a:r>
              <a:rPr lang="cs-CZ" i="1" baseline="-25000" dirty="0" smtClean="0"/>
              <a:t>t </a:t>
            </a:r>
            <a:r>
              <a:rPr lang="cs-CZ" i="1" dirty="0" smtClean="0"/>
              <a:t>– N</a:t>
            </a:r>
            <a:r>
              <a:rPr lang="cs-CZ" i="1" baseline="-25000" dirty="0" smtClean="0"/>
              <a:t>t</a:t>
            </a:r>
            <a:r>
              <a:rPr lang="cs-CZ" dirty="0" smtClean="0"/>
              <a:t>)/</a:t>
            </a:r>
            <a:r>
              <a:rPr lang="el-GR" dirty="0" smtClean="0"/>
              <a:t>Δ</a:t>
            </a:r>
            <a:r>
              <a:rPr lang="cs-CZ" i="1" dirty="0" smtClean="0"/>
              <a:t>t</a:t>
            </a:r>
            <a:r>
              <a:rPr lang="cs-CZ" dirty="0" smtClean="0"/>
              <a:t> = </a:t>
            </a:r>
            <a:r>
              <a:rPr lang="cs-CZ" i="1" dirty="0" smtClean="0"/>
              <a:t>N</a:t>
            </a:r>
            <a:r>
              <a:rPr lang="cs-CZ" i="1" baseline="-25000" dirty="0" smtClean="0"/>
              <a:t>t</a:t>
            </a:r>
            <a:r>
              <a:rPr lang="cs-CZ" dirty="0" smtClean="0"/>
              <a:t>(</a:t>
            </a:r>
            <a:r>
              <a:rPr lang="el-GR" dirty="0" smtClean="0"/>
              <a:t>λ</a:t>
            </a:r>
            <a:r>
              <a:rPr lang="cs-CZ" dirty="0" smtClean="0"/>
              <a:t> – 1)  dostávám</a:t>
            </a:r>
          </a:p>
          <a:p>
            <a:pPr>
              <a:defRPr/>
            </a:pPr>
            <a:r>
              <a:rPr lang="cs-CZ" dirty="0" smtClean="0"/>
              <a:t>d</a:t>
            </a:r>
            <a:r>
              <a:rPr lang="cs-CZ" i="1" dirty="0" smtClean="0"/>
              <a:t>N</a:t>
            </a:r>
            <a:r>
              <a:rPr lang="cs-CZ" dirty="0" smtClean="0"/>
              <a:t>/d</a:t>
            </a:r>
            <a:r>
              <a:rPr lang="cs-CZ" i="1" dirty="0" smtClean="0"/>
              <a:t>t = N.</a:t>
            </a:r>
            <a:r>
              <a:rPr lang="cs-CZ" dirty="0" smtClean="0"/>
              <a:t> (</a:t>
            </a:r>
            <a:r>
              <a:rPr lang="el-GR" dirty="0" smtClean="0"/>
              <a:t>λ</a:t>
            </a:r>
            <a:r>
              <a:rPr lang="cs-CZ" dirty="0" smtClean="0"/>
              <a:t> – 1)  - a tomu říkáme diferenciální rovnice – popisuje jev               v každém okamžiku, a někdy se dá analyticky vyřešit (to ale diferenční někdy také), a obvykle se s ní lépe analyticky pracuje než s diferenční</a:t>
            </a:r>
          </a:p>
          <a:p>
            <a:pPr marL="0" indent="0">
              <a:buFontTx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69620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19113" y="6048375"/>
            <a:ext cx="8382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Stav známe v každém okamžiku</a:t>
            </a:r>
            <a:r>
              <a:rPr lang="cs-CZ" altLang="cs-CZ" sz="2400"/>
              <a:t> – okamžitá změna velikosti je úměrná velikosti populace</a:t>
            </a:r>
            <a:endParaRPr lang="en-GB" altLang="cs-CZ" sz="2400"/>
          </a:p>
        </p:txBody>
      </p:sp>
      <p:graphicFrame>
        <p:nvGraphicFramePr>
          <p:cNvPr id="18436" name="Object 1"/>
          <p:cNvGraphicFramePr>
            <a:graphicFrameLocks noChangeAspect="1"/>
          </p:cNvGraphicFramePr>
          <p:nvPr/>
        </p:nvGraphicFramePr>
        <p:xfrm>
          <a:off x="1558925" y="677863"/>
          <a:ext cx="3478213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4" imgW="1270000" imgH="876300" progId="Equation.3">
                  <p:embed/>
                </p:oleObj>
              </mc:Choice>
              <mc:Fallback>
                <p:oleObj name="Equation" r:id="rId4" imgW="1270000" imgH="876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5" y="677863"/>
                        <a:ext cx="3478213" cy="2397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Růst celosvětové lidské populace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3350"/>
            <a:ext cx="43434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876800" y="1676400"/>
            <a:ext cx="3810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Pozor -v “američtině” je billion miliarda</a:t>
            </a:r>
          </a:p>
        </p:txBody>
      </p:sp>
      <p:pic>
        <p:nvPicPr>
          <p:cNvPr id="19461" name="Picture 6" descr="http://www.eoearth.org/files/118301_118400/118325/620px-Figure_1_long-term_population_grow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2667000"/>
            <a:ext cx="56562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Potenciál exponenciálního růstu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Předpoklad: Bakterie se dělí každých 20 minut.</a:t>
            </a:r>
          </a:p>
          <a:p>
            <a:pPr>
              <a:defRPr/>
            </a:pPr>
            <a:r>
              <a:rPr lang="cs-CZ" dirty="0" smtClean="0"/>
              <a:t>Vrstva bakterií pokryje zeměkouli během 24 hodin.</a:t>
            </a:r>
          </a:p>
          <a:p>
            <a:pPr>
              <a:defRPr/>
            </a:pPr>
            <a:r>
              <a:rPr lang="cs-CZ" dirty="0" smtClean="0"/>
              <a:t>Během poloviny dalšího dne bude pokrývat zeměkouli vrstva bakterií vysoká 80 km</a:t>
            </a:r>
          </a:p>
          <a:p>
            <a:pPr>
              <a:defRPr/>
            </a:pPr>
            <a:r>
              <a:rPr lang="cs-CZ" dirty="0" smtClean="0"/>
              <a:t>(Já to nepočítal, je to z Pasztor et al. 2016, ale po 72 dělěních by těch bakterií mělo být 2</a:t>
            </a:r>
            <a:r>
              <a:rPr lang="cs-CZ" baseline="30000" dirty="0" smtClean="0"/>
              <a:t>72 </a:t>
            </a:r>
            <a:r>
              <a:rPr lang="cs-CZ" dirty="0" smtClean="0"/>
              <a:t>= 10</a:t>
            </a:r>
            <a:r>
              <a:rPr lang="cs-CZ" baseline="30000" dirty="0" smtClean="0"/>
              <a:t>21,7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7396" y="36640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8600" cy="1524000"/>
          </a:xfrm>
        </p:spPr>
        <p:txBody>
          <a:bodyPr/>
          <a:lstStyle/>
          <a:p>
            <a:r>
              <a:rPr lang="en-GB" altLang="cs-CZ" smtClean="0"/>
              <a:t>Každý (normální) jedinec má tendenci se rozmnožovat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GB" altLang="cs-CZ" sz="2800" smtClean="0"/>
              <a:t>Aby druh přežil, musí za příznivých podmínek průměrný jedinec, než umře, vyprodukovat alespoň jednoho potomka</a:t>
            </a:r>
            <a:r>
              <a:rPr lang="cs-CZ" altLang="cs-CZ" sz="2800" smtClean="0"/>
              <a:t>, který se bude rozmnožovat</a:t>
            </a:r>
            <a:r>
              <a:rPr lang="en-GB" altLang="cs-CZ" sz="2800" smtClean="0"/>
              <a:t> - protože podmínky nebudou vždy příznivé, je třeba, aby potomků bylo raděj víc</a:t>
            </a:r>
          </a:p>
          <a:p>
            <a:r>
              <a:rPr lang="en-GB" altLang="cs-CZ" sz="2800" smtClean="0"/>
              <a:t>Pokud se jedná o sexuálně se rozmnožující druh, musí každý pár alespoň nahradit potomky sebe (zase </a:t>
            </a:r>
            <a:r>
              <a:rPr lang="cs-CZ" altLang="cs-CZ" sz="2800" smtClean="0"/>
              <a:t>myšleno potomky, kteří se dožijí reprodukčního věku – a zase </a:t>
            </a:r>
            <a:r>
              <a:rPr lang="en-GB" altLang="cs-CZ" sz="2800" smtClean="0"/>
              <a:t>lépe víc)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Potenciál růstu lidské populace</a:t>
            </a:r>
            <a:br>
              <a:rPr lang="cs-CZ" altLang="en-US" smtClean="0"/>
            </a:br>
            <a:r>
              <a:rPr lang="cs-CZ" altLang="en-US" smtClean="0"/>
              <a:t>(zjednodušeno)</a:t>
            </a:r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cs-CZ" altLang="en-US" smtClean="0"/>
              <a:t>Předpoklad: Generační doba 25 let, každý pár má 4 potomky, schopné rozmnožování (tedy se za generaci populace zdvojnásobí)</a:t>
            </a:r>
          </a:p>
          <a:p>
            <a:r>
              <a:rPr lang="cs-CZ" altLang="en-US" smtClean="0"/>
              <a:t>- zhruba odpovídá současné Papui NG, nebo v Nigerii</a:t>
            </a:r>
          </a:p>
          <a:p>
            <a:r>
              <a:rPr lang="cs-CZ" altLang="en-US" smtClean="0"/>
              <a:t>Za století se zvětší 16-krát, za tisíciletí 2</a:t>
            </a:r>
            <a:r>
              <a:rPr lang="cs-CZ" altLang="en-US" baseline="30000" smtClean="0"/>
              <a:t>64</a:t>
            </a:r>
            <a:r>
              <a:rPr lang="cs-CZ" altLang="en-US" smtClean="0"/>
              <a:t>krát, tj 10</a:t>
            </a:r>
            <a:r>
              <a:rPr lang="cs-CZ" altLang="en-US" baseline="30000" smtClean="0"/>
              <a:t>19</a:t>
            </a:r>
            <a:r>
              <a:rPr lang="cs-CZ" altLang="en-US" smtClean="0"/>
              <a:t>krát, tj</a:t>
            </a:r>
          </a:p>
          <a:p>
            <a:r>
              <a:rPr lang="cs-CZ" altLang="en-US" smtClean="0"/>
              <a:t>1000000000000000000-krát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357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Potenciál růstu lidské populace</a:t>
            </a:r>
            <a:br>
              <a:rPr lang="cs-CZ" altLang="en-US" smtClean="0"/>
            </a:br>
            <a:r>
              <a:rPr lang="cs-CZ" altLang="en-US" smtClean="0"/>
              <a:t>(zjednodušeno)</a:t>
            </a:r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cs-CZ" altLang="en-US" sz="2800" smtClean="0"/>
              <a:t>10</a:t>
            </a:r>
            <a:r>
              <a:rPr lang="cs-CZ" altLang="en-US" sz="2800" baseline="30000" smtClean="0"/>
              <a:t>19</a:t>
            </a:r>
            <a:r>
              <a:rPr lang="cs-CZ" altLang="en-US" sz="2800" smtClean="0"/>
              <a:t> =1000000000000000000-krát </a:t>
            </a:r>
          </a:p>
          <a:p>
            <a:r>
              <a:rPr lang="cs-CZ" altLang="en-US" sz="2800" smtClean="0"/>
              <a:t>– z jednoho páru za tisíciletí potenciálně vznikne 10</a:t>
            </a:r>
            <a:r>
              <a:rPr lang="cs-CZ" altLang="en-US" sz="2800" baseline="30000" smtClean="0"/>
              <a:t>9</a:t>
            </a:r>
            <a:r>
              <a:rPr lang="cs-CZ" altLang="en-US" sz="2800" smtClean="0"/>
              <a:t> –krát , tj bilion-krát víc lidí, než je na Zemi dnes</a:t>
            </a:r>
          </a:p>
          <a:p>
            <a:r>
              <a:rPr lang="cs-CZ" altLang="en-US" sz="2800" smtClean="0"/>
              <a:t>Při této rychlosti množení by současný počet lidí na Zemi vznikl z jednohho páru za necelých 33 generací, tj. asi od Zlaté buly sicilské </a:t>
            </a:r>
          </a:p>
          <a:p>
            <a:r>
              <a:rPr lang="cs-CZ" altLang="en-US" sz="2800" smtClean="0"/>
              <a:t>Kdyby měli při generační době 25 let 5 potomků, stačí jim na to doba od založení Karlovy university</a:t>
            </a: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90600" y="9906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8153400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 každý druh musí platit, že za příznivých podmínek (tj. mám dost zdrojů, nic mě nežere) je λ&gt;1, resp. r&gt;0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Pokud by tomu tak nebylo, tak druh už dávno vyhynul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Populace potom v příznivých podmínkách exponenciálně roste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/>
              <a:t>=&gt; Každá populace musí být něčím omezována [</a:t>
            </a:r>
            <a:r>
              <a:rPr lang="en-GB" altLang="cs-CZ" sz="4000" b="1"/>
              <a:t>ptejme se čím]</a:t>
            </a:r>
            <a:endParaRPr lang="en-GB" altLang="cs-CZ" sz="40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/>
              <a:t>(buď zdroji, nebo ji něco ničí, tj. žere, příp. pálí, odnáší ji voda etc.)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/>
              <a:t>Exponenciální růst je vždy dočasný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595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Exponenciální růst 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534400" cy="4114800"/>
          </a:xfrm>
        </p:spPr>
        <p:txBody>
          <a:bodyPr/>
          <a:lstStyle/>
          <a:p>
            <a:r>
              <a:rPr lang="cs-CZ" altLang="cs-CZ" dirty="0" smtClean="0"/>
              <a:t>Můžeme modelovat různými prostředky (diferenční, diferenciální rovnice), ale v principu je to vždy totéž – základ je, že růst </a:t>
            </a:r>
            <a:r>
              <a:rPr lang="cs-CZ" altLang="cs-CZ" b="1" dirty="0" smtClean="0"/>
              <a:t>není omezen negativní </a:t>
            </a:r>
            <a:r>
              <a:rPr lang="cs-CZ" altLang="cs-CZ" b="1" dirty="0" err="1" smtClean="0"/>
              <a:t>denzity</a:t>
            </a:r>
            <a:r>
              <a:rPr lang="cs-CZ" altLang="cs-CZ" b="1" dirty="0" smtClean="0"/>
              <a:t> dependencí</a:t>
            </a:r>
            <a:r>
              <a:rPr lang="cs-CZ" altLang="cs-CZ" dirty="0" smtClean="0"/>
              <a:t>.</a:t>
            </a:r>
          </a:p>
          <a:p>
            <a:r>
              <a:rPr lang="cs-CZ" altLang="cs-CZ" dirty="0" smtClean="0"/>
              <a:t>Existují učebnicová pravidla, kdy použít diferenční, a kdy diferenciální rovnice, ale většinou se člověk rozhoduje podle nástrojů, které má k dispozici (nebo se kterými umí pracovat), obojí je stejně aproximace.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32146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80010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Konstantnost parametrů - není </a:t>
            </a:r>
            <a:r>
              <a:rPr lang="en-GB" altLang="cs-CZ" sz="3600" b="1"/>
              <a:t>density dependence (závislost na hustotě populace)</a:t>
            </a:r>
            <a:endParaRPr lang="en-GB" altLang="cs-CZ" sz="2400" b="1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To ale automaticky neznamená, že není vnitrodruhová kompetice. Předpokládáme, že pokud vnitrodruhová kompetice je, její intenzita není závislá na velikosti </a:t>
            </a:r>
            <a:r>
              <a:rPr lang="cs-CZ" altLang="cs-CZ" sz="2400"/>
              <a:t>(nebo spíše hustotě) </a:t>
            </a:r>
            <a:r>
              <a:rPr lang="en-GB" altLang="cs-CZ" sz="2400"/>
              <a:t>populace</a:t>
            </a:r>
            <a:r>
              <a:rPr lang="cs-CZ" altLang="cs-CZ" sz="2400"/>
              <a:t> (což je ale hodně nepravděpodobný předpoklad, resp. může platit, pokud se hustota populace příliš nemění)</a:t>
            </a:r>
            <a:r>
              <a:rPr lang="en-GB" altLang="cs-CZ" sz="2400"/>
              <a:t>.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33400" y="4953000"/>
            <a:ext cx="8153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Při užití modelů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Rozlišuj!</a:t>
            </a:r>
            <a:r>
              <a:rPr lang="en-GB" altLang="cs-CZ" sz="2400"/>
              <a:t> Predikce: co bude. Projekce: co by bylo, kdyby se parametry nezměnily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3124200"/>
          </a:xfrm>
        </p:spPr>
        <p:txBody>
          <a:bodyPr/>
          <a:lstStyle/>
          <a:p>
            <a:r>
              <a:rPr lang="en-GB" altLang="cs-CZ" smtClean="0"/>
              <a:t>Pokud populace není omezována ani nedostatkem zdrojů, ani vyšší trofickou úrovní, ani katastrofami, potom exponenciálně poroste.</a:t>
            </a:r>
            <a:br>
              <a:rPr lang="en-GB" altLang="cs-CZ" smtClean="0"/>
            </a:br>
            <a:endParaRPr lang="en-GB" altLang="cs-CZ" smtClean="0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5800" y="3886200"/>
            <a:ext cx="76962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Pozor - neplatí opačně - i zdroji omezovaná populace může exponenciálně růst, pokud jsou jedinci omezováni stále stejně</a:t>
            </a:r>
            <a:r>
              <a:rPr lang="cs-CZ" altLang="cs-CZ" sz="2400"/>
              <a:t> (což je ovšem silně nepravděpodobné)</a:t>
            </a:r>
            <a:r>
              <a:rPr lang="en-GB" altLang="cs-CZ" sz="2400"/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Exponenciální pokles znamená, že se jedincům daří pořád stejně špatně, bez ohledu na hustotu - nejsou schopni ani nahradit ztráty přirozenou úmrtností.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1219200" y="2895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1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3657600" y="4572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2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3429000" y="1371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3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715000" y="5486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4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638800" y="3886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5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562600" y="220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6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486400" y="533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7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8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5105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39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4267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4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41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2590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42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1752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43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91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44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76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5" name="Text Box 45"/>
          <p:cNvSpPr txBox="1">
            <a:spLocks noChangeArrowheads="1"/>
          </p:cNvSpPr>
          <p:nvPr/>
        </p:nvSpPr>
        <p:spPr bwMode="auto">
          <a:xfrm>
            <a:off x="11430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t1</a:t>
            </a:r>
          </a:p>
        </p:txBody>
      </p:sp>
      <p:sp>
        <p:nvSpPr>
          <p:cNvPr id="27666" name="Text Box 46"/>
          <p:cNvSpPr txBox="1">
            <a:spLocks noChangeArrowheads="1"/>
          </p:cNvSpPr>
          <p:nvPr/>
        </p:nvSpPr>
        <p:spPr bwMode="auto">
          <a:xfrm>
            <a:off x="3352800" y="76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t2</a:t>
            </a:r>
          </a:p>
        </p:txBody>
      </p:sp>
      <p:sp>
        <p:nvSpPr>
          <p:cNvPr id="27667" name="Text Box 47"/>
          <p:cNvSpPr txBox="1">
            <a:spLocks noChangeArrowheads="1"/>
          </p:cNvSpPr>
          <p:nvPr/>
        </p:nvSpPr>
        <p:spPr bwMode="auto">
          <a:xfrm>
            <a:off x="5638800" y="76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t3</a:t>
            </a:r>
          </a:p>
        </p:txBody>
      </p:sp>
      <p:sp>
        <p:nvSpPr>
          <p:cNvPr id="27668" name="Text Box 48"/>
          <p:cNvSpPr txBox="1">
            <a:spLocks noChangeArrowheads="1"/>
          </p:cNvSpPr>
          <p:nvPr/>
        </p:nvSpPr>
        <p:spPr bwMode="auto">
          <a:xfrm>
            <a:off x="838200" y="5181600"/>
            <a:ext cx="16764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λ=2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sp>
        <p:nvSpPr>
          <p:cNvPr id="27669" name="Line 49"/>
          <p:cNvSpPr>
            <a:spLocks noChangeShapeType="1"/>
          </p:cNvSpPr>
          <p:nvPr/>
        </p:nvSpPr>
        <p:spPr bwMode="auto">
          <a:xfrm flipV="1">
            <a:off x="2362200" y="20574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Line 50"/>
          <p:cNvSpPr>
            <a:spLocks noChangeShapeType="1"/>
          </p:cNvSpPr>
          <p:nvPr/>
        </p:nvSpPr>
        <p:spPr bwMode="auto">
          <a:xfrm>
            <a:off x="2362200" y="3505200"/>
            <a:ext cx="1143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Line 51"/>
          <p:cNvSpPr>
            <a:spLocks noChangeShapeType="1"/>
          </p:cNvSpPr>
          <p:nvPr/>
        </p:nvSpPr>
        <p:spPr bwMode="auto">
          <a:xfrm flipV="1">
            <a:off x="4419600" y="9906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Line 52"/>
          <p:cNvSpPr>
            <a:spLocks noChangeShapeType="1"/>
          </p:cNvSpPr>
          <p:nvPr/>
        </p:nvSpPr>
        <p:spPr bwMode="auto">
          <a:xfrm>
            <a:off x="4419600" y="19050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53"/>
          <p:cNvSpPr>
            <a:spLocks noChangeShapeType="1"/>
          </p:cNvSpPr>
          <p:nvPr/>
        </p:nvSpPr>
        <p:spPr bwMode="auto">
          <a:xfrm flipV="1">
            <a:off x="4648200" y="42672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Line 54"/>
          <p:cNvSpPr>
            <a:spLocks noChangeShapeType="1"/>
          </p:cNvSpPr>
          <p:nvPr/>
        </p:nvSpPr>
        <p:spPr bwMode="auto">
          <a:xfrm>
            <a:off x="4648200" y="51054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Line 55"/>
          <p:cNvSpPr>
            <a:spLocks noChangeShapeType="1"/>
          </p:cNvSpPr>
          <p:nvPr/>
        </p:nvSpPr>
        <p:spPr bwMode="auto">
          <a:xfrm flipV="1">
            <a:off x="6553200" y="4572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Line 56"/>
          <p:cNvSpPr>
            <a:spLocks noChangeShapeType="1"/>
          </p:cNvSpPr>
          <p:nvPr/>
        </p:nvSpPr>
        <p:spPr bwMode="auto">
          <a:xfrm>
            <a:off x="6553200" y="9906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Line 57"/>
          <p:cNvSpPr>
            <a:spLocks noChangeShapeType="1"/>
          </p:cNvSpPr>
          <p:nvPr/>
        </p:nvSpPr>
        <p:spPr bwMode="auto">
          <a:xfrm flipV="1">
            <a:off x="6553200" y="22098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Line 58"/>
          <p:cNvSpPr>
            <a:spLocks noChangeShapeType="1"/>
          </p:cNvSpPr>
          <p:nvPr/>
        </p:nvSpPr>
        <p:spPr bwMode="auto">
          <a:xfrm>
            <a:off x="6553200" y="27432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Line 59"/>
          <p:cNvSpPr>
            <a:spLocks noChangeShapeType="1"/>
          </p:cNvSpPr>
          <p:nvPr/>
        </p:nvSpPr>
        <p:spPr bwMode="auto">
          <a:xfrm flipV="1">
            <a:off x="6629400" y="38100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Line 60"/>
          <p:cNvSpPr>
            <a:spLocks noChangeShapeType="1"/>
          </p:cNvSpPr>
          <p:nvPr/>
        </p:nvSpPr>
        <p:spPr bwMode="auto">
          <a:xfrm>
            <a:off x="6629400" y="4495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Line 61"/>
          <p:cNvSpPr>
            <a:spLocks noChangeShapeType="1"/>
          </p:cNvSpPr>
          <p:nvPr/>
        </p:nvSpPr>
        <p:spPr bwMode="auto">
          <a:xfrm flipV="1">
            <a:off x="6629400" y="54864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Line 62"/>
          <p:cNvSpPr>
            <a:spLocks noChangeShapeType="1"/>
          </p:cNvSpPr>
          <p:nvPr/>
        </p:nvSpPr>
        <p:spPr bwMode="auto">
          <a:xfrm>
            <a:off x="6629400" y="6096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Text Box 63"/>
          <p:cNvSpPr txBox="1">
            <a:spLocks noChangeArrowheads="1"/>
          </p:cNvSpPr>
          <p:nvPr/>
        </p:nvSpPr>
        <p:spPr bwMode="auto">
          <a:xfrm>
            <a:off x="381000" y="5853113"/>
            <a:ext cx="50292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Pozn.: ty hvězdice to takhle nedělaj, ale ten obrázek se dobře kopíroval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1143000"/>
          </a:xfrm>
        </p:spPr>
        <p:txBody>
          <a:bodyPr/>
          <a:lstStyle/>
          <a:p>
            <a:r>
              <a:rPr lang="cs-CZ" altLang="en-US" smtClean="0"/>
              <a:t>Ale jak jsme ukazovali</a:t>
            </a:r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za chvíli tam ti jedinci budou pěkně namačkaní</a:t>
            </a:r>
          </a:p>
          <a:p>
            <a:r>
              <a:rPr lang="cs-CZ" altLang="en-US" smtClean="0"/>
              <a:t>A to jim moc veselo nebude</a:t>
            </a:r>
          </a:p>
          <a:p>
            <a:r>
              <a:rPr lang="cs-CZ" altLang="en-US" smtClean="0"/>
              <a:t>Z principu, exponenciální růst je vždy dočasný 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7772400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Každý druh má v příznivých podmínkách (dostatek zdrojů a prostoru) větší plodnost než úmrtnost. Čím je tedy velikost populace regulována?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Negativní density dependence</a:t>
            </a:r>
            <a:r>
              <a:rPr lang="en-GB" altLang="cs-CZ" sz="2400"/>
              <a:t>, může být: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Nejčastěji </a:t>
            </a:r>
            <a:r>
              <a:rPr lang="en-GB" altLang="cs-CZ" sz="2400" b="1"/>
              <a:t>vnitrodruhová kompetice o zdroje</a:t>
            </a:r>
            <a:r>
              <a:rPr lang="cs-CZ" altLang="cs-CZ" sz="2400" b="1"/>
              <a:t>, </a:t>
            </a:r>
            <a:r>
              <a:rPr lang="cs-CZ" altLang="cs-CZ" sz="2400"/>
              <a:t>ale i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zvýšená možnost přenosu nákazy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u kytek - hutší porost lépe hoří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Může působit jak na natalitu, tak na mortalitu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density-dependence nemusí působit stále, často se objeví jen ve krátkém časovém úseku (když populace překročí určitou velikost)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Positivní density dependence (zvláště při malých hustotách) - u zvířat známe jako </a:t>
            </a:r>
            <a:r>
              <a:rPr lang="en-GB" altLang="cs-CZ" sz="2400" b="1"/>
              <a:t>Allee effect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Když je negativní density dependence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altLang="cs-CZ" smtClean="0"/>
              <a:t>potom:</a:t>
            </a:r>
          </a:p>
        </p:txBody>
      </p:sp>
      <p:pic>
        <p:nvPicPr>
          <p:cNvPr id="30724" name="Picture 4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33400" y="2286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2362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172200" y="472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7724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858000" y="4495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315200" y="3886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943600" y="3962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553200" y="3276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162800" y="2743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096000" y="2667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4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705600" y="1981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5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2133600" y="3352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304800" y="411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4876800" y="27432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228600" y="5638800"/>
            <a:ext cx="8534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individuum je negativně ovlivněno hustotou vlastní populace - má menší fitness (třeba míň vyroste a menší jedinci spíš zahynou nebo mají méně potomstva)</a:t>
            </a:r>
            <a:r>
              <a:rPr lang="cs-CZ" altLang="cs-CZ" sz="2400"/>
              <a:t> – v uvedených rovnicích se pak projeví počet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Druhy, které tuto podmínku nesplňovaly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7772400" cy="4114800"/>
          </a:xfrm>
        </p:spPr>
        <p:txBody>
          <a:bodyPr/>
          <a:lstStyle/>
          <a:p>
            <a:r>
              <a:rPr lang="cs-CZ" altLang="en-US" sz="8000" smtClean="0"/>
              <a:t>Dostaly Darwinovu cenu</a:t>
            </a:r>
            <a:endParaRPr lang="en-US" altLang="en-US" sz="80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4357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28600" y="685800"/>
            <a:ext cx="243840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Logistická rovnice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676400" y="176371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graphicFrame>
        <p:nvGraphicFramePr>
          <p:cNvPr id="31748" name="Object 5"/>
          <p:cNvGraphicFramePr>
            <a:graphicFrameLocks noChangeAspect="1"/>
          </p:cNvGraphicFramePr>
          <p:nvPr/>
        </p:nvGraphicFramePr>
        <p:xfrm>
          <a:off x="3200400" y="381000"/>
          <a:ext cx="403860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Rovnice" r:id="rId3" imgW="1040948" imgH="393529" progId="Equation.3">
                  <p:embed/>
                </p:oleObj>
              </mc:Choice>
              <mc:Fallback>
                <p:oleObj name="Rovnice" r:id="rId3" imgW="1040948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1000"/>
                        <a:ext cx="403860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4876800" y="3159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5791200" y="8731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751" name="Object 8"/>
          <p:cNvGraphicFramePr>
            <a:graphicFrameLocks noChangeAspect="1"/>
          </p:cNvGraphicFramePr>
          <p:nvPr/>
        </p:nvGraphicFramePr>
        <p:xfrm>
          <a:off x="1447800" y="1938338"/>
          <a:ext cx="7315200" cy="472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Worksheet" r:id="rId5" imgW="4648505" imgH="3002483" progId="Excel.Sheet.8">
                  <p:embed/>
                </p:oleObj>
              </mc:Choice>
              <mc:Fallback>
                <p:oleObj name="Worksheet" r:id="rId5" imgW="4648505" imgH="3002483" progId="Excel.Shee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38338"/>
                        <a:ext cx="7315200" cy="472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3581400" y="6172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Čas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1447800" y="2286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POZOR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Logistickou rovnici píšu v diferenciální podobě, protože se s ní lépe počítá, a lépe se to na ní vysvětluje. Není problém zkonstruovat rovnici s density dependencí, která je diferenční (ale s tou se pak hůře počítá, proto tu není ukázána, ale existuje). Takže se běžně užívá diferenciální, a případná nespojitost (sezónnost) se prostě ignoruje.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Takhle by mohla vypadat logistická rovnice v diferenční podobě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/>
            <a:stretch>
              <a:fillRect/>
            </a:stretch>
          </a:blipFill>
          <a:extLst/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066800" y="4114800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Jen jako důkaz, že skutečně existuje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066800" y="754063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Negativní density dependence je dána členem</a:t>
            </a: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609600" y="4495800"/>
          <a:ext cx="9239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Rovnice" r:id="rId5" imgW="457002" imgH="393529" progId="Equation.3">
                  <p:embed/>
                </p:oleObj>
              </mc:Choice>
              <mc:Fallback>
                <p:oleObj name="Rovnice" r:id="rId5" imgW="457002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495800"/>
                        <a:ext cx="923925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52400" y="32004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Per capita</a:t>
            </a:r>
            <a:r>
              <a:rPr lang="en-GB" altLang="cs-CZ" sz="2400"/>
              <a:t> růstová rychlost </a:t>
            </a:r>
          </a:p>
        </p:txBody>
      </p:sp>
      <p:graphicFrame>
        <p:nvGraphicFramePr>
          <p:cNvPr id="34821" name="Object 6"/>
          <p:cNvGraphicFramePr>
            <a:graphicFrameLocks noChangeAspect="1"/>
          </p:cNvGraphicFramePr>
          <p:nvPr/>
        </p:nvGraphicFramePr>
        <p:xfrm>
          <a:off x="3802063" y="2971800"/>
          <a:ext cx="6873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7" name="Rovnice" r:id="rId7" imgW="304536" imgH="393359" progId="Equation.3">
                  <p:embed/>
                </p:oleObj>
              </mc:Choice>
              <mc:Fallback>
                <p:oleObj name="Rovnice" r:id="rId7" imgW="304536" imgH="39335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2971800"/>
                        <a:ext cx="6873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5029200" y="2971800"/>
            <a:ext cx="4114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klesá lineárně s rostoucím </a:t>
            </a:r>
            <a:r>
              <a:rPr lang="en-GB" altLang="cs-CZ" sz="2400" i="1"/>
              <a:t>N</a:t>
            </a:r>
            <a:r>
              <a:rPr lang="en-GB" altLang="cs-CZ" sz="2400"/>
              <a:t>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když </a:t>
            </a:r>
            <a:r>
              <a:rPr lang="en-GB" altLang="cs-CZ" sz="2400" i="1"/>
              <a:t>N=K, </a:t>
            </a:r>
            <a:r>
              <a:rPr lang="en-GB" altLang="cs-CZ" sz="2400"/>
              <a:t>růst se zastaví.</a:t>
            </a:r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1676400" y="4038600"/>
            <a:ext cx="3505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2667000" y="6400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</a:p>
        </p:txBody>
      </p:sp>
      <p:sp>
        <p:nvSpPr>
          <p:cNvPr id="34825" name="Line 11"/>
          <p:cNvSpPr>
            <a:spLocks noChangeShapeType="1"/>
          </p:cNvSpPr>
          <p:nvPr/>
        </p:nvSpPr>
        <p:spPr bwMode="auto">
          <a:xfrm>
            <a:off x="1676400" y="4419600"/>
            <a:ext cx="2667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2"/>
          <p:cNvSpPr>
            <a:spLocks noChangeShapeType="1"/>
          </p:cNvSpPr>
          <p:nvPr/>
        </p:nvSpPr>
        <p:spPr bwMode="auto">
          <a:xfrm flipH="1" flipV="1">
            <a:off x="4343400" y="62484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4495800" y="64008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N=K</a:t>
            </a:r>
          </a:p>
        </p:txBody>
      </p:sp>
      <p:graphicFrame>
        <p:nvGraphicFramePr>
          <p:cNvPr id="34828" name="Object 14"/>
          <p:cNvGraphicFramePr>
            <a:graphicFrameLocks noChangeAspect="1"/>
          </p:cNvGraphicFramePr>
          <p:nvPr/>
        </p:nvGraphicFramePr>
        <p:xfrm>
          <a:off x="1447800" y="1447800"/>
          <a:ext cx="1752600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8" name="Rovnice" r:id="rId9" imgW="457002" imgH="393529" progId="Equation.3">
                  <p:embed/>
                </p:oleObj>
              </mc:Choice>
              <mc:Fallback>
                <p:oleObj name="Rovnice" r:id="rId9" imgW="457002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1752600" cy="150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5638800" y="4724400"/>
            <a:ext cx="3200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Podle této rovnice se individuu daří tím hůře, čím více individuí v populaci je</a:t>
            </a:r>
          </a:p>
        </p:txBody>
      </p:sp>
      <p:sp>
        <p:nvSpPr>
          <p:cNvPr id="34830" name="Text Box 16"/>
          <p:cNvSpPr txBox="1">
            <a:spLocks noChangeArrowheads="1"/>
          </p:cNvSpPr>
          <p:nvPr/>
        </p:nvSpPr>
        <p:spPr bwMode="auto">
          <a:xfrm>
            <a:off x="4191000" y="1219200"/>
            <a:ext cx="43434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chemeClr val="accent2"/>
                </a:solidFill>
              </a:rPr>
              <a:t>K = Nosná kapacita prostředí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chemeClr val="accent2"/>
                </a:solidFill>
              </a:rPr>
              <a:t>maximální velikost (hustota) populace, kterou je prostředí schopno unést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3703" y="297656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981200"/>
          </a:xfrm>
        </p:spPr>
        <p:txBody>
          <a:bodyPr/>
          <a:lstStyle/>
          <a:p>
            <a:r>
              <a:rPr lang="en-GB" altLang="cs-CZ" smtClean="0"/>
              <a:t>V rovnici je negativní ovlivnění per capita růstové rychlosti </a:t>
            </a:r>
            <a:br>
              <a:rPr lang="en-GB" altLang="cs-CZ" smtClean="0"/>
            </a:br>
            <a:r>
              <a:rPr lang="en-GB" altLang="cs-CZ" sz="2800" smtClean="0">
                <a:solidFill>
                  <a:schemeClr val="tx1"/>
                </a:solidFill>
              </a:rPr>
              <a:t>(z rovnice nevyplývá, co to je)</a:t>
            </a:r>
            <a:endParaRPr lang="en-GB" altLang="cs-CZ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GB" altLang="cs-CZ" sz="2800" smtClean="0"/>
              <a:t>To může být - je nás moc a nemáme co žrát, nebo nemáme kde žít, nebo - nemáme se kde schovat, důsledky např.:</a:t>
            </a:r>
          </a:p>
          <a:p>
            <a:r>
              <a:rPr lang="en-GB" altLang="cs-CZ" sz="2800" b="1" smtClean="0"/>
              <a:t>menší birth rate </a:t>
            </a:r>
            <a:r>
              <a:rPr lang="en-GB" altLang="cs-CZ" sz="2800" smtClean="0"/>
              <a:t>- nemám co žrát - (jsem malá) nerodím</a:t>
            </a:r>
          </a:p>
          <a:p>
            <a:r>
              <a:rPr lang="en-GB" altLang="cs-CZ" sz="2800" b="1" smtClean="0"/>
              <a:t>větší death rate </a:t>
            </a:r>
            <a:r>
              <a:rPr lang="en-GB" altLang="cs-CZ" sz="2800" smtClean="0"/>
              <a:t>- nemám co žrát, spíš chcípnu; nem</a:t>
            </a:r>
            <a:r>
              <a:rPr lang="cs-CZ" altLang="cs-CZ" sz="2800" smtClean="0"/>
              <a:t>ám se kam schovat - spíš mě uloví; je nás moc na malém prostoru – spíš propukne epidemie tyfu.</a:t>
            </a:r>
            <a:endParaRPr lang="en-GB" altLang="cs-CZ" sz="2800" smtClean="0"/>
          </a:p>
          <a:p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Negativní density-dependence</a:t>
            </a:r>
            <a:endParaRPr lang="en-US" altLang="en-US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Může mít velkou řadu příčin</a:t>
            </a:r>
          </a:p>
          <a:p>
            <a:r>
              <a:rPr lang="cs-CZ" altLang="en-US" smtClean="0"/>
              <a:t>Nejen vnitrodruhová kompetice o zdroje (o potravu, ale i o hnízdní dutiny – pozor, ne o sexuální partnery), ale větší přenos chorob a škůdců, u rostlin třeba větší šance shořet pro hustší porost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Pokud má populace zůstat stabilní</a:t>
            </a:r>
            <a:endParaRPr lang="en-US" alt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Kazdé individuum dá vzniknout jednomu potomkovi, který se dožije reprodukčního věku)</a:t>
            </a:r>
          </a:p>
          <a:p>
            <a:r>
              <a:rPr lang="cs-CZ" altLang="en-US" smtClean="0"/>
              <a:t>Mnohé rostliny jsou schopny během celého života vyprodukovat často přes 1 000 000 semen (orobinec může mít v jedné palici 100 000). Aby se populace držela na stejné početnosti, v průměru se uchytí a dožije věku, kdy plodí právě jedno z nich.</a:t>
            </a:r>
            <a:endParaRPr lang="en-US" altLang="en-US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4357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Pokud má populace zůstat stabilní</a:t>
            </a:r>
            <a:endParaRPr lang="en-US" alt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Kazdé individuum dá vzniknout jednomu potomkovi, který se dožije reprodukčního věku)</a:t>
            </a:r>
          </a:p>
          <a:p>
            <a:r>
              <a:rPr lang="cs-CZ" altLang="en-US" smtClean="0"/>
              <a:t>Při 1000 000 semen/potomků je potenciál exponenciálního růstu milion za generační dobu a bilion za dvě etc.</a:t>
            </a:r>
          </a:p>
          <a:p>
            <a:r>
              <a:rPr lang="cs-CZ" altLang="en-US" smtClean="0"/>
              <a:t>Selekce má tedy z čeho vybírat – malá evoluční výhoda se může rychle rozšířit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917575" y="3095625"/>
          <a:ext cx="6127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Rovnice" r:id="rId5" imgW="304668" imgH="647419" progId="Equation.3">
                  <p:embed/>
                </p:oleObj>
              </mc:Choice>
              <mc:Fallback>
                <p:oleObj name="Rovnice" r:id="rId5" imgW="304668" imgH="64741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" y="3095625"/>
                        <a:ext cx="6127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828800" y="2895600"/>
            <a:ext cx="3505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819400" y="5257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</a:p>
        </p:txBody>
      </p:sp>
      <p:sp>
        <p:nvSpPr>
          <p:cNvPr id="39941" name="Freeform 9"/>
          <p:cNvSpPr>
            <a:spLocks/>
          </p:cNvSpPr>
          <p:nvPr/>
        </p:nvSpPr>
        <p:spPr bwMode="auto">
          <a:xfrm>
            <a:off x="1828800" y="3035300"/>
            <a:ext cx="2438400" cy="1993900"/>
          </a:xfrm>
          <a:custGeom>
            <a:avLst/>
            <a:gdLst>
              <a:gd name="T0" fmla="*/ 0 w 1536"/>
              <a:gd name="T1" fmla="*/ 2147483647 h 1256"/>
              <a:gd name="T2" fmla="*/ 2147483647 w 1536"/>
              <a:gd name="T3" fmla="*/ 2147483647 h 1256"/>
              <a:gd name="T4" fmla="*/ 2147483647 w 1536"/>
              <a:gd name="T5" fmla="*/ 2147483647 h 12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36" h="1256">
                <a:moveTo>
                  <a:pt x="0" y="344"/>
                </a:moveTo>
                <a:cubicBezTo>
                  <a:pt x="16" y="172"/>
                  <a:pt x="32" y="0"/>
                  <a:pt x="288" y="152"/>
                </a:cubicBezTo>
                <a:cubicBezTo>
                  <a:pt x="544" y="304"/>
                  <a:pt x="1312" y="1056"/>
                  <a:pt x="1536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457200" y="685800"/>
            <a:ext cx="6705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Positivní density dependence je často při nízkých hustotách. U zvířat - např. obtíže s nalezením partnera, u rostlin - porost lépe odolává nepřízni prostředí (prudké větry) než soliterní jedinec. “Facilitation” je dnes populární téma.</a:t>
            </a:r>
          </a:p>
        </p:txBody>
      </p:sp>
      <p:sp>
        <p:nvSpPr>
          <p:cNvPr id="39943" name="Text Box 11"/>
          <p:cNvSpPr txBox="1">
            <a:spLocks noChangeArrowheads="1"/>
          </p:cNvSpPr>
          <p:nvPr/>
        </p:nvSpPr>
        <p:spPr bwMode="auto">
          <a:xfrm>
            <a:off x="5715000" y="3505200"/>
            <a:ext cx="2667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Při vysokých hustotách obvykle převládne kompetice.</a:t>
            </a: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304800" y="5791200"/>
            <a:ext cx="838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Tahle závislost je zřídkakdy lineární - nemusí být ale ani monotonní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3810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990600" y="609600"/>
            <a:ext cx="4267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Může to ale vypadat např.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Allee effekt</a:t>
            </a:r>
            <a:endParaRPr lang="en-GB" altLang="cs-CZ" sz="2400"/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371600" y="2362200"/>
            <a:ext cx="52578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0964" name="Freeform 7"/>
          <p:cNvSpPr>
            <a:spLocks/>
          </p:cNvSpPr>
          <p:nvPr/>
        </p:nvSpPr>
        <p:spPr bwMode="auto">
          <a:xfrm>
            <a:off x="1371600" y="3276600"/>
            <a:ext cx="4572000" cy="2311400"/>
          </a:xfrm>
          <a:custGeom>
            <a:avLst/>
            <a:gdLst>
              <a:gd name="T0" fmla="*/ 0 w 2880"/>
              <a:gd name="T1" fmla="*/ 2147483647 h 1456"/>
              <a:gd name="T2" fmla="*/ 2147483647 w 2880"/>
              <a:gd name="T3" fmla="*/ 2147483647 h 1456"/>
              <a:gd name="T4" fmla="*/ 2147483647 w 2880"/>
              <a:gd name="T5" fmla="*/ 2147483647 h 1456"/>
              <a:gd name="T6" fmla="*/ 2147483647 w 2880"/>
              <a:gd name="T7" fmla="*/ 2147483647 h 14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0" h="1456">
                <a:moveTo>
                  <a:pt x="0" y="1456"/>
                </a:moveTo>
                <a:cubicBezTo>
                  <a:pt x="84" y="936"/>
                  <a:pt x="168" y="416"/>
                  <a:pt x="432" y="208"/>
                </a:cubicBezTo>
                <a:cubicBezTo>
                  <a:pt x="696" y="0"/>
                  <a:pt x="1176" y="88"/>
                  <a:pt x="1584" y="208"/>
                </a:cubicBezTo>
                <a:cubicBezTo>
                  <a:pt x="1992" y="328"/>
                  <a:pt x="2648" y="784"/>
                  <a:pt x="2880" y="9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65" name="Object 9"/>
          <p:cNvGraphicFramePr>
            <a:graphicFrameLocks noChangeAspect="1"/>
          </p:cNvGraphicFramePr>
          <p:nvPr/>
        </p:nvGraphicFramePr>
        <p:xfrm>
          <a:off x="609600" y="2743200"/>
          <a:ext cx="6127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9" name="Rovnice" r:id="rId5" imgW="304668" imgH="647419" progId="Equation.3">
                  <p:embed/>
                </p:oleObj>
              </mc:Choice>
              <mc:Fallback>
                <p:oleObj name="Rovnice" r:id="rId5" imgW="304668" imgH="64741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43200"/>
                        <a:ext cx="6127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 Box 10"/>
          <p:cNvSpPr txBox="1">
            <a:spLocks noChangeArrowheads="1"/>
          </p:cNvSpPr>
          <p:nvPr/>
        </p:nvSpPr>
        <p:spPr bwMode="auto">
          <a:xfrm>
            <a:off x="6477000" y="4800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N</a:t>
            </a:r>
          </a:p>
        </p:txBody>
      </p: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1143000" y="5791200"/>
            <a:ext cx="762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tj. při nízkých hustotách populace není schopná reprodukce (má zápornou růstovou rychlost) a vymírá - kritická velikost </a:t>
            </a:r>
          </a:p>
        </p:txBody>
      </p:sp>
      <p:sp>
        <p:nvSpPr>
          <p:cNvPr id="40968" name="Line 12"/>
          <p:cNvSpPr>
            <a:spLocks noChangeShapeType="1"/>
          </p:cNvSpPr>
          <p:nvPr/>
        </p:nvSpPr>
        <p:spPr bwMode="auto">
          <a:xfrm flipV="1">
            <a:off x="685800" y="5181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228600" y="49530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400"/>
              <a:t>populace vymírá</a:t>
            </a:r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 flipH="1" flipV="1">
            <a:off x="1524000" y="47244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Text Box 16"/>
          <p:cNvSpPr txBox="1">
            <a:spLocks noChangeArrowheads="1"/>
          </p:cNvSpPr>
          <p:nvPr/>
        </p:nvSpPr>
        <p:spPr bwMode="auto">
          <a:xfrm>
            <a:off x="1752600" y="487680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Nestabilní equilibrium </a:t>
            </a:r>
          </a:p>
        </p:txBody>
      </p:sp>
      <p:sp>
        <p:nvSpPr>
          <p:cNvPr id="40972" name="Line 17"/>
          <p:cNvSpPr>
            <a:spLocks noChangeShapeType="1"/>
          </p:cNvSpPr>
          <p:nvPr/>
        </p:nvSpPr>
        <p:spPr bwMode="auto">
          <a:xfrm flipH="1" flipV="1">
            <a:off x="5943600" y="4800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Text Box 18"/>
          <p:cNvSpPr txBox="1">
            <a:spLocks noChangeArrowheads="1"/>
          </p:cNvSpPr>
          <p:nvPr/>
        </p:nvSpPr>
        <p:spPr bwMode="auto">
          <a:xfrm>
            <a:off x="4953000" y="49530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Stabilní equilibrium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57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769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Základní rovnice (v diferenční podobě, N je velikost populace - tj. počet jedinců v populaci)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3400" y="19812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  <a:r>
              <a:rPr lang="en-GB" altLang="cs-CZ" sz="2400" baseline="-25000"/>
              <a:t>t+1</a:t>
            </a:r>
            <a:r>
              <a:rPr lang="en-GB" altLang="cs-CZ" sz="2400"/>
              <a:t> = N</a:t>
            </a:r>
            <a:r>
              <a:rPr lang="en-GB" altLang="cs-CZ" sz="2400" baseline="-25000"/>
              <a:t>t </a:t>
            </a:r>
            <a:r>
              <a:rPr lang="en-GB" altLang="cs-CZ" sz="2400"/>
              <a:t>+ B - D + I - 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3400" y="2895600"/>
            <a:ext cx="7086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 - ti, co se za časovou jednotku narodili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 - ti, co za časovou jednotku umřeli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 - ti, co za časovou jednotku imigrovali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 - ti, co za časovou jednotku emigrovali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57200" y="5334000"/>
            <a:ext cx="822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 modelech většinou zanedbáváme I a E, tj. považujeme populaci za uzavřenou; ve většině aplikací můžeme považovat N za hustotu populace, tj. počet jedinců na plochu, na tutéž plochu musíme pak ale vztáhnout ostatní parametry (B, D, I, E)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768" y="5119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Allee effekt - příčiny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S rostoucí populační hustotou roste</a:t>
            </a:r>
          </a:p>
          <a:p>
            <a:r>
              <a:rPr lang="en-GB" altLang="cs-CZ" smtClean="0"/>
              <a:t>Šance nalézt (geneticky vhodného) partnera pro rozmnožování </a:t>
            </a:r>
          </a:p>
          <a:p>
            <a:r>
              <a:rPr lang="en-GB" altLang="cs-CZ" smtClean="0"/>
              <a:t>Lépe využívat zdroje (větší smečka lépe loví)</a:t>
            </a:r>
          </a:p>
          <a:p>
            <a:r>
              <a:rPr lang="en-GB" altLang="cs-CZ" smtClean="0"/>
              <a:t>Lépe bránit sebe nebo teritorium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cs-CZ" smtClean="0"/>
              <a:t>Předpokládá se, že pozitivní density dependence je častější v méně příznivém prostředí</a:t>
            </a:r>
          </a:p>
        </p:txBody>
      </p:sp>
      <p:pic>
        <p:nvPicPr>
          <p:cNvPr id="27652" name="Picture 4" descr="pizmo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61722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3048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Co jsme </a:t>
            </a:r>
            <a:r>
              <a:rPr lang="cs-CZ" altLang="cs-CZ" smtClean="0"/>
              <a:t>v modelech </a:t>
            </a:r>
            <a:r>
              <a:rPr lang="en-GB" altLang="cs-CZ" smtClean="0"/>
              <a:t>zanedbávali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cs-CZ" sz="2800" dirty="0" err="1" smtClean="0"/>
              <a:t>Věkovou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strukturu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může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být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rozumné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počítat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jenom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dospělce</a:t>
            </a:r>
            <a:r>
              <a:rPr lang="en-GB" altLang="cs-CZ" sz="2800" dirty="0" smtClean="0"/>
              <a:t>, ale </a:t>
            </a:r>
            <a:r>
              <a:rPr lang="en-GB" altLang="cs-CZ" sz="2800" dirty="0" err="1" smtClean="0"/>
              <a:t>ztrácíme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určitou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informaci</a:t>
            </a:r>
            <a:r>
              <a:rPr lang="en-GB" altLang="cs-CZ" sz="2800" dirty="0" smtClean="0"/>
              <a:t>)</a:t>
            </a:r>
            <a:r>
              <a:rPr lang="cs-CZ" altLang="cs-CZ" sz="2800" dirty="0" smtClean="0"/>
              <a:t> – modely s věkovou strukturou byly vyvinuty pro lidskou populaci (</a:t>
            </a:r>
            <a:r>
              <a:rPr lang="cs-CZ" altLang="cs-CZ" sz="2800" dirty="0" err="1" smtClean="0"/>
              <a:t>halvně</a:t>
            </a:r>
            <a:r>
              <a:rPr lang="cs-CZ" altLang="cs-CZ" sz="2800" dirty="0" smtClean="0"/>
              <a:t> kvůli daním a důchodům) a jsou převzaty i pro jiné organismy. Pro rostliny se častěji užívají modely s </a:t>
            </a:r>
            <a:r>
              <a:rPr lang="cs-CZ" altLang="cs-CZ" sz="2800" dirty="0" err="1" smtClean="0"/>
              <a:t>velkostní</a:t>
            </a:r>
            <a:r>
              <a:rPr lang="cs-CZ" altLang="cs-CZ" sz="2800" dirty="0" smtClean="0"/>
              <a:t> strukturou.</a:t>
            </a:r>
            <a:endParaRPr lang="en-GB" altLang="cs-CZ" sz="2800" dirty="0" smtClean="0"/>
          </a:p>
          <a:p>
            <a:pPr>
              <a:spcBef>
                <a:spcPct val="50000"/>
              </a:spcBef>
            </a:pPr>
            <a:r>
              <a:rPr lang="en-GB" altLang="cs-CZ" sz="2800" dirty="0" err="1" smtClean="0"/>
              <a:t>Prostorovou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strukturu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důležité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zvláště</a:t>
            </a:r>
            <a:r>
              <a:rPr lang="en-GB" altLang="cs-CZ" sz="2800" dirty="0" smtClean="0"/>
              <a:t> u </a:t>
            </a:r>
            <a:r>
              <a:rPr lang="en-GB" altLang="cs-CZ" sz="2800" dirty="0" err="1" smtClean="0"/>
              <a:t>sedentárních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organismů</a:t>
            </a:r>
            <a:r>
              <a:rPr lang="en-GB" altLang="cs-CZ" sz="2800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en-GB" altLang="cs-CZ" sz="2800" dirty="0" err="1" smtClean="0"/>
              <a:t>Vliv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organismů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jiných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druhů</a:t>
            </a:r>
            <a:endParaRPr lang="en-GB" altLang="cs-CZ" sz="28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2619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Parametry růstu </a:t>
            </a:r>
            <a:r>
              <a:rPr lang="cs-CZ" altLang="cs-CZ" smtClean="0"/>
              <a:t>(tj.natalita a mortalita) </a:t>
            </a:r>
            <a:r>
              <a:rPr lang="en-GB" altLang="cs-CZ" smtClean="0"/>
              <a:t>jsou na hustotě nezávislé</a:t>
            </a:r>
            <a:r>
              <a:rPr lang="cs-CZ" altLang="cs-CZ" smtClean="0"/>
              <a:t> </a:t>
            </a:r>
            <a:br>
              <a:rPr lang="cs-CZ" altLang="cs-CZ" smtClean="0"/>
            </a:br>
            <a:r>
              <a:rPr lang="cs-CZ" altLang="cs-CZ" smtClean="0"/>
              <a:t>(</a:t>
            </a:r>
            <a:r>
              <a:rPr lang="cs-CZ" altLang="cs-CZ" sz="3200" smtClean="0"/>
              <a:t>tj. množím se pořád stejně, ať je nás pár, nebo mnoho)</a:t>
            </a:r>
            <a:br>
              <a:rPr lang="cs-CZ" altLang="cs-CZ" sz="3200" smtClean="0"/>
            </a:br>
            <a:endParaRPr lang="en-GB" altLang="cs-CZ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800600"/>
            <a:ext cx="6400800" cy="1752600"/>
          </a:xfrm>
        </p:spPr>
        <p:txBody>
          <a:bodyPr/>
          <a:lstStyle/>
          <a:p>
            <a:r>
              <a:rPr lang="en-GB" altLang="cs-CZ" smtClean="0"/>
              <a:t>potom: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203325" y="5334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Nejjednodušší případ: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78486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50000"/>
              </a:spcBef>
              <a:buFontTx/>
              <a:buAutoNum type="arabicPeriod"/>
              <a:defRPr/>
            </a:pPr>
            <a:r>
              <a:rPr lang="en-GB" altLang="cs-CZ" sz="2400" b="1" dirty="0" smtClean="0"/>
              <a:t>Populace s </a:t>
            </a:r>
            <a:r>
              <a:rPr lang="en-GB" altLang="cs-CZ" sz="2400" b="1" dirty="0" err="1" smtClean="0"/>
              <a:t>nepřekrývajícími</a:t>
            </a:r>
            <a:r>
              <a:rPr lang="en-GB" altLang="cs-CZ" sz="2400" b="1" dirty="0" smtClean="0"/>
              <a:t> se </a:t>
            </a:r>
            <a:r>
              <a:rPr lang="en-GB" altLang="cs-CZ" sz="2400" b="1" dirty="0" err="1" smtClean="0"/>
              <a:t>generacemi</a:t>
            </a:r>
            <a:r>
              <a:rPr lang="en-GB" altLang="cs-CZ" sz="2400" b="1" dirty="0" smtClean="0"/>
              <a:t> </a:t>
            </a:r>
            <a:endParaRPr lang="cs-CZ" altLang="cs-CZ" sz="2400" b="1" dirty="0" smtClean="0"/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cs-CZ" sz="2400" dirty="0" smtClean="0"/>
              <a:t>(</a:t>
            </a:r>
            <a:r>
              <a:rPr lang="en-GB" altLang="cs-CZ" sz="2400" dirty="0" err="1" smtClean="0"/>
              <a:t>např</a:t>
            </a:r>
            <a:r>
              <a:rPr lang="en-GB" altLang="cs-CZ" sz="2400" dirty="0" smtClean="0"/>
              <a:t>.: </a:t>
            </a:r>
            <a:r>
              <a:rPr lang="en-GB" altLang="cs-CZ" sz="2400" dirty="0" err="1" smtClean="0"/>
              <a:t>množí</a:t>
            </a:r>
            <a:r>
              <a:rPr lang="en-GB" altLang="cs-CZ" sz="2400" dirty="0" smtClean="0"/>
              <a:t> se </a:t>
            </a:r>
            <a:r>
              <a:rPr lang="en-GB" altLang="cs-CZ" sz="2400" dirty="0" err="1" smtClean="0"/>
              <a:t>sezónně</a:t>
            </a:r>
            <a:r>
              <a:rPr lang="en-GB" altLang="cs-CZ" sz="2400" dirty="0" smtClean="0"/>
              <a:t>, v </a:t>
            </a:r>
            <a:r>
              <a:rPr lang="en-GB" altLang="cs-CZ" sz="2400" dirty="0" err="1" smtClean="0"/>
              <a:t>létě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nakladou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vajíčka</a:t>
            </a:r>
            <a:r>
              <a:rPr lang="en-GB" altLang="cs-CZ" sz="2400" dirty="0" smtClean="0"/>
              <a:t> a </a:t>
            </a:r>
            <a:r>
              <a:rPr lang="en-GB" altLang="cs-CZ" sz="2400" dirty="0" err="1" smtClean="0"/>
              <a:t>chcípnou</a:t>
            </a:r>
            <a:r>
              <a:rPr lang="en-GB" altLang="cs-CZ" sz="2400" dirty="0" smtClean="0"/>
              <a:t>, z </a:t>
            </a:r>
            <a:r>
              <a:rPr lang="en-GB" altLang="cs-CZ" sz="2400" dirty="0" err="1" smtClean="0"/>
              <a:t>vajíček</a:t>
            </a:r>
            <a:r>
              <a:rPr lang="en-GB" altLang="cs-CZ" sz="2400" dirty="0" smtClean="0"/>
              <a:t> se </a:t>
            </a:r>
            <a:r>
              <a:rPr lang="en-GB" altLang="cs-CZ" sz="2400" dirty="0" err="1" smtClean="0"/>
              <a:t>vylíhnou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housenky</a:t>
            </a:r>
            <a:r>
              <a:rPr lang="en-GB" altLang="cs-CZ" sz="2400" dirty="0" smtClean="0"/>
              <a:t>, </a:t>
            </a:r>
            <a:r>
              <a:rPr lang="en-GB" altLang="cs-CZ" sz="2400" dirty="0" err="1" smtClean="0"/>
              <a:t>které</a:t>
            </a:r>
            <a:r>
              <a:rPr lang="en-GB" altLang="cs-CZ" sz="2400" dirty="0" smtClean="0"/>
              <a:t> se </a:t>
            </a:r>
            <a:r>
              <a:rPr lang="en-GB" altLang="cs-CZ" sz="2400" dirty="0" err="1" smtClean="0"/>
              <a:t>na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podzim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zakuklí</a:t>
            </a:r>
            <a:r>
              <a:rPr lang="en-GB" altLang="cs-CZ" sz="2400" dirty="0" smtClean="0"/>
              <a:t>, </a:t>
            </a:r>
            <a:r>
              <a:rPr lang="en-GB" altLang="cs-CZ" sz="2400" dirty="0" err="1" smtClean="0"/>
              <a:t>kukla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přežije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zim</a:t>
            </a:r>
            <a:r>
              <a:rPr lang="cs-CZ" altLang="cs-CZ" sz="2400" dirty="0" smtClean="0"/>
              <a:t>u</a:t>
            </a:r>
            <a:r>
              <a:rPr lang="en-GB" altLang="cs-CZ" sz="2400" dirty="0" smtClean="0"/>
              <a:t> a </a:t>
            </a:r>
            <a:r>
              <a:rPr lang="en-GB" altLang="cs-CZ" sz="2400" dirty="0" err="1" smtClean="0"/>
              <a:t>na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jaře</a:t>
            </a:r>
            <a:r>
              <a:rPr lang="en-GB" altLang="cs-CZ" sz="2400" dirty="0" smtClean="0"/>
              <a:t> se </a:t>
            </a:r>
            <a:r>
              <a:rPr lang="en-GB" altLang="cs-CZ" sz="2400" dirty="0" err="1" smtClean="0"/>
              <a:t>vylíhne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dospělý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motýl</a:t>
            </a:r>
            <a:r>
              <a:rPr lang="en-GB" altLang="cs-CZ" sz="2400" dirty="0" smtClean="0"/>
              <a:t>).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cs-CZ" sz="2400" dirty="0" err="1" smtClean="0"/>
              <a:t>Sledujeme</a:t>
            </a:r>
            <a:r>
              <a:rPr lang="en-GB" altLang="cs-CZ" sz="2400" dirty="0" smtClean="0"/>
              <a:t>-li </a:t>
            </a:r>
            <a:r>
              <a:rPr lang="en-GB" altLang="cs-CZ" sz="2400" dirty="0" err="1" smtClean="0"/>
              <a:t>počet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dospělců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každý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rok</a:t>
            </a:r>
            <a:r>
              <a:rPr lang="en-GB" altLang="cs-CZ" sz="2400" dirty="0" smtClean="0"/>
              <a:t>, </a:t>
            </a:r>
            <a:r>
              <a:rPr lang="en-GB" altLang="cs-CZ" sz="2400" dirty="0" err="1" smtClean="0"/>
              <a:t>potom</a:t>
            </a:r>
            <a:r>
              <a:rPr lang="en-GB" altLang="cs-CZ" sz="2400" dirty="0" smtClean="0"/>
              <a:t> 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85800" y="2743200"/>
          <a:ext cx="1981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Rovnice" r:id="rId5" imgW="698500" imgH="228600" progId="Equation.3">
                  <p:embed/>
                </p:oleObj>
              </mc:Choice>
              <mc:Fallback>
                <p:oleObj name="Rovnice" r:id="rId5" imgW="6985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43200"/>
                        <a:ext cx="19812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5800" y="3657600"/>
            <a:ext cx="66294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kde </a:t>
            </a:r>
            <a:r>
              <a:rPr lang="cs-CZ" altLang="cs-CZ" sz="2400" i="1">
                <a:sym typeface="Symbol" panose="05050102010706020507" pitchFamily="18" charset="2"/>
              </a:rPr>
              <a:t></a:t>
            </a:r>
            <a:r>
              <a:rPr lang="en-GB" altLang="cs-CZ" sz="2400"/>
              <a:t> je tzv. “konečná” rychlost růstu.  Udává, kolika dospělým jedincům, kteří se dožijí příštího roku a plodí, dá vznik jeden </a:t>
            </a:r>
            <a:r>
              <a:rPr lang="cs-CZ" altLang="cs-CZ" sz="2400"/>
              <a:t>(průměrný) </a:t>
            </a:r>
            <a:r>
              <a:rPr lang="en-GB" altLang="cs-CZ" sz="2400"/>
              <a:t>jedinec (všichni letošní nepřežijí).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Všimněte si, sčítám jen plodné samice, nejspíš v době, kdy kladou (tj. sčítám někdy v červnu). Co se vylíhne, ale nedožije se věku kladení je nezajímavé [podobně jako samci] – v modelu.</a:t>
            </a:r>
            <a:endParaRPr lang="en-GB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4368" y="3048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0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1219200" y="2895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1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3657600" y="4572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2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3429000" y="1371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3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715000" y="5486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4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638800" y="3886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5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562600" y="220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6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486400" y="533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7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8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5105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9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4267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40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3429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41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2590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42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1752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43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91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44" descr="hvezdicesuperm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76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 Box 45"/>
          <p:cNvSpPr txBox="1">
            <a:spLocks noChangeArrowheads="1"/>
          </p:cNvSpPr>
          <p:nvPr/>
        </p:nvSpPr>
        <p:spPr bwMode="auto">
          <a:xfrm>
            <a:off x="11430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t1</a:t>
            </a:r>
          </a:p>
        </p:txBody>
      </p:sp>
      <p:sp>
        <p:nvSpPr>
          <p:cNvPr id="8210" name="Text Box 46"/>
          <p:cNvSpPr txBox="1">
            <a:spLocks noChangeArrowheads="1"/>
          </p:cNvSpPr>
          <p:nvPr/>
        </p:nvSpPr>
        <p:spPr bwMode="auto">
          <a:xfrm>
            <a:off x="3352800" y="76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t2</a:t>
            </a:r>
          </a:p>
        </p:txBody>
      </p:sp>
      <p:sp>
        <p:nvSpPr>
          <p:cNvPr id="8211" name="Text Box 47"/>
          <p:cNvSpPr txBox="1">
            <a:spLocks noChangeArrowheads="1"/>
          </p:cNvSpPr>
          <p:nvPr/>
        </p:nvSpPr>
        <p:spPr bwMode="auto">
          <a:xfrm>
            <a:off x="5638800" y="76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t3</a:t>
            </a:r>
          </a:p>
        </p:txBody>
      </p:sp>
      <p:sp>
        <p:nvSpPr>
          <p:cNvPr id="8212" name="Text Box 48"/>
          <p:cNvSpPr txBox="1">
            <a:spLocks noChangeArrowheads="1"/>
          </p:cNvSpPr>
          <p:nvPr/>
        </p:nvSpPr>
        <p:spPr bwMode="auto">
          <a:xfrm>
            <a:off x="838200" y="5181600"/>
            <a:ext cx="16764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λ=2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sp>
        <p:nvSpPr>
          <p:cNvPr id="8213" name="Line 49"/>
          <p:cNvSpPr>
            <a:spLocks noChangeShapeType="1"/>
          </p:cNvSpPr>
          <p:nvPr/>
        </p:nvSpPr>
        <p:spPr bwMode="auto">
          <a:xfrm flipV="1">
            <a:off x="2362200" y="20574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50"/>
          <p:cNvSpPr>
            <a:spLocks noChangeShapeType="1"/>
          </p:cNvSpPr>
          <p:nvPr/>
        </p:nvSpPr>
        <p:spPr bwMode="auto">
          <a:xfrm>
            <a:off x="2362200" y="3505200"/>
            <a:ext cx="1143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Line 51"/>
          <p:cNvSpPr>
            <a:spLocks noChangeShapeType="1"/>
          </p:cNvSpPr>
          <p:nvPr/>
        </p:nvSpPr>
        <p:spPr bwMode="auto">
          <a:xfrm flipV="1">
            <a:off x="4419600" y="9906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52"/>
          <p:cNvSpPr>
            <a:spLocks noChangeShapeType="1"/>
          </p:cNvSpPr>
          <p:nvPr/>
        </p:nvSpPr>
        <p:spPr bwMode="auto">
          <a:xfrm>
            <a:off x="4419600" y="19050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Line 53"/>
          <p:cNvSpPr>
            <a:spLocks noChangeShapeType="1"/>
          </p:cNvSpPr>
          <p:nvPr/>
        </p:nvSpPr>
        <p:spPr bwMode="auto">
          <a:xfrm flipV="1">
            <a:off x="4648200" y="42672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Line 54"/>
          <p:cNvSpPr>
            <a:spLocks noChangeShapeType="1"/>
          </p:cNvSpPr>
          <p:nvPr/>
        </p:nvSpPr>
        <p:spPr bwMode="auto">
          <a:xfrm>
            <a:off x="4648200" y="51054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Line 55"/>
          <p:cNvSpPr>
            <a:spLocks noChangeShapeType="1"/>
          </p:cNvSpPr>
          <p:nvPr/>
        </p:nvSpPr>
        <p:spPr bwMode="auto">
          <a:xfrm flipV="1">
            <a:off x="6553200" y="4572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0" name="Line 56"/>
          <p:cNvSpPr>
            <a:spLocks noChangeShapeType="1"/>
          </p:cNvSpPr>
          <p:nvPr/>
        </p:nvSpPr>
        <p:spPr bwMode="auto">
          <a:xfrm>
            <a:off x="6553200" y="9906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Line 57"/>
          <p:cNvSpPr>
            <a:spLocks noChangeShapeType="1"/>
          </p:cNvSpPr>
          <p:nvPr/>
        </p:nvSpPr>
        <p:spPr bwMode="auto">
          <a:xfrm flipV="1">
            <a:off x="6553200" y="22098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" name="Line 58"/>
          <p:cNvSpPr>
            <a:spLocks noChangeShapeType="1"/>
          </p:cNvSpPr>
          <p:nvPr/>
        </p:nvSpPr>
        <p:spPr bwMode="auto">
          <a:xfrm>
            <a:off x="6553200" y="27432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Line 59"/>
          <p:cNvSpPr>
            <a:spLocks noChangeShapeType="1"/>
          </p:cNvSpPr>
          <p:nvPr/>
        </p:nvSpPr>
        <p:spPr bwMode="auto">
          <a:xfrm flipV="1">
            <a:off x="6629400" y="38100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Line 60"/>
          <p:cNvSpPr>
            <a:spLocks noChangeShapeType="1"/>
          </p:cNvSpPr>
          <p:nvPr/>
        </p:nvSpPr>
        <p:spPr bwMode="auto">
          <a:xfrm>
            <a:off x="6629400" y="4495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Line 61"/>
          <p:cNvSpPr>
            <a:spLocks noChangeShapeType="1"/>
          </p:cNvSpPr>
          <p:nvPr/>
        </p:nvSpPr>
        <p:spPr bwMode="auto">
          <a:xfrm flipV="1">
            <a:off x="6629400" y="54864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Line 62"/>
          <p:cNvSpPr>
            <a:spLocks noChangeShapeType="1"/>
          </p:cNvSpPr>
          <p:nvPr/>
        </p:nvSpPr>
        <p:spPr bwMode="auto">
          <a:xfrm>
            <a:off x="6629400" y="6096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7" name="Text Box 63"/>
          <p:cNvSpPr txBox="1">
            <a:spLocks noChangeArrowheads="1"/>
          </p:cNvSpPr>
          <p:nvPr/>
        </p:nvSpPr>
        <p:spPr bwMode="auto">
          <a:xfrm>
            <a:off x="381000" y="5853113"/>
            <a:ext cx="50292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Pozn.: ty hvězdice to takhle nedělaj, ale ten obrázek se dobře kopíroval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5368" y="1309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Všimněte si, že</a:t>
            </a:r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po pár generacích se tam ty hvězdice ani nevejdou</a:t>
            </a:r>
          </a:p>
          <a:p>
            <a:endParaRPr lang="cs-CZ" altLang="en-US" smtClean="0"/>
          </a:p>
          <a:p>
            <a:r>
              <a:rPr lang="cs-CZ" altLang="en-US" smtClean="0"/>
              <a:t>Bude se nám hodit za chvíli, až budeme mluvit o density dependenci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67818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Je-li velikost populace v nulté sezóně </a:t>
            </a:r>
            <a:r>
              <a:rPr lang="en-GB" altLang="cs-CZ" sz="2400" i="1"/>
              <a:t>N</a:t>
            </a:r>
            <a:r>
              <a:rPr lang="en-GB" altLang="cs-CZ" sz="2400" i="1" baseline="-25000"/>
              <a:t>0, </a:t>
            </a:r>
            <a:r>
              <a:rPr lang="en-GB" altLang="cs-CZ" sz="2400"/>
              <a:t>potom v první bude</a:t>
            </a:r>
            <a:endParaRPr lang="en-GB" altLang="cs-CZ" sz="2400" i="1" baseline="-25000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1 </a:t>
            </a:r>
            <a:r>
              <a:rPr lang="cs-CZ" altLang="cs-CZ" i="1"/>
              <a:t>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 i="1"/>
              <a:t>.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/>
              <a:t>V druhé sezóně bude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2 </a:t>
            </a:r>
            <a:r>
              <a:rPr lang="cs-CZ" altLang="cs-CZ" i="1"/>
              <a:t>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/>
              <a:t> N</a:t>
            </a:r>
            <a:r>
              <a:rPr lang="cs-CZ" altLang="cs-CZ" i="1" baseline="-25000"/>
              <a:t>1 </a:t>
            </a:r>
            <a:r>
              <a:rPr lang="cs-CZ" altLang="cs-CZ" i="1"/>
              <a:t>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/>
              <a:t> (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 i="1"/>
              <a:t>) 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 baseline="30000"/>
              <a:t>2 </a:t>
            </a:r>
            <a:r>
              <a:rPr lang="cs-CZ" altLang="cs-CZ" i="1"/>
              <a:t>N</a:t>
            </a:r>
            <a:r>
              <a:rPr lang="cs-CZ" altLang="cs-CZ" i="1" baseline="-25000"/>
              <a:t>0</a:t>
            </a:r>
            <a:r>
              <a:rPr lang="cs-CZ" altLang="cs-CZ" i="1"/>
              <a:t>,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/>
              <a:t>ve třetí sezóně 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3</a:t>
            </a:r>
            <a:r>
              <a:rPr lang="cs-CZ" altLang="cs-CZ" i="1"/>
              <a:t> 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/>
              <a:t> N</a:t>
            </a:r>
            <a:r>
              <a:rPr lang="cs-CZ" altLang="cs-CZ" i="1" baseline="-25000"/>
              <a:t>2</a:t>
            </a:r>
            <a:r>
              <a:rPr lang="cs-CZ" altLang="cs-CZ" i="1"/>
              <a:t> 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/>
              <a:t> (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 baseline="30000"/>
              <a:t>2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 i="1"/>
              <a:t>) 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 baseline="30000"/>
              <a:t>3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endParaRPr lang="cs-CZ" altLang="cs-CZ" i="1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/>
              <a:t>a obecně po </a:t>
            </a:r>
            <a:r>
              <a:rPr lang="cs-CZ" altLang="cs-CZ" i="1"/>
              <a:t>t</a:t>
            </a:r>
            <a:r>
              <a:rPr lang="cs-CZ" altLang="cs-CZ"/>
              <a:t> sezónách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t</a:t>
            </a:r>
            <a:r>
              <a:rPr lang="cs-CZ" altLang="cs-CZ" i="1"/>
              <a:t> = </a:t>
            </a:r>
            <a:r>
              <a:rPr lang="cs-CZ" altLang="cs-CZ" i="1">
                <a:sym typeface="Symbol" panose="05050102010706020507" pitchFamily="18" charset="2"/>
              </a:rPr>
              <a:t></a:t>
            </a:r>
            <a:r>
              <a:rPr lang="cs-CZ" altLang="cs-CZ" i="1" baseline="30000"/>
              <a:t>t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/>
              <a:t>.                                                                                                 </a:t>
            </a:r>
          </a:p>
          <a:p>
            <a:pPr lvl="2">
              <a:spcBef>
                <a:spcPts val="600"/>
              </a:spcBef>
              <a:buFontTx/>
              <a:buNone/>
            </a:pPr>
            <a:endParaRPr lang="en-GB" altLang="cs-CZ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33400" y="5029200"/>
            <a:ext cx="7924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Vidíme, že </a:t>
            </a:r>
            <a:r>
              <a:rPr lang="cs-CZ" altLang="cs-CZ" sz="2400" i="1">
                <a:sym typeface="Symbol" panose="05050102010706020507" pitchFamily="18" charset="2"/>
              </a:rPr>
              <a:t> </a:t>
            </a:r>
            <a:r>
              <a:rPr lang="cs-CZ" altLang="cs-CZ" sz="2400">
                <a:sym typeface="Symbol" panose="05050102010706020507" pitchFamily="18" charset="2"/>
              </a:rPr>
              <a:t>je konstanta, tj.</a:t>
            </a:r>
            <a:r>
              <a:rPr lang="cs-CZ" altLang="cs-CZ" sz="2400" i="1">
                <a:sym typeface="Symbol" panose="05050102010706020507" pitchFamily="18" charset="2"/>
              </a:rPr>
              <a:t> </a:t>
            </a:r>
            <a:r>
              <a:rPr lang="cs-CZ" altLang="cs-CZ" sz="2400">
                <a:sym typeface="Symbol" panose="05050102010706020507" pitchFamily="18" charset="2"/>
              </a:rPr>
              <a:t>je nezávislá na čase, velikosti populace atd. a řešení vede na exponenciální růst (pokud je </a:t>
            </a:r>
            <a:r>
              <a:rPr lang="cs-CZ" altLang="cs-CZ" sz="2400" i="1">
                <a:sym typeface="Symbol" panose="05050102010706020507" pitchFamily="18" charset="2"/>
              </a:rPr>
              <a:t></a:t>
            </a:r>
            <a:r>
              <a:rPr lang="en-GB" altLang="cs-CZ" sz="2400" i="1">
                <a:sym typeface="Symbol" panose="05050102010706020507" pitchFamily="18" charset="2"/>
              </a:rPr>
              <a:t>&gt;</a:t>
            </a:r>
            <a:r>
              <a:rPr lang="en-GB" altLang="cs-CZ" sz="2400">
                <a:sym typeface="Symbol" panose="05050102010706020507" pitchFamily="18" charset="2"/>
              </a:rPr>
              <a:t>1), nebo exponenci</a:t>
            </a:r>
            <a:r>
              <a:rPr lang="cs-CZ" altLang="cs-CZ" sz="2400">
                <a:sym typeface="Symbol" panose="05050102010706020507" pitchFamily="18" charset="2"/>
              </a:rPr>
              <a:t>ální vymírání (pokud je </a:t>
            </a:r>
            <a:r>
              <a:rPr lang="cs-CZ" altLang="cs-CZ" sz="2400" i="1">
                <a:sym typeface="Symbol" panose="05050102010706020507" pitchFamily="18" charset="2"/>
              </a:rPr>
              <a:t>&lt;1</a:t>
            </a:r>
            <a:r>
              <a:rPr lang="cs-CZ" altLang="cs-CZ" sz="2400">
                <a:sym typeface="Symbol" panose="05050102010706020507" pitchFamily="18" charset="2"/>
              </a:rPr>
              <a:t>)</a:t>
            </a:r>
            <a:endParaRPr lang="en-GB" altLang="cs-CZ" sz="2400" i="1">
              <a:sym typeface="Symbol" panose="05050102010706020507" pitchFamily="18" charset="2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3810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12763</TotalTime>
  <Words>2514</Words>
  <Application>Microsoft Office PowerPoint</Application>
  <PresentationFormat>Předvádění na obrazovce (4:3)</PresentationFormat>
  <Paragraphs>181</Paragraphs>
  <Slides>42</Slides>
  <Notes>0</Notes>
  <HiddenSlides>0</HiddenSlides>
  <MMClips>19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Symbol</vt:lpstr>
      <vt:lpstr>Times New Roman</vt:lpstr>
      <vt:lpstr>Default Design</vt:lpstr>
      <vt:lpstr>Rovnice</vt:lpstr>
      <vt:lpstr>Equation</vt:lpstr>
      <vt:lpstr>Worksheet</vt:lpstr>
      <vt:lpstr>Růst populace</vt:lpstr>
      <vt:lpstr>Každý (normální) jedinec má tendenci se rozmnožovat</vt:lpstr>
      <vt:lpstr>Druhy, které tuto podmínku nesplňovaly</vt:lpstr>
      <vt:lpstr>Prezentace aplikace PowerPoint</vt:lpstr>
      <vt:lpstr>Parametry růstu (tj.natalita a mortalita) jsou na hustotě nezávislé  (tj. množím se pořád stejně, ať je nás pár, nebo mnoho) </vt:lpstr>
      <vt:lpstr>Prezentace aplikace PowerPoint</vt:lpstr>
      <vt:lpstr>Prezentace aplikace PowerPoint</vt:lpstr>
      <vt:lpstr>Všimněte si, že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Matematická vložka – diferenční a diferenciální rovnice</vt:lpstr>
      <vt:lpstr>Δt bude straně maličké</vt:lpstr>
      <vt:lpstr>Prezentace aplikace PowerPoint</vt:lpstr>
      <vt:lpstr>Růst celosvětové lidské populace</vt:lpstr>
      <vt:lpstr>Potenciál exponenciálního růstu</vt:lpstr>
      <vt:lpstr>Potenciál růstu lidské populace (zjednodušeno)</vt:lpstr>
      <vt:lpstr>Potenciál růstu lidské populace (zjednodušeno)</vt:lpstr>
      <vt:lpstr>Prezentace aplikace PowerPoint</vt:lpstr>
      <vt:lpstr>Exponenciální růst </vt:lpstr>
      <vt:lpstr>Prezentace aplikace PowerPoint</vt:lpstr>
      <vt:lpstr>Pokud populace není omezována ani nedostatkem zdrojů, ani vyšší trofickou úrovní, ani katastrofami, potom exponenciálně poroste. </vt:lpstr>
      <vt:lpstr>Prezentace aplikace PowerPoint</vt:lpstr>
      <vt:lpstr>Ale jak jsme ukazovali</vt:lpstr>
      <vt:lpstr>Prezentace aplikace PowerPoint</vt:lpstr>
      <vt:lpstr>Když je negativní density dependence</vt:lpstr>
      <vt:lpstr>Prezentace aplikace PowerPoint</vt:lpstr>
      <vt:lpstr>POZOR</vt:lpstr>
      <vt:lpstr>Takhle by mohla vypadat logistická rovnice v diferenční podobě</vt:lpstr>
      <vt:lpstr>Prezentace aplikace PowerPoint</vt:lpstr>
      <vt:lpstr>V rovnici je negativní ovlivnění per capita růstové rychlosti  (z rovnice nevyplývá, co to je)</vt:lpstr>
      <vt:lpstr>Negativní density-dependence</vt:lpstr>
      <vt:lpstr>Pokud má populace zůstat stabilní</vt:lpstr>
      <vt:lpstr>Pokud má populace zůstat stabilní</vt:lpstr>
      <vt:lpstr>Prezentace aplikace PowerPoint</vt:lpstr>
      <vt:lpstr>Prezentace aplikace PowerPoint</vt:lpstr>
      <vt:lpstr>Allee effekt - příčiny</vt:lpstr>
      <vt:lpstr>Předpokládá se, že pozitivní density dependence je častější v méně příznivém prostředí</vt:lpstr>
      <vt:lpstr>Co jsme v modelech zanedbávali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Růst populace</dc:title>
  <dc:creator>Jan Leps</dc:creator>
  <cp:lastModifiedBy>Jan Lepš</cp:lastModifiedBy>
  <cp:revision>62</cp:revision>
  <dcterms:created xsi:type="dcterms:W3CDTF">2004-10-22T08:50:06Z</dcterms:created>
  <dcterms:modified xsi:type="dcterms:W3CDTF">2020-11-09T11:59:36Z</dcterms:modified>
</cp:coreProperties>
</file>