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0"/>
  </p:notesMasterIdLst>
  <p:sldIdLst>
    <p:sldId id="256" r:id="rId2"/>
    <p:sldId id="289" r:id="rId3"/>
    <p:sldId id="302" r:id="rId4"/>
    <p:sldId id="257" r:id="rId5"/>
    <p:sldId id="403" r:id="rId6"/>
    <p:sldId id="331" r:id="rId7"/>
    <p:sldId id="317" r:id="rId8"/>
    <p:sldId id="329" r:id="rId9"/>
    <p:sldId id="330" r:id="rId10"/>
    <p:sldId id="346" r:id="rId11"/>
    <p:sldId id="345" r:id="rId12"/>
    <p:sldId id="348" r:id="rId13"/>
    <p:sldId id="319" r:id="rId14"/>
    <p:sldId id="321" r:id="rId15"/>
    <p:sldId id="343" r:id="rId16"/>
    <p:sldId id="320" r:id="rId17"/>
    <p:sldId id="323" r:id="rId18"/>
    <p:sldId id="332" r:id="rId19"/>
    <p:sldId id="336" r:id="rId20"/>
    <p:sldId id="351" r:id="rId21"/>
    <p:sldId id="322" r:id="rId22"/>
    <p:sldId id="349" r:id="rId23"/>
    <p:sldId id="352" r:id="rId24"/>
    <p:sldId id="371" r:id="rId25"/>
    <p:sldId id="372" r:id="rId26"/>
    <p:sldId id="333" r:id="rId27"/>
    <p:sldId id="342" r:id="rId28"/>
    <p:sldId id="324" r:id="rId29"/>
    <p:sldId id="325" r:id="rId30"/>
    <p:sldId id="334" r:id="rId31"/>
    <p:sldId id="350" r:id="rId32"/>
    <p:sldId id="389" r:id="rId33"/>
    <p:sldId id="390" r:id="rId34"/>
    <p:sldId id="405" r:id="rId35"/>
    <p:sldId id="406" r:id="rId36"/>
    <p:sldId id="407" r:id="rId37"/>
    <p:sldId id="408" r:id="rId38"/>
    <p:sldId id="409" r:id="rId39"/>
    <p:sldId id="410" r:id="rId40"/>
    <p:sldId id="411" r:id="rId41"/>
    <p:sldId id="391" r:id="rId42"/>
    <p:sldId id="327" r:id="rId43"/>
    <p:sldId id="328" r:id="rId44"/>
    <p:sldId id="373" r:id="rId45"/>
    <p:sldId id="374" r:id="rId46"/>
    <p:sldId id="360" r:id="rId47"/>
    <p:sldId id="375" r:id="rId48"/>
    <p:sldId id="376" r:id="rId49"/>
    <p:sldId id="377" r:id="rId50"/>
    <p:sldId id="378" r:id="rId51"/>
    <p:sldId id="353" r:id="rId52"/>
    <p:sldId id="402" r:id="rId53"/>
    <p:sldId id="335" r:id="rId54"/>
    <p:sldId id="338" r:id="rId55"/>
    <p:sldId id="339" r:id="rId56"/>
    <p:sldId id="340" r:id="rId57"/>
    <p:sldId id="283" r:id="rId58"/>
    <p:sldId id="272" r:id="rId59"/>
    <p:sldId id="297" r:id="rId60"/>
    <p:sldId id="301" r:id="rId61"/>
    <p:sldId id="273" r:id="rId62"/>
    <p:sldId id="286" r:id="rId63"/>
    <p:sldId id="404" r:id="rId64"/>
    <p:sldId id="305" r:id="rId65"/>
    <p:sldId id="280" r:id="rId66"/>
    <p:sldId id="292" r:id="rId67"/>
    <p:sldId id="281" r:id="rId68"/>
    <p:sldId id="282" r:id="rId69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38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9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12DD6F-E1E4-4CE6-9FF1-CB061D2DAFFF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78798-1298-415A-A47A-56E534A8B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71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8462AA-FDCF-4809-9959-A4667997E1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1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6EA8FB-25FC-9092-7FBB-F5C9634825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E61191-11B7-1A0E-A961-09772F0B43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781574-3877-94EA-5E78-9FEFBDB6FE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0D7040-9DEB-46DC-9747-14971FC23A1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4816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7B0A46-B451-CDBD-B633-6BD8AF2AC0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E237A3-F1FE-0347-468C-1713E2468E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A16364-2A05-D849-A8DF-F5F4BE7448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0E4909-D703-4D9D-AD0A-ADB64FF7F42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68738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6E9C98-A411-C992-C9F3-ADCEC00E5C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052F1A-36AB-41F5-61BB-E7973F4A7A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87433D-54FE-5522-C748-E34AECF28F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41E6F-8CEF-42E5-951A-9FCD19723B0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4555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65B318-662D-9D13-FEAD-ACCCF395C5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75BD6A-7116-BFB1-312A-56868E3ED6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8D8790-AE77-3E71-A04C-B6BF73B28B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E726F6-8F78-4AD6-98A7-50A4C47C901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1027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6C4747-5C1C-F847-A03C-E1BF3001DB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6D2FAF-EA4C-7E3E-322F-9EF6DFEC44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9EAD44-7645-EFA2-61EA-0ECD73BA75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9CC611-8AC5-493F-8B54-B27691A8B2B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17937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8D75B0-C740-AD2E-D70B-226740616E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136059-75EA-93D2-656C-C2EB2474A3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288674-C83F-A6E9-AB01-7F2DC861BE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0FDA18-BFB4-410C-B9DB-51ADD0DEBB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1505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715E1AC-3F63-DF90-EBA1-62542F661A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A0EFFCA-D8B6-D094-DFDC-1D0AE95A3E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6FACC85-C17D-52DF-C1C5-BEFF6A2D31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4D7E3E-F398-4AC0-8D04-289BDAFD255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4834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8975AF4-16B8-D5B7-0284-B2D970445E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04EEDAC-0CBE-4920-8CEB-04548155DF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5C31658-3B10-2F88-ABDA-C85A83E815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B1A152-E224-4711-9D2B-E6976E150BB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42137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F3309F0-781B-2FCE-06AB-782E0B5FB4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2162BF7-AAED-CC8F-527B-BE6D4D2A9D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FEAFDF4-7AC7-FE61-6FCB-E3C1094BC9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74ACAB-FF27-4FD1-9F9A-410A837323F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62947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C11125-F173-C72C-5E9A-356727DC1A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A6D282-7587-C1A3-004B-7A12CB7C04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F248C0-D4DA-4CCD-DF6E-889543ADDF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736AE3-6776-4A22-BEFD-9F77A941877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44984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0D218F-9012-5E35-D7CB-0304C0A0B2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5B8850-F089-B891-E9ED-6FDCAAB0D2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3E59FB-3721-967B-C384-CB54402A7E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C8E22-D524-44E5-9F2C-2AECC117534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27649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8F47D17-B22A-A786-4EB5-A6CA4CB5AC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38B4851-5AC1-D0F3-8D8A-BFFFE80F5E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styly předlohy textu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</a:t>
            </a:r>
          </a:p>
          <a:p>
            <a:pPr lvl="4"/>
            <a:r>
              <a:rPr lang="en-GB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9D9CCAD-7729-DAE0-1241-ADB4AA3BC9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2CD0EC7-1CD8-C6AC-1914-82B0FC00FDB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AEC061F-CF2C-F4CB-B769-44767A4C81B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B7F45BB-2B40-4094-8EBD-BAAA2A348FFB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hyperlink" Target="https://eur02.safelinks.protection.outlook.com/?url=https%3A%2F%2Fwww.gmct.cz%2Fmedia%2Ffiles%2Fknihovna%2F55%2520Jules%2520Verne%2520%25E2%2580%2593%2520Tajupln%25C3%25BD%2520ostrov.pdf&amp;data=05%7C02%7Csuspa%40prf.jcu.cz%7Cd818c330c12a43aca06108dc65e26851%7Cc35f5da49a0344e68bf992833634f6a7%7C0%7C0%7C638497272349847639%7CUnknown%7CTWFpbGZsb3d8eyJWIjoiMC4wLjAwMDAiLCJQIjoiV2luMzIiLCJBTiI6Ik1haWwiLCJXVCI6Mn0%3D%7C0%7C%7C%7C&amp;sdata=D57ihC1FTkGNL6%2BfQ6Pc3Asv1SCDzYj3X1G1jXgDIaI%3D&amp;reserved=0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3.bin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5.w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8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0.w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0CA5756-D1ED-0B36-AA3D-9991987F8BC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GB" altLang="cs-CZ"/>
              <a:t>Růst populace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B156A82-C9B2-31A7-C584-D4695088698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5200"/>
            <a:ext cx="6400800" cy="2286000"/>
          </a:xfrm>
        </p:spPr>
        <p:txBody>
          <a:bodyPr/>
          <a:lstStyle/>
          <a:p>
            <a:r>
              <a:rPr lang="en-GB" altLang="cs-CZ"/>
              <a:t>Populace je soubor jednců určitého druhu, kteří se vyskytují v určitém prostoru a čase a vzájemně spolu interagují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762000" y="685800"/>
            <a:ext cx="6781800" cy="532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</a:t>
            </a:r>
            <a:r>
              <a:rPr lang="cs-CZ" altLang="cs-CZ" sz="2400"/>
              <a:t>ředpokládáme, že z každého individua budou </a:t>
            </a:r>
            <a:r>
              <a:rPr lang="en-US" altLang="cs-CZ" sz="2400"/>
              <a:t>v </a:t>
            </a:r>
            <a:r>
              <a:rPr lang="cs-CZ" altLang="cs-CZ" sz="2400"/>
              <a:t>příští </a:t>
            </a:r>
            <a:r>
              <a:rPr lang="en-US" altLang="cs-CZ" sz="2400"/>
              <a:t>generaci</a:t>
            </a:r>
            <a:r>
              <a:rPr lang="cs-CZ" altLang="cs-CZ" sz="2400"/>
              <a:t> dvě.</a:t>
            </a: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Je-li velikost populace v nulté generaci </a:t>
            </a:r>
            <a:r>
              <a:rPr lang="en-GB" altLang="cs-CZ" sz="2400" i="1"/>
              <a:t>N</a:t>
            </a:r>
            <a:r>
              <a:rPr lang="en-GB" altLang="cs-CZ" sz="2400" i="1" baseline="-25000"/>
              <a:t>0, </a:t>
            </a:r>
            <a:r>
              <a:rPr lang="en-GB" altLang="cs-CZ" sz="2400"/>
              <a:t>potom v první bude</a:t>
            </a:r>
            <a:endParaRPr lang="en-GB" altLang="cs-CZ" sz="2400" i="1" baseline="-25000"/>
          </a:p>
          <a:p>
            <a:pPr lvl="2">
              <a:spcBef>
                <a:spcPts val="600"/>
              </a:spcBef>
              <a:buFontTx/>
              <a:buNone/>
            </a:pPr>
            <a:r>
              <a:rPr lang="cs-CZ" altLang="cs-CZ" i="1"/>
              <a:t>N</a:t>
            </a:r>
            <a:r>
              <a:rPr lang="cs-CZ" altLang="cs-CZ" i="1" baseline="-25000"/>
              <a:t>1 </a:t>
            </a:r>
            <a:r>
              <a:rPr lang="cs-CZ" altLang="cs-CZ" i="1"/>
              <a:t>= </a:t>
            </a:r>
            <a:r>
              <a:rPr lang="cs-CZ" altLang="cs-CZ">
                <a:sym typeface="Symbol" panose="05050102010706020507" pitchFamily="18" charset="2"/>
              </a:rPr>
              <a:t>2</a:t>
            </a:r>
            <a:r>
              <a:rPr lang="cs-CZ" altLang="cs-CZ" i="1"/>
              <a:t> N</a:t>
            </a:r>
            <a:r>
              <a:rPr lang="cs-CZ" altLang="cs-CZ" i="1" baseline="-25000"/>
              <a:t>0</a:t>
            </a:r>
            <a:r>
              <a:rPr lang="cs-CZ" altLang="cs-CZ" i="1"/>
              <a:t>.</a:t>
            </a:r>
          </a:p>
          <a:p>
            <a:pPr lvl="2">
              <a:spcBef>
                <a:spcPts val="600"/>
              </a:spcBef>
              <a:buFontTx/>
              <a:buNone/>
            </a:pPr>
            <a:r>
              <a:rPr lang="cs-CZ" altLang="cs-CZ"/>
              <a:t>V druhé </a:t>
            </a:r>
            <a:r>
              <a:rPr lang="en-US" altLang="cs-CZ"/>
              <a:t>generaci</a:t>
            </a:r>
            <a:r>
              <a:rPr lang="cs-CZ" altLang="cs-CZ"/>
              <a:t> bude</a:t>
            </a:r>
          </a:p>
          <a:p>
            <a:pPr lvl="2">
              <a:spcBef>
                <a:spcPts val="600"/>
              </a:spcBef>
              <a:buFontTx/>
              <a:buNone/>
            </a:pPr>
            <a:r>
              <a:rPr lang="cs-CZ" altLang="cs-CZ" i="1"/>
              <a:t>N</a:t>
            </a:r>
            <a:r>
              <a:rPr lang="cs-CZ" altLang="cs-CZ" i="1" baseline="-25000"/>
              <a:t>2 </a:t>
            </a:r>
            <a:r>
              <a:rPr lang="cs-CZ" altLang="cs-CZ" i="1"/>
              <a:t>= </a:t>
            </a:r>
            <a:r>
              <a:rPr lang="cs-CZ" altLang="cs-CZ">
                <a:sym typeface="Symbol" panose="05050102010706020507" pitchFamily="18" charset="2"/>
              </a:rPr>
              <a:t>2</a:t>
            </a:r>
            <a:r>
              <a:rPr lang="cs-CZ" altLang="cs-CZ" i="1"/>
              <a:t> N</a:t>
            </a:r>
            <a:r>
              <a:rPr lang="cs-CZ" altLang="cs-CZ" i="1" baseline="-25000"/>
              <a:t>1 </a:t>
            </a:r>
            <a:r>
              <a:rPr lang="cs-CZ" altLang="cs-CZ" i="1"/>
              <a:t>= </a:t>
            </a:r>
            <a:r>
              <a:rPr lang="cs-CZ" altLang="cs-CZ">
                <a:sym typeface="Symbol" panose="05050102010706020507" pitchFamily="18" charset="2"/>
              </a:rPr>
              <a:t>2</a:t>
            </a:r>
            <a:r>
              <a:rPr lang="cs-CZ" altLang="cs-CZ" i="1"/>
              <a:t> (</a:t>
            </a:r>
            <a:r>
              <a:rPr lang="cs-CZ" altLang="cs-CZ" i="1">
                <a:sym typeface="Symbol" panose="05050102010706020507" pitchFamily="18" charset="2"/>
              </a:rPr>
              <a:t>2</a:t>
            </a:r>
            <a:r>
              <a:rPr lang="cs-CZ" altLang="cs-CZ" i="1"/>
              <a:t> N</a:t>
            </a:r>
            <a:r>
              <a:rPr lang="cs-CZ" altLang="cs-CZ" i="1" baseline="-25000"/>
              <a:t>0</a:t>
            </a:r>
            <a:r>
              <a:rPr lang="cs-CZ" altLang="cs-CZ" i="1"/>
              <a:t>) = </a:t>
            </a:r>
            <a:r>
              <a:rPr lang="cs-CZ" altLang="cs-CZ"/>
              <a:t>2</a:t>
            </a:r>
            <a:r>
              <a:rPr lang="cs-CZ" altLang="cs-CZ" i="1" baseline="30000"/>
              <a:t>2 </a:t>
            </a:r>
            <a:r>
              <a:rPr lang="cs-CZ" altLang="cs-CZ" i="1"/>
              <a:t>N</a:t>
            </a:r>
            <a:r>
              <a:rPr lang="cs-CZ" altLang="cs-CZ" i="1" baseline="-25000"/>
              <a:t>0</a:t>
            </a:r>
            <a:r>
              <a:rPr lang="cs-CZ" altLang="cs-CZ" i="1"/>
              <a:t>,</a:t>
            </a:r>
          </a:p>
          <a:p>
            <a:pPr lvl="2">
              <a:spcBef>
                <a:spcPts val="600"/>
              </a:spcBef>
              <a:buFontTx/>
              <a:buNone/>
            </a:pPr>
            <a:r>
              <a:rPr lang="cs-CZ" altLang="cs-CZ"/>
              <a:t>ve třetí </a:t>
            </a:r>
            <a:r>
              <a:rPr lang="en-US" altLang="cs-CZ"/>
              <a:t>generaci</a:t>
            </a:r>
            <a:endParaRPr lang="cs-CZ" altLang="cs-CZ"/>
          </a:p>
          <a:p>
            <a:pPr lvl="2">
              <a:spcBef>
                <a:spcPts val="600"/>
              </a:spcBef>
              <a:buFontTx/>
              <a:buNone/>
            </a:pPr>
            <a:r>
              <a:rPr lang="cs-CZ" altLang="cs-CZ" i="1"/>
              <a:t>N</a:t>
            </a:r>
            <a:r>
              <a:rPr lang="cs-CZ" altLang="cs-CZ" i="1" baseline="-25000"/>
              <a:t>3</a:t>
            </a:r>
            <a:r>
              <a:rPr lang="cs-CZ" altLang="cs-CZ" i="1"/>
              <a:t> = </a:t>
            </a:r>
            <a:r>
              <a:rPr lang="cs-CZ" altLang="cs-CZ">
                <a:sym typeface="Symbol" panose="05050102010706020507" pitchFamily="18" charset="2"/>
              </a:rPr>
              <a:t>2</a:t>
            </a:r>
            <a:r>
              <a:rPr lang="cs-CZ" altLang="cs-CZ" i="1"/>
              <a:t> N</a:t>
            </a:r>
            <a:r>
              <a:rPr lang="cs-CZ" altLang="cs-CZ" i="1" baseline="-25000"/>
              <a:t>2</a:t>
            </a:r>
            <a:r>
              <a:rPr lang="cs-CZ" altLang="cs-CZ" i="1"/>
              <a:t> = </a:t>
            </a:r>
            <a:r>
              <a:rPr lang="cs-CZ" altLang="cs-CZ"/>
              <a:t>2</a:t>
            </a:r>
            <a:r>
              <a:rPr lang="cs-CZ" altLang="cs-CZ" i="1"/>
              <a:t> (</a:t>
            </a:r>
            <a:r>
              <a:rPr lang="cs-CZ" altLang="cs-CZ"/>
              <a:t>2</a:t>
            </a:r>
            <a:r>
              <a:rPr lang="cs-CZ" altLang="cs-CZ" i="1" baseline="30000"/>
              <a:t>2</a:t>
            </a:r>
            <a:r>
              <a:rPr lang="cs-CZ" altLang="cs-CZ" i="1"/>
              <a:t> N</a:t>
            </a:r>
            <a:r>
              <a:rPr lang="cs-CZ" altLang="cs-CZ" i="1" baseline="-25000"/>
              <a:t>0</a:t>
            </a:r>
            <a:r>
              <a:rPr lang="cs-CZ" altLang="cs-CZ" i="1"/>
              <a:t>) = </a:t>
            </a:r>
            <a:r>
              <a:rPr lang="cs-CZ" altLang="cs-CZ">
                <a:sym typeface="Symbol" panose="05050102010706020507" pitchFamily="18" charset="2"/>
              </a:rPr>
              <a:t>2</a:t>
            </a:r>
            <a:r>
              <a:rPr lang="cs-CZ" altLang="cs-CZ" i="1" baseline="30000"/>
              <a:t>3</a:t>
            </a:r>
            <a:r>
              <a:rPr lang="cs-CZ" altLang="cs-CZ" i="1"/>
              <a:t> N</a:t>
            </a:r>
            <a:r>
              <a:rPr lang="cs-CZ" altLang="cs-CZ" i="1" baseline="-25000"/>
              <a:t>0</a:t>
            </a:r>
            <a:endParaRPr lang="cs-CZ" altLang="cs-CZ" i="1"/>
          </a:p>
          <a:p>
            <a:pPr lvl="2">
              <a:spcBef>
                <a:spcPts val="600"/>
              </a:spcBef>
              <a:buFontTx/>
              <a:buNone/>
            </a:pPr>
            <a:r>
              <a:rPr lang="cs-CZ" altLang="cs-CZ"/>
              <a:t>a obecně po </a:t>
            </a:r>
            <a:r>
              <a:rPr lang="cs-CZ" altLang="cs-CZ" i="1"/>
              <a:t>t</a:t>
            </a:r>
            <a:r>
              <a:rPr lang="cs-CZ" altLang="cs-CZ"/>
              <a:t> </a:t>
            </a:r>
            <a:r>
              <a:rPr lang="en-US" altLang="cs-CZ"/>
              <a:t>generac</a:t>
            </a:r>
            <a:r>
              <a:rPr lang="cs-CZ" altLang="cs-CZ"/>
              <a:t>ích</a:t>
            </a:r>
          </a:p>
          <a:p>
            <a:pPr lvl="2">
              <a:spcBef>
                <a:spcPts val="600"/>
              </a:spcBef>
              <a:buFontTx/>
              <a:buNone/>
            </a:pPr>
            <a:r>
              <a:rPr lang="cs-CZ" altLang="cs-CZ" i="1"/>
              <a:t>N</a:t>
            </a:r>
            <a:r>
              <a:rPr lang="cs-CZ" altLang="cs-CZ" i="1" baseline="-25000"/>
              <a:t>t</a:t>
            </a:r>
            <a:r>
              <a:rPr lang="cs-CZ" altLang="cs-CZ" i="1"/>
              <a:t> = </a:t>
            </a:r>
            <a:r>
              <a:rPr lang="cs-CZ" altLang="cs-CZ">
                <a:sym typeface="Symbol" panose="05050102010706020507" pitchFamily="18" charset="2"/>
              </a:rPr>
              <a:t>2</a:t>
            </a:r>
            <a:r>
              <a:rPr lang="cs-CZ" altLang="cs-CZ" i="1" baseline="30000"/>
              <a:t>t</a:t>
            </a:r>
            <a:r>
              <a:rPr lang="cs-CZ" altLang="cs-CZ" i="1"/>
              <a:t> N</a:t>
            </a:r>
            <a:r>
              <a:rPr lang="cs-CZ" altLang="cs-CZ" i="1" baseline="-25000"/>
              <a:t>0</a:t>
            </a:r>
            <a:r>
              <a:rPr lang="cs-CZ" altLang="cs-CZ"/>
              <a:t>.                                                                                                 </a:t>
            </a:r>
          </a:p>
          <a:p>
            <a:pPr lvl="2">
              <a:spcBef>
                <a:spcPts val="600"/>
              </a:spcBef>
              <a:buFontTx/>
              <a:buNone/>
            </a:pPr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27936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cs-CZ" dirty="0"/>
              <a:t>Exponenciální růst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pPr marL="0" indent="0" algn="ctr">
              <a:buNone/>
            </a:pPr>
            <a:r>
              <a:rPr lang="cs-CZ" sz="6600" i="1" dirty="0" err="1"/>
              <a:t>N</a:t>
            </a:r>
            <a:r>
              <a:rPr lang="cs-CZ" sz="6600" i="1" baseline="-25000" dirty="0" err="1"/>
              <a:t>t</a:t>
            </a:r>
            <a:r>
              <a:rPr lang="cs-CZ" sz="6600" i="1" baseline="-25000" dirty="0"/>
              <a:t> </a:t>
            </a:r>
            <a:r>
              <a:rPr lang="cs-CZ" sz="6600" dirty="0"/>
              <a:t>= </a:t>
            </a:r>
            <a:r>
              <a:rPr lang="cs-CZ" sz="6600" i="1" dirty="0"/>
              <a:t>N</a:t>
            </a:r>
            <a:r>
              <a:rPr lang="cs-CZ" sz="6600" baseline="-25000" dirty="0"/>
              <a:t>0 </a:t>
            </a:r>
            <a:r>
              <a:rPr lang="cs-CZ" sz="6600" dirty="0"/>
              <a:t> 2</a:t>
            </a:r>
            <a:r>
              <a:rPr lang="cs-CZ" sz="6600" i="1" baseline="30000" dirty="0"/>
              <a:t>t</a:t>
            </a:r>
            <a:r>
              <a:rPr lang="cs-CZ" sz="6600" dirty="0"/>
              <a:t> </a:t>
            </a:r>
          </a:p>
          <a:p>
            <a:pPr marL="0" indent="0">
              <a:buNone/>
            </a:pPr>
            <a:r>
              <a:rPr lang="cs-CZ" sz="4400" i="1" dirty="0"/>
              <a:t>N</a:t>
            </a:r>
            <a:r>
              <a:rPr lang="cs-CZ" sz="4400" baseline="-25000" dirty="0"/>
              <a:t>0</a:t>
            </a:r>
            <a:r>
              <a:rPr lang="cs-CZ" sz="4400" i="1" dirty="0"/>
              <a:t> – </a:t>
            </a:r>
            <a:r>
              <a:rPr lang="cs-CZ" sz="4400" dirty="0"/>
              <a:t>počáteční velikost populace</a:t>
            </a:r>
            <a:endParaRPr lang="cs-CZ" sz="4400" i="1" dirty="0"/>
          </a:p>
          <a:p>
            <a:pPr marL="0" indent="0">
              <a:buNone/>
            </a:pPr>
            <a:r>
              <a:rPr lang="cs-CZ" sz="4400" i="1" dirty="0" err="1"/>
              <a:t>N</a:t>
            </a:r>
            <a:r>
              <a:rPr lang="cs-CZ" sz="4400" i="1" baseline="-25000" dirty="0" err="1"/>
              <a:t>t</a:t>
            </a:r>
            <a:r>
              <a:rPr lang="cs-CZ" sz="4400" i="1" dirty="0"/>
              <a:t> – </a:t>
            </a:r>
            <a:r>
              <a:rPr lang="cs-CZ" sz="4400" dirty="0"/>
              <a:t>velikost populace po</a:t>
            </a:r>
            <a:r>
              <a:rPr lang="cs-CZ" sz="4400" i="1" dirty="0"/>
              <a:t> t</a:t>
            </a:r>
            <a:r>
              <a:rPr lang="cs-CZ" sz="4400" dirty="0"/>
              <a:t> generačních dobách</a:t>
            </a:r>
          </a:p>
          <a:p>
            <a:pPr marL="0" indent="0">
              <a:buNone/>
            </a:pPr>
            <a:r>
              <a:rPr lang="cs-CZ" sz="4400" dirty="0"/>
              <a:t>Znáte také jako geometrickou řadu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8902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23125" t="15000" r="18437" b="7870"/>
          <a:stretch/>
        </p:blipFill>
        <p:spPr>
          <a:xfrm>
            <a:off x="0" y="0"/>
            <a:ext cx="9237306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600200" y="838200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Já raději říkám exponenciální růst, ale je to totéž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82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ovéPole 1"/>
          <p:cNvSpPr txBox="1">
            <a:spLocks noChangeArrowheads="1"/>
          </p:cNvSpPr>
          <p:nvPr/>
        </p:nvSpPr>
        <p:spPr bwMode="auto">
          <a:xfrm>
            <a:off x="152400" y="457200"/>
            <a:ext cx="8915400" cy="386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dirty="0"/>
              <a:t>Počítejme objem bakteriální buňky 1 </a:t>
            </a:r>
            <a:r>
              <a:rPr lang="el-GR" altLang="en-US" dirty="0"/>
              <a:t>μ</a:t>
            </a:r>
            <a:r>
              <a:rPr lang="cs-CZ" altLang="en-US" dirty="0"/>
              <a:t>m</a:t>
            </a:r>
            <a:r>
              <a:rPr lang="cs-CZ" altLang="en-US" baseline="30000" dirty="0"/>
              <a:t>3</a:t>
            </a:r>
            <a:r>
              <a:rPr lang="cs-CZ" altLang="en-US" dirty="0"/>
              <a:t>, </a:t>
            </a:r>
            <a:r>
              <a:rPr lang="en-US" altLang="en-US" dirty="0"/>
              <a:t>               </a:t>
            </a:r>
            <a:r>
              <a:rPr lang="cs-CZ" altLang="en-US" dirty="0"/>
              <a:t>tj. 10</a:t>
            </a:r>
            <a:r>
              <a:rPr lang="cs-CZ" altLang="en-US" baseline="30000" dirty="0"/>
              <a:t>-9</a:t>
            </a:r>
            <a:r>
              <a:rPr lang="cs-CZ" altLang="en-US" dirty="0"/>
              <a:t> mm</a:t>
            </a:r>
            <a:r>
              <a:rPr lang="cs-CZ" altLang="en-US" baseline="30000" dirty="0"/>
              <a:t>3</a:t>
            </a:r>
            <a:r>
              <a:rPr lang="cs-CZ" altLang="en-US" dirty="0"/>
              <a:t>, tj. 10</a:t>
            </a:r>
            <a:r>
              <a:rPr lang="cs-CZ" altLang="en-US" baseline="30000" dirty="0"/>
              <a:t>-18</a:t>
            </a:r>
            <a:r>
              <a:rPr lang="cs-CZ" altLang="en-US" dirty="0"/>
              <a:t> m</a:t>
            </a:r>
            <a:r>
              <a:rPr lang="cs-CZ" altLang="en-US" baseline="30000" dirty="0"/>
              <a:t>3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en-US" baseline="300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dirty="0"/>
              <a:t>Předpokládáme, že se rozdělí jednou za 20 minut (má optimální podmínky)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en-US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dirty="0"/>
              <a:t>Kolik jí tady bude za 24 hodin, a kolik jí bude za 48 hodin? 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Z</a:t>
            </a:r>
            <a:r>
              <a:rPr lang="cs-CZ" altLang="en-US"/>
              <a:t>a</a:t>
            </a:r>
            <a:r>
              <a:rPr lang="en-US" altLang="en-US"/>
              <a:t> </a:t>
            </a:r>
            <a:r>
              <a:rPr lang="cs-CZ" altLang="en-US"/>
              <a:t>24</a:t>
            </a:r>
            <a:r>
              <a:rPr lang="en-US" altLang="en-US"/>
              <a:t> hodin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600" y="1981200"/>
            <a:ext cx="8915400" cy="4114800"/>
          </a:xfrm>
        </p:spPr>
        <p:txBody>
          <a:bodyPr/>
          <a:lstStyle/>
          <a:p>
            <a:pPr>
              <a:defRPr/>
            </a:pPr>
            <a:r>
              <a:rPr lang="cs-CZ" altLang="cs-CZ" i="1" dirty="0" err="1"/>
              <a:t>N</a:t>
            </a:r>
            <a:r>
              <a:rPr lang="cs-CZ" altLang="cs-CZ" i="1" baseline="-25000" dirty="0" err="1"/>
              <a:t>t</a:t>
            </a:r>
            <a:r>
              <a:rPr lang="cs-CZ" altLang="cs-CZ" i="1" dirty="0"/>
              <a:t> = </a:t>
            </a:r>
            <a:r>
              <a:rPr lang="cs-CZ" altLang="cs-CZ" dirty="0">
                <a:sym typeface="Symbol" panose="05050102010706020507" pitchFamily="18" charset="2"/>
              </a:rPr>
              <a:t>2</a:t>
            </a:r>
            <a:r>
              <a:rPr lang="cs-CZ" altLang="cs-CZ" i="1" baseline="30000" dirty="0"/>
              <a:t>t</a:t>
            </a:r>
            <a:r>
              <a:rPr lang="cs-CZ" altLang="cs-CZ" i="1" dirty="0"/>
              <a:t> N</a:t>
            </a:r>
            <a:r>
              <a:rPr lang="cs-CZ" altLang="cs-CZ" i="1" baseline="-25000" dirty="0"/>
              <a:t>0</a:t>
            </a:r>
            <a:endParaRPr lang="en-US" altLang="cs-CZ" dirty="0"/>
          </a:p>
          <a:p>
            <a:pPr>
              <a:defRPr/>
            </a:pPr>
            <a:r>
              <a:rPr lang="cs-CZ" i="1" dirty="0"/>
              <a:t>t – </a:t>
            </a:r>
            <a:r>
              <a:rPr lang="cs-CZ" dirty="0"/>
              <a:t>72 generací, </a:t>
            </a:r>
            <a:r>
              <a:rPr lang="cs-CZ" altLang="cs-CZ" i="1" dirty="0"/>
              <a:t>N</a:t>
            </a:r>
            <a:r>
              <a:rPr lang="cs-CZ" altLang="cs-CZ" i="1" baseline="-25000" dirty="0"/>
              <a:t>0</a:t>
            </a:r>
            <a:r>
              <a:rPr lang="cs-CZ" altLang="cs-CZ" dirty="0"/>
              <a:t> </a:t>
            </a:r>
            <a:r>
              <a:rPr lang="cs-CZ" dirty="0"/>
              <a:t>= 1</a:t>
            </a:r>
          </a:p>
          <a:p>
            <a:pPr>
              <a:defRPr/>
            </a:pPr>
            <a:r>
              <a:rPr lang="cs-CZ" altLang="cs-CZ" i="1" dirty="0" err="1"/>
              <a:t>N</a:t>
            </a:r>
            <a:r>
              <a:rPr lang="cs-CZ" altLang="cs-CZ" i="1" baseline="-25000" dirty="0" err="1"/>
              <a:t>t</a:t>
            </a:r>
            <a:r>
              <a:rPr lang="cs-CZ" altLang="cs-CZ" i="1" dirty="0"/>
              <a:t> = </a:t>
            </a:r>
            <a:r>
              <a:rPr lang="cs-CZ" altLang="cs-CZ" dirty="0">
                <a:sym typeface="Symbol" panose="05050102010706020507" pitchFamily="18" charset="2"/>
              </a:rPr>
              <a:t>2</a:t>
            </a:r>
            <a:r>
              <a:rPr lang="cs-CZ" altLang="cs-CZ" baseline="30000" dirty="0">
                <a:sym typeface="Symbol" panose="05050102010706020507" pitchFamily="18" charset="2"/>
              </a:rPr>
              <a:t>72</a:t>
            </a:r>
            <a:r>
              <a:rPr lang="cs-CZ" altLang="cs-CZ" i="1" dirty="0"/>
              <a:t> = </a:t>
            </a:r>
            <a:r>
              <a:rPr lang="cs-CZ" altLang="cs-CZ" dirty="0"/>
              <a:t>4,7 . 10</a:t>
            </a:r>
            <a:r>
              <a:rPr lang="cs-CZ" altLang="cs-CZ" baseline="30000" dirty="0"/>
              <a:t>21</a:t>
            </a:r>
          </a:p>
          <a:p>
            <a:pPr>
              <a:defRPr/>
            </a:pPr>
            <a:r>
              <a:rPr lang="cs-CZ" altLang="cs-CZ" dirty="0"/>
              <a:t>Vyplní tedy 4700 m</a:t>
            </a:r>
            <a:r>
              <a:rPr lang="cs-CZ" altLang="cs-CZ" baseline="30000" dirty="0"/>
              <a:t>3  </a:t>
            </a:r>
            <a:r>
              <a:rPr lang="cs-CZ" altLang="cs-CZ" dirty="0"/>
              <a:t>(4,7 . 10</a:t>
            </a:r>
            <a:r>
              <a:rPr lang="cs-CZ" altLang="cs-CZ" baseline="30000" dirty="0"/>
              <a:t>21</a:t>
            </a:r>
            <a:r>
              <a:rPr lang="cs-CZ" altLang="cs-CZ" dirty="0"/>
              <a:t> . 10</a:t>
            </a:r>
            <a:r>
              <a:rPr lang="cs-CZ" altLang="cs-CZ" baseline="30000" dirty="0"/>
              <a:t>-18</a:t>
            </a:r>
            <a:r>
              <a:rPr lang="cs-CZ" altLang="cs-CZ" dirty="0"/>
              <a:t> = 4,7 . 10</a:t>
            </a:r>
            <a:r>
              <a:rPr lang="cs-CZ" altLang="cs-CZ" baseline="30000" dirty="0"/>
              <a:t>3</a:t>
            </a:r>
            <a:r>
              <a:rPr lang="cs-CZ" altLang="cs-CZ" dirty="0"/>
              <a:t> ),</a:t>
            </a:r>
            <a:endParaRPr lang="cs-CZ" altLang="cs-CZ" baseline="30000" dirty="0"/>
          </a:p>
          <a:p>
            <a:pPr marL="0" indent="0">
              <a:buNone/>
              <a:defRPr/>
            </a:pPr>
            <a:r>
              <a:rPr lang="cs-CZ" altLang="cs-CZ" dirty="0"/>
              <a:t>což je krychle o straně 16m, nebo cca 94 000 pivních sudů (50ti litrových) – přibližně desetinu ročního výstavu Bernarda</a:t>
            </a:r>
            <a:endParaRPr lang="en-US" altLang="cs-CZ" dirty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Z</a:t>
            </a:r>
            <a:r>
              <a:rPr lang="cs-CZ" altLang="en-US"/>
              <a:t>a</a:t>
            </a:r>
            <a:r>
              <a:rPr lang="en-US" altLang="en-US"/>
              <a:t> </a:t>
            </a:r>
            <a:r>
              <a:rPr lang="cs-CZ" altLang="en-US"/>
              <a:t>den a půl, tj. 36</a:t>
            </a:r>
            <a:r>
              <a:rPr lang="en-US" altLang="en-US"/>
              <a:t> hodin</a:t>
            </a:r>
          </a:p>
        </p:txBody>
      </p:sp>
      <p:sp>
        <p:nvSpPr>
          <p:cNvPr id="1638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cs-CZ" altLang="en-US" dirty="0"/>
              <a:t>Desítky km vysoká vrstva po celé Zemi</a:t>
            </a:r>
          </a:p>
          <a:p>
            <a:pPr marL="0" indent="0">
              <a:buFontTx/>
              <a:buNone/>
            </a:pPr>
            <a:endParaRPr lang="cs-CZ" altLang="en-US" dirty="0"/>
          </a:p>
          <a:p>
            <a:pPr marL="0" indent="0">
              <a:buFontTx/>
              <a:buNone/>
            </a:pPr>
            <a:r>
              <a:rPr lang="cs-CZ" altLang="en-US" dirty="0"/>
              <a:t>(Ale po celé Zemi se nezvládne rozšířit) </a:t>
            </a:r>
          </a:p>
          <a:p>
            <a:pPr marL="0" indent="0">
              <a:buFontTx/>
              <a:buNone/>
            </a:pPr>
            <a:endParaRPr lang="cs-CZ" altLang="en-US" dirty="0"/>
          </a:p>
          <a:p>
            <a:pPr marL="0" indent="0">
              <a:buFontTx/>
              <a:buNone/>
            </a:pPr>
            <a:r>
              <a:rPr lang="cs-CZ" altLang="en-US" dirty="0"/>
              <a:t>=&gt;    </a:t>
            </a:r>
            <a:r>
              <a:rPr lang="cs-CZ" altLang="en-US" dirty="0" err="1"/>
              <a:t>Dispersal</a:t>
            </a:r>
            <a:r>
              <a:rPr lang="cs-CZ" altLang="en-US" dirty="0"/>
              <a:t> </a:t>
            </a:r>
            <a:r>
              <a:rPr lang="cs-CZ" altLang="en-US" dirty="0" err="1"/>
              <a:t>limitation</a:t>
            </a:r>
            <a:endParaRPr lang="cs-CZ" altLang="en-US" dirty="0"/>
          </a:p>
          <a:p>
            <a:pPr marL="0" indent="0">
              <a:buFontTx/>
              <a:buNone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Z</a:t>
            </a:r>
            <a:r>
              <a:rPr lang="cs-CZ" altLang="en-US"/>
              <a:t>a</a:t>
            </a:r>
            <a:r>
              <a:rPr lang="en-US" altLang="en-US"/>
              <a:t> </a:t>
            </a:r>
            <a:r>
              <a:rPr lang="cs-CZ" altLang="en-US"/>
              <a:t>48</a:t>
            </a:r>
            <a:r>
              <a:rPr lang="en-US" altLang="en-US"/>
              <a:t> hodin</a:t>
            </a:r>
          </a:p>
        </p:txBody>
      </p:sp>
      <p:sp>
        <p:nvSpPr>
          <p:cNvPr id="17411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152400" y="1981200"/>
            <a:ext cx="8915400" cy="4114800"/>
          </a:xfrm>
        </p:spPr>
        <p:txBody>
          <a:bodyPr/>
          <a:lstStyle/>
          <a:p>
            <a:r>
              <a:rPr lang="cs-CZ" altLang="cs-CZ" i="1"/>
              <a:t>N</a:t>
            </a:r>
            <a:r>
              <a:rPr lang="cs-CZ" altLang="cs-CZ" i="1" baseline="-25000"/>
              <a:t>t</a:t>
            </a:r>
            <a:r>
              <a:rPr lang="cs-CZ" altLang="cs-CZ" i="1"/>
              <a:t> = </a:t>
            </a:r>
            <a:r>
              <a:rPr lang="cs-CZ" altLang="cs-CZ">
                <a:sym typeface="Symbol" panose="05050102010706020507" pitchFamily="18" charset="2"/>
              </a:rPr>
              <a:t>2</a:t>
            </a:r>
            <a:r>
              <a:rPr lang="cs-CZ" altLang="cs-CZ" i="1" baseline="30000"/>
              <a:t>t</a:t>
            </a:r>
            <a:r>
              <a:rPr lang="cs-CZ" altLang="cs-CZ" i="1"/>
              <a:t> N</a:t>
            </a:r>
            <a:r>
              <a:rPr lang="cs-CZ" altLang="cs-CZ" i="1" baseline="-25000"/>
              <a:t>0</a:t>
            </a:r>
            <a:endParaRPr lang="en-US" altLang="cs-CZ"/>
          </a:p>
          <a:p>
            <a:r>
              <a:rPr lang="cs-CZ" altLang="en-US" i="1"/>
              <a:t>t – </a:t>
            </a:r>
            <a:r>
              <a:rPr lang="cs-CZ" altLang="en-US"/>
              <a:t>144 generací, </a:t>
            </a:r>
            <a:r>
              <a:rPr lang="cs-CZ" altLang="cs-CZ" i="1"/>
              <a:t>N</a:t>
            </a:r>
            <a:r>
              <a:rPr lang="cs-CZ" altLang="cs-CZ" i="1" baseline="-25000"/>
              <a:t>0</a:t>
            </a:r>
            <a:r>
              <a:rPr lang="cs-CZ" altLang="cs-CZ"/>
              <a:t> </a:t>
            </a:r>
            <a:r>
              <a:rPr lang="cs-CZ" altLang="en-US"/>
              <a:t>= 1</a:t>
            </a:r>
          </a:p>
          <a:p>
            <a:r>
              <a:rPr lang="cs-CZ" altLang="cs-CZ" i="1"/>
              <a:t>N</a:t>
            </a:r>
            <a:r>
              <a:rPr lang="cs-CZ" altLang="cs-CZ" i="1" baseline="-25000"/>
              <a:t>t</a:t>
            </a:r>
            <a:r>
              <a:rPr lang="cs-CZ" altLang="cs-CZ" i="1"/>
              <a:t> = </a:t>
            </a:r>
            <a:r>
              <a:rPr lang="cs-CZ" altLang="cs-CZ">
                <a:sym typeface="Symbol" panose="05050102010706020507" pitchFamily="18" charset="2"/>
              </a:rPr>
              <a:t>2</a:t>
            </a:r>
            <a:r>
              <a:rPr lang="cs-CZ" altLang="cs-CZ" baseline="30000">
                <a:sym typeface="Symbol" panose="05050102010706020507" pitchFamily="18" charset="2"/>
              </a:rPr>
              <a:t>144</a:t>
            </a:r>
            <a:r>
              <a:rPr lang="cs-CZ" altLang="cs-CZ" i="1"/>
              <a:t> = </a:t>
            </a:r>
            <a:r>
              <a:rPr lang="cs-CZ" altLang="cs-CZ"/>
              <a:t>2,2 . 10</a:t>
            </a:r>
            <a:r>
              <a:rPr lang="cs-CZ" altLang="cs-CZ" baseline="30000"/>
              <a:t>43</a:t>
            </a:r>
          </a:p>
          <a:p>
            <a:r>
              <a:rPr lang="cs-CZ" altLang="cs-CZ"/>
              <a:t>Vyplní tedy 2,2 . 10</a:t>
            </a:r>
            <a:r>
              <a:rPr lang="cs-CZ" altLang="cs-CZ" baseline="30000"/>
              <a:t>25 </a:t>
            </a:r>
            <a:r>
              <a:rPr lang="cs-CZ" altLang="cs-CZ"/>
              <a:t>m</a:t>
            </a:r>
            <a:r>
              <a:rPr lang="cs-CZ" altLang="cs-CZ" baseline="30000"/>
              <a:t>3</a:t>
            </a:r>
            <a:r>
              <a:rPr lang="cs-CZ" altLang="cs-CZ"/>
              <a:t>; uděláme-li podstavu  kvádru 1km</a:t>
            </a:r>
            <a:r>
              <a:rPr lang="cs-CZ" altLang="cs-CZ" baseline="30000"/>
              <a:t>2</a:t>
            </a:r>
            <a:r>
              <a:rPr lang="cs-CZ" altLang="cs-CZ"/>
              <a:t> (1 000 000 m</a:t>
            </a:r>
            <a:r>
              <a:rPr lang="cs-CZ" altLang="cs-CZ" baseline="30000"/>
              <a:t>2</a:t>
            </a:r>
            <a:r>
              <a:rPr lang="cs-CZ" altLang="cs-CZ"/>
              <a:t>), tak bude vysoký 2,2 . 10</a:t>
            </a:r>
            <a:r>
              <a:rPr lang="cs-CZ" altLang="cs-CZ" baseline="30000"/>
              <a:t>19 </a:t>
            </a:r>
            <a:r>
              <a:rPr lang="cs-CZ" altLang="cs-CZ"/>
              <a:t>m, tj. 2,2 . 10</a:t>
            </a:r>
            <a:r>
              <a:rPr lang="cs-CZ" altLang="cs-CZ" baseline="30000"/>
              <a:t>16 </a:t>
            </a:r>
            <a:r>
              <a:rPr lang="cs-CZ" altLang="cs-CZ"/>
              <a:t>km – tj 2200 světelných let</a:t>
            </a:r>
          </a:p>
          <a:p>
            <a:r>
              <a:rPr lang="cs-CZ" altLang="en-US"/>
              <a:t>Na Měsíc je to ca 4 . </a:t>
            </a:r>
            <a:r>
              <a:rPr lang="cs-CZ" altLang="cs-CZ"/>
              <a:t>10</a:t>
            </a:r>
            <a:r>
              <a:rPr lang="cs-CZ" altLang="cs-CZ" baseline="30000"/>
              <a:t>5 </a:t>
            </a:r>
            <a:r>
              <a:rPr lang="cs-CZ" altLang="cs-CZ"/>
              <a:t>km, tj. půl milionu, na Slunce 150 milionů km, světelný rok ca 10</a:t>
            </a:r>
            <a:r>
              <a:rPr lang="cs-CZ" altLang="cs-CZ" baseline="30000"/>
              <a:t>13 </a:t>
            </a:r>
            <a:r>
              <a:rPr lang="cs-CZ" altLang="cs-CZ"/>
              <a:t>km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Poučení</a:t>
            </a:r>
            <a:endParaRPr lang="en-US" altLang="en-US" dirty="0"/>
          </a:p>
        </p:txBody>
      </p:sp>
      <p:sp>
        <p:nvSpPr>
          <p:cNvPr id="18435" name="Zástupný symbol pro obsah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dirty="0"/>
              <a:t>Exponenciální růst může obvykle trvat jen po (velmi)  omezenou dobu</a:t>
            </a:r>
          </a:p>
          <a:p>
            <a:endParaRPr lang="cs-CZ" altLang="en-US" dirty="0"/>
          </a:p>
          <a:p>
            <a:r>
              <a:rPr lang="cs-CZ" altLang="en-US" dirty="0"/>
              <a:t>Chceme-li pochopit ekologii jednotlivých populací, musíme se ptát, co ji omezuje, tj. proč se nemnoží exponenciálně, když na to má fyziologickou kapacitu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Omezený počet patogenů se dostane do těla</a:t>
            </a:r>
            <a:endParaRPr lang="en-US" altLang="en-US"/>
          </a:p>
        </p:txBody>
      </p:sp>
      <p:sp>
        <p:nvSpPr>
          <p:cNvPr id="19459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685800" y="2362200"/>
            <a:ext cx="7772400" cy="4114800"/>
          </a:xfrm>
        </p:spPr>
        <p:txBody>
          <a:bodyPr/>
          <a:lstStyle/>
          <a:p>
            <a:r>
              <a:rPr lang="cs-CZ" altLang="en-US" dirty="0"/>
              <a:t>Pokud najdou příznivé prostředí pro (exponenciální) růst, najdete je v každé kapce krve – a vy jste na tom ne úplně dobře</a:t>
            </a:r>
          </a:p>
          <a:p>
            <a:r>
              <a:rPr lang="cs-CZ" altLang="en-US" dirty="0"/>
              <a:t>Ale pak se exponenciální růst zastaví – buď začnete tvořit protilátky, a tím růst zastavíte (a vaše leukocyty si smlsnou), nebo nepřežijete a patogen skončí s vámi. 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Matematické (dynamické) modely v ekologii</a:t>
            </a:r>
            <a:endParaRPr lang="en-US" altLang="en-US"/>
          </a:p>
        </p:txBody>
      </p:sp>
      <p:sp>
        <p:nvSpPr>
          <p:cNvPr id="20483" name="Zástupný symbol pro obsah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dirty="0"/>
              <a:t>Vzhledem k náhodným jevům, jejich potenciál pro kvantitativní predikce je spíš menší (ale občas pro něco fungují) </a:t>
            </a:r>
          </a:p>
          <a:p>
            <a:r>
              <a:rPr lang="cs-CZ" altLang="en-US" dirty="0"/>
              <a:t>Dovedou ale dobře zachytit mechanismus některých jevů</a:t>
            </a:r>
          </a:p>
          <a:p>
            <a:r>
              <a:rPr lang="cs-CZ" altLang="en-US" dirty="0"/>
              <a:t>A hlavně ukázat – tak tohle opravdu nemůže fungovat – pak se ptáme, jak a proč to funguje jinak – princip </a:t>
            </a:r>
            <a:r>
              <a:rPr lang="cs-CZ" altLang="en-US" b="1" dirty="0"/>
              <a:t>testování hypotéz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FC1E8BA-22B8-35FD-A8A9-E4B37461E1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848600" cy="1524000"/>
          </a:xfrm>
        </p:spPr>
        <p:txBody>
          <a:bodyPr/>
          <a:lstStyle/>
          <a:p>
            <a:r>
              <a:rPr lang="en-GB" altLang="cs-CZ"/>
              <a:t>Každý (normální) jedinec má tendenci se rozmnožovat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D74D24B6-284C-D6B7-22A5-EEACFFDCD2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GB" altLang="cs-CZ" sz="2800"/>
              <a:t>Aby druh přežil, musí za příznivých podmínek průměrný jedinec, než umře, vyprodukovat alespoň jednoho potomka</a:t>
            </a:r>
            <a:r>
              <a:rPr lang="cs-CZ" altLang="cs-CZ" sz="2800"/>
              <a:t>, který se bude rozmnožovat</a:t>
            </a:r>
            <a:r>
              <a:rPr lang="en-GB" altLang="cs-CZ" sz="2800"/>
              <a:t> - protože podmínky nebudou vždy příznivé, je třeba, aby potomků bylo raděj víc</a:t>
            </a:r>
          </a:p>
          <a:p>
            <a:r>
              <a:rPr lang="en-GB" altLang="cs-CZ" sz="2800"/>
              <a:t>Pokud se jedná o sexuálně se rozmnožující druh, musí každý pár alespoň nahradit potomky sebe (zase </a:t>
            </a:r>
            <a:r>
              <a:rPr lang="cs-CZ" altLang="cs-CZ" sz="2800"/>
              <a:t>myšleno potomky, kteří se dožijí reprodukčního věku – a zase </a:t>
            </a:r>
            <a:r>
              <a:rPr lang="en-GB" altLang="cs-CZ" sz="2800"/>
              <a:t>lépe víc</a:t>
            </a:r>
            <a:r>
              <a:rPr lang="cs-CZ" altLang="cs-CZ" sz="2800"/>
              <a:t>; může být hůř</a:t>
            </a:r>
            <a:r>
              <a:rPr lang="en-GB" altLang="cs-CZ" sz="28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7772400" cy="1362075"/>
          </a:xfrm>
        </p:spPr>
        <p:txBody>
          <a:bodyPr/>
          <a:lstStyle/>
          <a:p>
            <a:r>
              <a:rPr lang="cs-CZ" dirty="0"/>
              <a:t>Realističtější (a trochu složitější) modely</a:t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2800" dirty="0">
                <a:solidFill>
                  <a:schemeClr val="tx1"/>
                </a:solidFill>
              </a:rPr>
              <a:t>ale pořád populace bez </a:t>
            </a:r>
            <a:r>
              <a:rPr lang="cs-CZ" sz="2800" dirty="0" err="1">
                <a:solidFill>
                  <a:schemeClr val="tx1"/>
                </a:solidFill>
              </a:rPr>
              <a:t>denzity</a:t>
            </a:r>
            <a:r>
              <a:rPr lang="cs-CZ" sz="2800" dirty="0">
                <a:solidFill>
                  <a:schemeClr val="tx1"/>
                </a:solidFill>
              </a:rPr>
              <a:t> dependence – pořád se jedinec má stejně, ať je nás hodně nebo málo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72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533400" y="341099"/>
            <a:ext cx="8458200" cy="286232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None/>
              <a:defRPr/>
            </a:pPr>
            <a:r>
              <a:rPr lang="en-GB" altLang="cs-CZ" sz="2400" b="1" dirty="0"/>
              <a:t>Populace s </a:t>
            </a:r>
            <a:r>
              <a:rPr lang="en-GB" altLang="cs-CZ" sz="2400" b="1" dirty="0" err="1"/>
              <a:t>nepřekrývajícími</a:t>
            </a:r>
            <a:r>
              <a:rPr lang="en-GB" altLang="cs-CZ" sz="2400" b="1" dirty="0"/>
              <a:t> se </a:t>
            </a:r>
            <a:r>
              <a:rPr lang="en-GB" altLang="cs-CZ" sz="2400" b="1" dirty="0" err="1"/>
              <a:t>generacemi</a:t>
            </a:r>
            <a:r>
              <a:rPr lang="en-GB" altLang="cs-CZ" sz="2400" b="1" dirty="0"/>
              <a:t> </a:t>
            </a:r>
            <a:endParaRPr lang="cs-CZ" altLang="cs-CZ" sz="2400" b="1" dirty="0"/>
          </a:p>
          <a:p>
            <a:pPr>
              <a:spcBef>
                <a:spcPct val="50000"/>
              </a:spcBef>
              <a:buFontTx/>
              <a:buNone/>
              <a:defRPr/>
            </a:pPr>
            <a:r>
              <a:rPr lang="en-GB" altLang="cs-CZ" sz="2400" dirty="0" err="1"/>
              <a:t>např</a:t>
            </a:r>
            <a:r>
              <a:rPr lang="en-GB" altLang="cs-CZ" sz="2400" dirty="0"/>
              <a:t>.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monovoltinní</a:t>
            </a:r>
            <a:r>
              <a:rPr lang="cs-CZ" altLang="cs-CZ" sz="2400" dirty="0"/>
              <a:t> motýl</a:t>
            </a:r>
            <a:r>
              <a:rPr lang="en-GB" altLang="cs-CZ" sz="2400" dirty="0"/>
              <a:t>: </a:t>
            </a:r>
            <a:r>
              <a:rPr lang="en-GB" altLang="cs-CZ" sz="2400" dirty="0" err="1"/>
              <a:t>množí</a:t>
            </a:r>
            <a:r>
              <a:rPr lang="en-GB" altLang="cs-CZ" sz="2400" dirty="0"/>
              <a:t> se </a:t>
            </a:r>
            <a:r>
              <a:rPr lang="en-GB" altLang="cs-CZ" sz="2400" dirty="0" err="1"/>
              <a:t>sezónně</a:t>
            </a:r>
            <a:r>
              <a:rPr lang="en-GB" altLang="cs-CZ" sz="2400" dirty="0"/>
              <a:t>, v </a:t>
            </a:r>
            <a:r>
              <a:rPr lang="en-GB" altLang="cs-CZ" sz="2400" dirty="0" err="1"/>
              <a:t>létě</a:t>
            </a:r>
            <a:r>
              <a:rPr lang="en-GB" altLang="cs-CZ" sz="2400" dirty="0"/>
              <a:t> </a:t>
            </a:r>
            <a:r>
              <a:rPr lang="cs-CZ" altLang="cs-CZ" sz="2400" dirty="0"/>
              <a:t>– po oplození - </a:t>
            </a:r>
            <a:r>
              <a:rPr lang="en-GB" altLang="cs-CZ" sz="2400" dirty="0" err="1"/>
              <a:t>nakladou</a:t>
            </a:r>
            <a:r>
              <a:rPr lang="en-GB" altLang="cs-CZ" sz="2400" dirty="0"/>
              <a:t> </a:t>
            </a:r>
            <a:r>
              <a:rPr lang="cs-CZ" altLang="cs-CZ" sz="2400" dirty="0"/>
              <a:t>samice </a:t>
            </a:r>
            <a:r>
              <a:rPr lang="en-GB" altLang="cs-CZ" sz="2400" dirty="0" err="1"/>
              <a:t>vajíčka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chcípnou</a:t>
            </a:r>
            <a:r>
              <a:rPr lang="en-GB" altLang="cs-CZ" sz="2400" dirty="0"/>
              <a:t>, z </a:t>
            </a:r>
            <a:r>
              <a:rPr lang="en-GB" altLang="cs-CZ" sz="2400" dirty="0" err="1"/>
              <a:t>vajíček</a:t>
            </a:r>
            <a:r>
              <a:rPr lang="en-GB" altLang="cs-CZ" sz="2400" dirty="0"/>
              <a:t> se </a:t>
            </a:r>
            <a:r>
              <a:rPr lang="en-GB" altLang="cs-CZ" sz="2400" dirty="0" err="1"/>
              <a:t>vylíhnou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housenky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které</a:t>
            </a:r>
            <a:r>
              <a:rPr lang="en-GB" altLang="cs-CZ" sz="2400" dirty="0"/>
              <a:t> se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podzim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zakuklí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kukla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přežije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zim</a:t>
            </a:r>
            <a:r>
              <a:rPr lang="cs-CZ" altLang="cs-CZ" sz="2400" dirty="0"/>
              <a:t>u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jaře</a:t>
            </a:r>
            <a:r>
              <a:rPr lang="en-GB" altLang="cs-CZ" sz="2400" dirty="0"/>
              <a:t> se </a:t>
            </a:r>
            <a:r>
              <a:rPr lang="en-GB" altLang="cs-CZ" sz="2400" dirty="0" err="1"/>
              <a:t>vylíhne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dospělý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motýl</a:t>
            </a:r>
            <a:r>
              <a:rPr lang="en-GB" altLang="cs-CZ" sz="2400" dirty="0"/>
              <a:t>.</a:t>
            </a:r>
            <a:r>
              <a:rPr lang="cs-CZ" altLang="cs-CZ" sz="2400" dirty="0"/>
              <a:t> (Čas počítáme přirozeně v letech.) Šly by i jednoletky, ale ty většinou mají semennou banku. Generační doba je jeden rok. </a:t>
            </a:r>
            <a:r>
              <a:rPr lang="en-GB" altLang="cs-CZ" sz="2400" dirty="0" err="1"/>
              <a:t>Sledujeme</a:t>
            </a:r>
            <a:r>
              <a:rPr lang="en-GB" altLang="cs-CZ" sz="2400" dirty="0"/>
              <a:t>-li </a:t>
            </a:r>
            <a:r>
              <a:rPr lang="en-GB" altLang="cs-CZ" sz="2400" dirty="0" err="1"/>
              <a:t>počet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dospělců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každý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rok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potom</a:t>
            </a:r>
            <a:r>
              <a:rPr lang="en-GB" altLang="cs-CZ" sz="2400" dirty="0"/>
              <a:t> </a:t>
            </a:r>
          </a:p>
        </p:txBody>
      </p:sp>
      <p:graphicFrame>
        <p:nvGraphicFramePr>
          <p:cNvPr id="21507" name="Object 3"/>
          <p:cNvGraphicFramePr>
            <a:graphicFrameLocks noChangeAspect="1"/>
          </p:cNvGraphicFramePr>
          <p:nvPr/>
        </p:nvGraphicFramePr>
        <p:xfrm>
          <a:off x="3429000" y="3657600"/>
          <a:ext cx="19812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Rovnice" r:id="rId3" imgW="698500" imgH="228600" progId="Equation.3">
                  <p:embed/>
                </p:oleObj>
              </mc:Choice>
              <mc:Fallback>
                <p:oleObj name="Rovnice" r:id="rId3" imgW="698500" imgH="228600" progId="Equation.3">
                  <p:embed/>
                  <p:pic>
                    <p:nvPicPr>
                      <p:cNvPr id="215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657600"/>
                        <a:ext cx="198120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81000" y="4971440"/>
            <a:ext cx="8458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err="1"/>
              <a:t>kde</a:t>
            </a:r>
            <a:r>
              <a:rPr lang="en-GB" altLang="cs-CZ" sz="2400" dirty="0"/>
              <a:t> </a:t>
            </a:r>
            <a:r>
              <a:rPr lang="cs-CZ" altLang="cs-CZ" sz="2400" i="1" dirty="0">
                <a:sym typeface="Symbol" panose="05050102010706020507" pitchFamily="18" charset="2"/>
              </a:rPr>
              <a:t></a:t>
            </a:r>
            <a:r>
              <a:rPr lang="en-GB" altLang="cs-CZ" sz="2400" dirty="0"/>
              <a:t> je </a:t>
            </a:r>
            <a:r>
              <a:rPr lang="en-GB" altLang="cs-CZ" sz="2400" dirty="0" err="1"/>
              <a:t>tzv</a:t>
            </a:r>
            <a:r>
              <a:rPr lang="en-GB" altLang="cs-CZ" sz="2400" dirty="0"/>
              <a:t>. “</a:t>
            </a:r>
            <a:r>
              <a:rPr lang="en-GB" altLang="cs-CZ" sz="2400" dirty="0" err="1"/>
              <a:t>konečná</a:t>
            </a:r>
            <a:r>
              <a:rPr lang="en-GB" altLang="cs-CZ" sz="2400" dirty="0"/>
              <a:t>” </a:t>
            </a:r>
            <a:r>
              <a:rPr lang="en-GB" altLang="cs-CZ" sz="2400" dirty="0" err="1"/>
              <a:t>rychlost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růstu</a:t>
            </a:r>
            <a:r>
              <a:rPr lang="en-GB" altLang="cs-CZ" sz="2400" dirty="0"/>
              <a:t>.  </a:t>
            </a:r>
            <a:r>
              <a:rPr lang="en-GB" altLang="cs-CZ" sz="2400" dirty="0" err="1"/>
              <a:t>Udává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kolika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dospělým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jedincům</a:t>
            </a:r>
            <a:r>
              <a:rPr lang="en-GB" altLang="cs-CZ" sz="2400" dirty="0"/>
              <a:t>, </a:t>
            </a:r>
            <a:r>
              <a:rPr lang="en-GB" altLang="cs-CZ" sz="2400" b="1" dirty="0" err="1"/>
              <a:t>kteří</a:t>
            </a:r>
            <a:r>
              <a:rPr lang="en-GB" altLang="cs-CZ" sz="2400" b="1" dirty="0"/>
              <a:t> se </a:t>
            </a:r>
            <a:r>
              <a:rPr lang="en-GB" altLang="cs-CZ" sz="2400" b="1" dirty="0" err="1"/>
              <a:t>dožijí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příštího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roku</a:t>
            </a:r>
            <a:r>
              <a:rPr lang="en-GB" altLang="cs-CZ" sz="2400" b="1" dirty="0"/>
              <a:t> a </a:t>
            </a:r>
            <a:r>
              <a:rPr lang="en-GB" altLang="cs-CZ" sz="2400" b="1" dirty="0" err="1"/>
              <a:t>plodí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dá</a:t>
            </a:r>
            <a:r>
              <a:rPr lang="en-GB" altLang="cs-CZ" sz="2400" dirty="0"/>
              <a:t> </a:t>
            </a:r>
            <a:r>
              <a:rPr lang="en-GB" altLang="cs-CZ" sz="2400" dirty="0" err="1"/>
              <a:t>vznik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jeden</a:t>
            </a:r>
            <a:r>
              <a:rPr lang="en-GB" altLang="cs-CZ" sz="2400" dirty="0"/>
              <a:t> </a:t>
            </a:r>
            <a:r>
              <a:rPr lang="cs-CZ" altLang="cs-CZ" sz="2400" dirty="0"/>
              <a:t>(průměrný) </a:t>
            </a:r>
            <a:r>
              <a:rPr lang="en-GB" altLang="cs-CZ" sz="2400" dirty="0" err="1"/>
              <a:t>jedinec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všichni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letošní</a:t>
            </a:r>
            <a:r>
              <a:rPr lang="en-GB" altLang="cs-CZ" sz="2400" dirty="0"/>
              <a:t> </a:t>
            </a:r>
            <a:r>
              <a:rPr lang="cs-CZ" altLang="cs-CZ" sz="2400" dirty="0"/>
              <a:t>chcípnou</a:t>
            </a:r>
            <a:r>
              <a:rPr lang="en-GB" altLang="cs-CZ" sz="2400" dirty="0"/>
              <a:t>).</a:t>
            </a:r>
            <a:r>
              <a:rPr lang="cs-CZ" altLang="cs-CZ" sz="24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 modelu – vždycky nějaké zjednodušení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2590800"/>
            <a:ext cx="7772400" cy="4114800"/>
          </a:xfrm>
        </p:spPr>
        <p:txBody>
          <a:bodyPr/>
          <a:lstStyle/>
          <a:p>
            <a:r>
              <a:rPr lang="cs-CZ" altLang="cs-CZ" dirty="0"/>
              <a:t>Typicky sčítám jen plodné samice („nějaký samec, co oplodní se vždycky najde“), nejspíš v době, kdy kladou (např. sčítám někdy v červnu). Co se vylíhne, ale nedožije se věku kladení je nezajímavé [podobně jako samci] – v modelu.</a:t>
            </a:r>
            <a:endParaRPr lang="en-GB" altLang="cs-CZ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05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762000" y="381000"/>
            <a:ext cx="67818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Je-li </a:t>
            </a:r>
            <a:r>
              <a:rPr lang="en-GB" altLang="cs-CZ" sz="2400" dirty="0" err="1"/>
              <a:t>velikost</a:t>
            </a:r>
            <a:r>
              <a:rPr lang="en-GB" altLang="cs-CZ" sz="2400" dirty="0"/>
              <a:t> populace v </a:t>
            </a:r>
            <a:r>
              <a:rPr lang="en-GB" altLang="cs-CZ" sz="2400" dirty="0" err="1"/>
              <a:t>nulté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sezóně</a:t>
            </a:r>
            <a:r>
              <a:rPr lang="en-GB" altLang="cs-CZ" sz="2400" dirty="0"/>
              <a:t> </a:t>
            </a:r>
            <a:r>
              <a:rPr lang="en-GB" altLang="cs-CZ" sz="2400" i="1" dirty="0"/>
              <a:t>N</a:t>
            </a:r>
            <a:r>
              <a:rPr lang="en-GB" altLang="cs-CZ" sz="2400" i="1" baseline="-25000" dirty="0"/>
              <a:t>0, </a:t>
            </a:r>
            <a:r>
              <a:rPr lang="en-GB" altLang="cs-CZ" sz="2400" dirty="0" err="1"/>
              <a:t>potom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první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bude</a:t>
            </a:r>
            <a:endParaRPr lang="en-GB" altLang="cs-CZ" sz="2400" i="1" baseline="-25000" dirty="0"/>
          </a:p>
          <a:p>
            <a:pPr lvl="2">
              <a:spcBef>
                <a:spcPts val="600"/>
              </a:spcBef>
              <a:buFontTx/>
              <a:buNone/>
            </a:pPr>
            <a:r>
              <a:rPr lang="cs-CZ" altLang="cs-CZ" i="1" dirty="0"/>
              <a:t>N</a:t>
            </a:r>
            <a:r>
              <a:rPr lang="cs-CZ" altLang="cs-CZ" i="1" baseline="-25000" dirty="0"/>
              <a:t>1 </a:t>
            </a:r>
            <a:r>
              <a:rPr lang="cs-CZ" altLang="cs-CZ" i="1" dirty="0"/>
              <a:t>= </a:t>
            </a:r>
            <a:r>
              <a:rPr lang="cs-CZ" altLang="cs-CZ" i="1" dirty="0">
                <a:sym typeface="Symbol" panose="05050102010706020507" pitchFamily="18" charset="2"/>
              </a:rPr>
              <a:t></a:t>
            </a:r>
            <a:r>
              <a:rPr lang="cs-CZ" altLang="cs-CZ" i="1" dirty="0"/>
              <a:t> N</a:t>
            </a:r>
            <a:r>
              <a:rPr lang="cs-CZ" altLang="cs-CZ" i="1" baseline="-25000" dirty="0"/>
              <a:t>0</a:t>
            </a:r>
            <a:r>
              <a:rPr lang="cs-CZ" altLang="cs-CZ" i="1" dirty="0"/>
              <a:t>.</a:t>
            </a:r>
          </a:p>
          <a:p>
            <a:pPr lvl="2">
              <a:spcBef>
                <a:spcPts val="600"/>
              </a:spcBef>
              <a:buFontTx/>
              <a:buNone/>
            </a:pPr>
            <a:r>
              <a:rPr lang="cs-CZ" altLang="cs-CZ" dirty="0"/>
              <a:t>V druhé sezóně bude</a:t>
            </a:r>
          </a:p>
          <a:p>
            <a:pPr lvl="2">
              <a:spcBef>
                <a:spcPts val="600"/>
              </a:spcBef>
              <a:buFontTx/>
              <a:buNone/>
            </a:pPr>
            <a:r>
              <a:rPr lang="cs-CZ" altLang="cs-CZ" i="1" dirty="0"/>
              <a:t>N</a:t>
            </a:r>
            <a:r>
              <a:rPr lang="cs-CZ" altLang="cs-CZ" i="1" baseline="-25000" dirty="0"/>
              <a:t>2 </a:t>
            </a:r>
            <a:r>
              <a:rPr lang="cs-CZ" altLang="cs-CZ" i="1" dirty="0"/>
              <a:t>= </a:t>
            </a:r>
            <a:r>
              <a:rPr lang="cs-CZ" altLang="cs-CZ" i="1" dirty="0">
                <a:sym typeface="Symbol" panose="05050102010706020507" pitchFamily="18" charset="2"/>
              </a:rPr>
              <a:t></a:t>
            </a:r>
            <a:r>
              <a:rPr lang="cs-CZ" altLang="cs-CZ" i="1" dirty="0"/>
              <a:t> N</a:t>
            </a:r>
            <a:r>
              <a:rPr lang="cs-CZ" altLang="cs-CZ" i="1" baseline="-25000" dirty="0"/>
              <a:t>1 </a:t>
            </a:r>
            <a:r>
              <a:rPr lang="cs-CZ" altLang="cs-CZ" i="1" dirty="0"/>
              <a:t>= </a:t>
            </a:r>
            <a:r>
              <a:rPr lang="cs-CZ" altLang="cs-CZ" i="1" dirty="0">
                <a:sym typeface="Symbol" panose="05050102010706020507" pitchFamily="18" charset="2"/>
              </a:rPr>
              <a:t></a:t>
            </a:r>
            <a:r>
              <a:rPr lang="cs-CZ" altLang="cs-CZ" i="1" dirty="0"/>
              <a:t> (</a:t>
            </a:r>
            <a:r>
              <a:rPr lang="cs-CZ" altLang="cs-CZ" i="1" dirty="0">
                <a:sym typeface="Symbol" panose="05050102010706020507" pitchFamily="18" charset="2"/>
              </a:rPr>
              <a:t></a:t>
            </a:r>
            <a:r>
              <a:rPr lang="cs-CZ" altLang="cs-CZ" i="1" dirty="0"/>
              <a:t> N</a:t>
            </a:r>
            <a:r>
              <a:rPr lang="cs-CZ" altLang="cs-CZ" i="1" baseline="-25000" dirty="0"/>
              <a:t>0</a:t>
            </a:r>
            <a:r>
              <a:rPr lang="cs-CZ" altLang="cs-CZ" i="1" dirty="0"/>
              <a:t>) = </a:t>
            </a:r>
            <a:r>
              <a:rPr lang="cs-CZ" altLang="cs-CZ" i="1" dirty="0">
                <a:sym typeface="Symbol" panose="05050102010706020507" pitchFamily="18" charset="2"/>
              </a:rPr>
              <a:t></a:t>
            </a:r>
            <a:r>
              <a:rPr lang="cs-CZ" altLang="cs-CZ" i="1" baseline="30000" dirty="0"/>
              <a:t>2 </a:t>
            </a:r>
            <a:r>
              <a:rPr lang="cs-CZ" altLang="cs-CZ" i="1" dirty="0"/>
              <a:t>N</a:t>
            </a:r>
            <a:r>
              <a:rPr lang="cs-CZ" altLang="cs-CZ" i="1" baseline="-25000" dirty="0"/>
              <a:t>0</a:t>
            </a:r>
            <a:r>
              <a:rPr lang="cs-CZ" altLang="cs-CZ" i="1" dirty="0"/>
              <a:t>,</a:t>
            </a:r>
          </a:p>
          <a:p>
            <a:pPr lvl="2">
              <a:spcBef>
                <a:spcPts val="600"/>
              </a:spcBef>
              <a:buFontTx/>
              <a:buNone/>
            </a:pPr>
            <a:r>
              <a:rPr lang="cs-CZ" altLang="cs-CZ" dirty="0"/>
              <a:t>ve třetí sezóně </a:t>
            </a:r>
          </a:p>
          <a:p>
            <a:pPr lvl="2">
              <a:spcBef>
                <a:spcPts val="600"/>
              </a:spcBef>
              <a:buFontTx/>
              <a:buNone/>
            </a:pPr>
            <a:r>
              <a:rPr lang="cs-CZ" altLang="cs-CZ" i="1" dirty="0"/>
              <a:t>N</a:t>
            </a:r>
            <a:r>
              <a:rPr lang="cs-CZ" altLang="cs-CZ" i="1" baseline="-25000" dirty="0"/>
              <a:t>3</a:t>
            </a:r>
            <a:r>
              <a:rPr lang="cs-CZ" altLang="cs-CZ" i="1" dirty="0"/>
              <a:t> = </a:t>
            </a:r>
            <a:r>
              <a:rPr lang="cs-CZ" altLang="cs-CZ" i="1" dirty="0">
                <a:sym typeface="Symbol" panose="05050102010706020507" pitchFamily="18" charset="2"/>
              </a:rPr>
              <a:t></a:t>
            </a:r>
            <a:r>
              <a:rPr lang="cs-CZ" altLang="cs-CZ" i="1" dirty="0"/>
              <a:t> N</a:t>
            </a:r>
            <a:r>
              <a:rPr lang="cs-CZ" altLang="cs-CZ" i="1" baseline="-25000" dirty="0"/>
              <a:t>2</a:t>
            </a:r>
            <a:r>
              <a:rPr lang="cs-CZ" altLang="cs-CZ" i="1" dirty="0"/>
              <a:t> = </a:t>
            </a:r>
            <a:r>
              <a:rPr lang="cs-CZ" altLang="cs-CZ" i="1" dirty="0">
                <a:sym typeface="Symbol" panose="05050102010706020507" pitchFamily="18" charset="2"/>
              </a:rPr>
              <a:t></a:t>
            </a:r>
            <a:r>
              <a:rPr lang="cs-CZ" altLang="cs-CZ" i="1" dirty="0"/>
              <a:t> (</a:t>
            </a:r>
            <a:r>
              <a:rPr lang="cs-CZ" altLang="cs-CZ" i="1" dirty="0">
                <a:sym typeface="Symbol" panose="05050102010706020507" pitchFamily="18" charset="2"/>
              </a:rPr>
              <a:t></a:t>
            </a:r>
            <a:r>
              <a:rPr lang="cs-CZ" altLang="cs-CZ" i="1" baseline="30000" dirty="0"/>
              <a:t>2</a:t>
            </a:r>
            <a:r>
              <a:rPr lang="cs-CZ" altLang="cs-CZ" i="1" dirty="0"/>
              <a:t> N</a:t>
            </a:r>
            <a:r>
              <a:rPr lang="cs-CZ" altLang="cs-CZ" i="1" baseline="-25000" dirty="0"/>
              <a:t>0</a:t>
            </a:r>
            <a:r>
              <a:rPr lang="cs-CZ" altLang="cs-CZ" i="1" dirty="0"/>
              <a:t>) = </a:t>
            </a:r>
            <a:r>
              <a:rPr lang="cs-CZ" altLang="cs-CZ" i="1" dirty="0">
                <a:sym typeface="Symbol" panose="05050102010706020507" pitchFamily="18" charset="2"/>
              </a:rPr>
              <a:t></a:t>
            </a:r>
            <a:r>
              <a:rPr lang="cs-CZ" altLang="cs-CZ" i="1" baseline="30000" dirty="0"/>
              <a:t>3</a:t>
            </a:r>
            <a:r>
              <a:rPr lang="cs-CZ" altLang="cs-CZ" i="1" dirty="0"/>
              <a:t> N</a:t>
            </a:r>
            <a:r>
              <a:rPr lang="cs-CZ" altLang="cs-CZ" i="1" baseline="-25000" dirty="0"/>
              <a:t>0</a:t>
            </a:r>
            <a:endParaRPr lang="cs-CZ" altLang="cs-CZ" i="1" dirty="0"/>
          </a:p>
          <a:p>
            <a:pPr lvl="2">
              <a:spcBef>
                <a:spcPts val="600"/>
              </a:spcBef>
              <a:buFontTx/>
              <a:buNone/>
            </a:pPr>
            <a:r>
              <a:rPr lang="cs-CZ" altLang="cs-CZ" dirty="0"/>
              <a:t>a obecně po </a:t>
            </a:r>
            <a:r>
              <a:rPr lang="cs-CZ" altLang="cs-CZ" i="1" dirty="0"/>
              <a:t>t</a:t>
            </a:r>
            <a:r>
              <a:rPr lang="cs-CZ" altLang="cs-CZ" dirty="0"/>
              <a:t> sezónách</a:t>
            </a:r>
          </a:p>
          <a:p>
            <a:pPr lvl="2">
              <a:spcBef>
                <a:spcPts val="600"/>
              </a:spcBef>
              <a:buFontTx/>
              <a:buNone/>
            </a:pPr>
            <a:r>
              <a:rPr lang="cs-CZ" altLang="cs-CZ" i="1" dirty="0" err="1"/>
              <a:t>N</a:t>
            </a:r>
            <a:r>
              <a:rPr lang="cs-CZ" altLang="cs-CZ" i="1" baseline="-25000" dirty="0" err="1"/>
              <a:t>t</a:t>
            </a:r>
            <a:r>
              <a:rPr lang="cs-CZ" altLang="cs-CZ" i="1" dirty="0"/>
              <a:t> = </a:t>
            </a:r>
            <a:r>
              <a:rPr lang="cs-CZ" altLang="cs-CZ" i="1" dirty="0">
                <a:sym typeface="Symbol" panose="05050102010706020507" pitchFamily="18" charset="2"/>
              </a:rPr>
              <a:t></a:t>
            </a:r>
            <a:r>
              <a:rPr lang="cs-CZ" altLang="cs-CZ" i="1" baseline="30000" dirty="0"/>
              <a:t>t</a:t>
            </a:r>
            <a:r>
              <a:rPr lang="cs-CZ" altLang="cs-CZ" i="1" dirty="0"/>
              <a:t> N</a:t>
            </a:r>
            <a:r>
              <a:rPr lang="cs-CZ" altLang="cs-CZ" i="1" baseline="-25000" dirty="0"/>
              <a:t>0</a:t>
            </a:r>
            <a:r>
              <a:rPr lang="cs-CZ" altLang="cs-CZ" dirty="0"/>
              <a:t>.                                                                                                 </a:t>
            </a:r>
          </a:p>
          <a:p>
            <a:pPr lvl="2">
              <a:spcBef>
                <a:spcPts val="600"/>
              </a:spcBef>
              <a:buFontTx/>
              <a:buNone/>
            </a:pPr>
            <a:endParaRPr lang="en-GB" altLang="cs-CZ" dirty="0"/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533400" y="4648200"/>
            <a:ext cx="7924800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err="1"/>
              <a:t>Vidíme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že</a:t>
            </a:r>
            <a:r>
              <a:rPr lang="en-GB" altLang="cs-CZ" sz="2400" dirty="0"/>
              <a:t> </a:t>
            </a:r>
            <a:r>
              <a:rPr lang="cs-CZ" altLang="cs-CZ" sz="2400" i="1" dirty="0">
                <a:sym typeface="Symbol" panose="05050102010706020507" pitchFamily="18" charset="2"/>
              </a:rPr>
              <a:t> </a:t>
            </a:r>
            <a:r>
              <a:rPr lang="cs-CZ" altLang="cs-CZ" sz="2400" dirty="0">
                <a:sym typeface="Symbol" panose="05050102010706020507" pitchFamily="18" charset="2"/>
              </a:rPr>
              <a:t>je konstanta, tj.</a:t>
            </a:r>
            <a:r>
              <a:rPr lang="cs-CZ" altLang="cs-CZ" sz="2400" i="1" dirty="0">
                <a:sym typeface="Symbol" panose="05050102010706020507" pitchFamily="18" charset="2"/>
              </a:rPr>
              <a:t> </a:t>
            </a:r>
            <a:r>
              <a:rPr lang="cs-CZ" altLang="cs-CZ" sz="2400" dirty="0">
                <a:sym typeface="Symbol" panose="05050102010706020507" pitchFamily="18" charset="2"/>
              </a:rPr>
              <a:t>je nezávislá na čase, na velikosti populace atd. a řešení vede opět na exponenciální růst (pokud je </a:t>
            </a:r>
            <a:r>
              <a:rPr lang="cs-CZ" altLang="cs-CZ" sz="2400" i="1" dirty="0">
                <a:sym typeface="Symbol" panose="05050102010706020507" pitchFamily="18" charset="2"/>
              </a:rPr>
              <a:t></a:t>
            </a:r>
            <a:r>
              <a:rPr lang="en-GB" altLang="cs-CZ" sz="2400" i="1" dirty="0">
                <a:sym typeface="Symbol" panose="05050102010706020507" pitchFamily="18" charset="2"/>
              </a:rPr>
              <a:t>&gt;</a:t>
            </a:r>
            <a:r>
              <a:rPr lang="en-GB" altLang="cs-CZ" sz="2400" dirty="0">
                <a:sym typeface="Symbol" panose="05050102010706020507" pitchFamily="18" charset="2"/>
              </a:rPr>
              <a:t>1), </a:t>
            </a:r>
            <a:r>
              <a:rPr lang="en-GB" altLang="cs-CZ" sz="2400" dirty="0" err="1">
                <a:sym typeface="Symbol" panose="05050102010706020507" pitchFamily="18" charset="2"/>
              </a:rPr>
              <a:t>nebo</a:t>
            </a:r>
            <a:r>
              <a:rPr lang="en-GB" altLang="cs-CZ" sz="2400" dirty="0">
                <a:sym typeface="Symbol" panose="05050102010706020507" pitchFamily="18" charset="2"/>
              </a:rPr>
              <a:t> </a:t>
            </a:r>
            <a:r>
              <a:rPr lang="en-GB" altLang="cs-CZ" sz="2400" dirty="0" err="1">
                <a:sym typeface="Symbol" panose="05050102010706020507" pitchFamily="18" charset="2"/>
              </a:rPr>
              <a:t>exponenci</a:t>
            </a:r>
            <a:r>
              <a:rPr lang="cs-CZ" altLang="cs-CZ" sz="2400" dirty="0" err="1">
                <a:sym typeface="Symbol" panose="05050102010706020507" pitchFamily="18" charset="2"/>
              </a:rPr>
              <a:t>ální</a:t>
            </a:r>
            <a:r>
              <a:rPr lang="cs-CZ" altLang="cs-CZ" sz="2400" dirty="0">
                <a:sym typeface="Symbol" panose="05050102010706020507" pitchFamily="18" charset="2"/>
              </a:rPr>
              <a:t> vymírání (pokud je </a:t>
            </a:r>
            <a:r>
              <a:rPr lang="cs-CZ" altLang="cs-CZ" sz="2400" i="1" dirty="0">
                <a:sym typeface="Symbol" panose="05050102010706020507" pitchFamily="18" charset="2"/>
              </a:rPr>
              <a:t>&lt;1</a:t>
            </a:r>
            <a:r>
              <a:rPr lang="cs-CZ" altLang="cs-CZ" sz="2400" dirty="0">
                <a:sym typeface="Symbol" panose="05050102010706020507" pitchFamily="18" charset="2"/>
              </a:rPr>
              <a:t>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dirty="0">
                <a:sym typeface="Symbol" panose="05050102010706020507" pitchFamily="18" charset="2"/>
              </a:rPr>
              <a:t>Zase exponenciální růst  - pro </a:t>
            </a:r>
            <a:r>
              <a:rPr lang="cs-CZ" altLang="cs-CZ" sz="2400" i="1" dirty="0">
                <a:sym typeface="Symbol" panose="05050102010706020507" pitchFamily="18" charset="2"/>
              </a:rPr>
              <a:t></a:t>
            </a:r>
            <a:r>
              <a:rPr lang="en-GB" altLang="cs-CZ" sz="2400" i="1" dirty="0">
                <a:sym typeface="Symbol" panose="05050102010706020507" pitchFamily="18" charset="2"/>
              </a:rPr>
              <a:t>&gt;</a:t>
            </a:r>
            <a:r>
              <a:rPr lang="cs-CZ" altLang="cs-CZ" sz="2400" dirty="0">
                <a:sym typeface="Symbol" panose="05050102010706020507" pitchFamily="18" charset="2"/>
              </a:rPr>
              <a:t>2 </a:t>
            </a:r>
            <a:r>
              <a:rPr lang="cs-CZ" altLang="cs-CZ" sz="2400" b="1" dirty="0">
                <a:sym typeface="Symbol" panose="05050102010706020507" pitchFamily="18" charset="2"/>
              </a:rPr>
              <a:t>ještě rychlejší než pro prosté dělení na dva jedince </a:t>
            </a:r>
            <a:r>
              <a:rPr lang="cs-CZ" altLang="cs-CZ" sz="2400" dirty="0">
                <a:sym typeface="Symbol" panose="05050102010706020507" pitchFamily="18" charset="2"/>
              </a:rPr>
              <a:t>(při stejné generační době)</a:t>
            </a:r>
            <a:endParaRPr lang="en-GB" altLang="cs-CZ" sz="2400" b="1" dirty="0"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2500" t="20000" r="16750" b="6667"/>
          <a:stretch/>
        </p:blipFill>
        <p:spPr>
          <a:xfrm>
            <a:off x="0" y="152400"/>
            <a:ext cx="8028709" cy="6172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7620000" y="2438400"/>
                <a:ext cx="137160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=2,0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0" y="2438400"/>
                <a:ext cx="1371600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7824355" y="4572000"/>
                <a:ext cx="137160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dirty="0"/>
                  <a:t>1,7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355" y="4572000"/>
                <a:ext cx="1371600" cy="461665"/>
              </a:xfrm>
              <a:prstGeom prst="rect">
                <a:avLst/>
              </a:prstGeom>
              <a:blipFill>
                <a:blip r:embed="rId4"/>
                <a:stretch>
                  <a:fillRect l="-133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7879773" y="5105400"/>
                <a:ext cx="137160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dirty="0"/>
                  <a:t>1,5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9773" y="5105400"/>
                <a:ext cx="1371600" cy="461665"/>
              </a:xfrm>
              <a:prstGeom prst="rect">
                <a:avLst/>
              </a:prstGeom>
              <a:blipFill>
                <a:blip r:embed="rId5"/>
                <a:stretch>
                  <a:fillRect l="-1333" t="-10667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ovéPole 5"/>
              <p:cNvSpPr txBox="1"/>
              <p:nvPr/>
            </p:nvSpPr>
            <p:spPr>
              <a:xfrm>
                <a:off x="7817428" y="685800"/>
                <a:ext cx="137160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=2,</m:t>
                    </m:r>
                  </m:oMath>
                </a14:m>
                <a:r>
                  <a:rPr lang="cs-CZ" dirty="0"/>
                  <a:t>1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ovéPo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7428" y="685800"/>
                <a:ext cx="1371600" cy="461665"/>
              </a:xfrm>
              <a:prstGeom prst="rect">
                <a:avLst/>
              </a:prstGeom>
              <a:blipFill>
                <a:blip r:embed="rId6"/>
                <a:stretch>
                  <a:fillRect l="-1333" t="-10667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ovéPole 6"/>
              <p:cNvSpPr txBox="1"/>
              <p:nvPr/>
            </p:nvSpPr>
            <p:spPr>
              <a:xfrm>
                <a:off x="76200" y="6248400"/>
                <a:ext cx="9067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/>
                  <a:t>Relativně malá změna v hodnotě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cs-CZ" dirty="0"/>
                  <a:t> se s časem projevuje více a více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ovéPol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6248400"/>
                <a:ext cx="9067800" cy="461665"/>
              </a:xfrm>
              <a:prstGeom prst="rect">
                <a:avLst/>
              </a:prstGeom>
              <a:blipFill>
                <a:blip r:embed="rId7"/>
                <a:stretch>
                  <a:fillRect l="-1076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900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09600" y="152400"/>
            <a:ext cx="81534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err="1"/>
              <a:t>Při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tomto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přístupu</a:t>
            </a:r>
            <a:r>
              <a:rPr lang="en-GB" altLang="cs-CZ" sz="2400" dirty="0"/>
              <a:t>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* </a:t>
            </a:r>
            <a:r>
              <a:rPr lang="en-GB" altLang="cs-CZ" dirty="0" err="1"/>
              <a:t>popisujeme</a:t>
            </a:r>
            <a:r>
              <a:rPr lang="en-GB" altLang="cs-CZ" dirty="0"/>
              <a:t> </a:t>
            </a:r>
            <a:r>
              <a:rPr lang="en-GB" altLang="cs-CZ" dirty="0" err="1"/>
              <a:t>jen</a:t>
            </a:r>
            <a:r>
              <a:rPr lang="en-GB" altLang="cs-CZ" dirty="0"/>
              <a:t> </a:t>
            </a:r>
            <a:r>
              <a:rPr lang="en-GB" altLang="cs-CZ" dirty="0" err="1"/>
              <a:t>jedno</a:t>
            </a:r>
            <a:r>
              <a:rPr lang="en-GB" altLang="cs-CZ" dirty="0"/>
              <a:t> </a:t>
            </a:r>
            <a:r>
              <a:rPr lang="en-GB" altLang="cs-CZ" dirty="0" err="1"/>
              <a:t>vývojové</a:t>
            </a:r>
            <a:r>
              <a:rPr lang="en-GB" altLang="cs-CZ" dirty="0"/>
              <a:t> </a:t>
            </a:r>
            <a:r>
              <a:rPr lang="en-GB" altLang="cs-CZ" dirty="0" err="1"/>
              <a:t>stádium</a:t>
            </a:r>
            <a:r>
              <a:rPr lang="en-GB" altLang="cs-CZ" dirty="0"/>
              <a:t> (</a:t>
            </a:r>
            <a:r>
              <a:rPr lang="en-GB" altLang="cs-CZ" dirty="0" err="1"/>
              <a:t>zde</a:t>
            </a:r>
            <a:r>
              <a:rPr lang="en-GB" altLang="cs-CZ" dirty="0"/>
              <a:t> </a:t>
            </a:r>
            <a:r>
              <a:rPr lang="en-GB" altLang="cs-CZ" dirty="0" err="1"/>
              <a:t>dospělce</a:t>
            </a:r>
            <a:r>
              <a:rPr lang="en-GB" altLang="cs-CZ" dirty="0"/>
              <a:t>)</a:t>
            </a:r>
            <a:r>
              <a:rPr lang="cs-CZ" altLang="cs-CZ" dirty="0"/>
              <a:t> – odpovídá tomu i to, že známe stav v jednotlivých okamžicích</a:t>
            </a:r>
            <a:endParaRPr lang="en-GB" altLang="cs-CZ" dirty="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dirty="0"/>
              <a:t>* </a:t>
            </a:r>
            <a:r>
              <a:rPr lang="en-GB" altLang="cs-CZ" dirty="0" err="1"/>
              <a:t>zanedbáváme</a:t>
            </a:r>
            <a:r>
              <a:rPr lang="en-GB" altLang="cs-CZ" dirty="0"/>
              <a:t> </a:t>
            </a:r>
            <a:r>
              <a:rPr lang="en-GB" altLang="cs-CZ" i="1" dirty="0"/>
              <a:t>sex ratio </a:t>
            </a:r>
            <a:r>
              <a:rPr lang="en-GB" altLang="cs-CZ" dirty="0"/>
              <a:t>(</a:t>
            </a:r>
            <a:r>
              <a:rPr lang="cs-CZ" altLang="cs-CZ" dirty="0"/>
              <a:t>předpokládáme 1:1)</a:t>
            </a:r>
            <a:r>
              <a:rPr lang="en-GB" altLang="cs-CZ" i="1" dirty="0"/>
              <a:t>. </a:t>
            </a:r>
            <a:r>
              <a:rPr lang="en-GB" altLang="cs-CZ" dirty="0" err="1"/>
              <a:t>Nejjednodušší</a:t>
            </a:r>
            <a:r>
              <a:rPr lang="en-GB" altLang="cs-CZ" dirty="0"/>
              <a:t> je </a:t>
            </a:r>
            <a:r>
              <a:rPr lang="en-GB" altLang="cs-CZ" dirty="0" err="1"/>
              <a:t>modelovat</a:t>
            </a:r>
            <a:r>
              <a:rPr lang="en-GB" altLang="cs-CZ" dirty="0"/>
              <a:t> </a:t>
            </a:r>
            <a:r>
              <a:rPr lang="en-GB" altLang="cs-CZ" dirty="0" err="1"/>
              <a:t>jen</a:t>
            </a:r>
            <a:r>
              <a:rPr lang="en-GB" altLang="cs-CZ" dirty="0"/>
              <a:t> </a:t>
            </a:r>
            <a:r>
              <a:rPr lang="en-GB" altLang="cs-CZ" dirty="0" err="1"/>
              <a:t>samice</a:t>
            </a:r>
            <a:r>
              <a:rPr lang="en-GB" altLang="cs-CZ" dirty="0"/>
              <a:t>. </a:t>
            </a:r>
            <a:r>
              <a:rPr lang="cs-CZ" altLang="cs-CZ" i="1" dirty="0">
                <a:sym typeface="Symbol" panose="05050102010706020507" pitchFamily="18" charset="2"/>
              </a:rPr>
              <a:t> </a:t>
            </a:r>
            <a:r>
              <a:rPr lang="cs-CZ" altLang="cs-CZ" dirty="0">
                <a:sym typeface="Symbol" panose="05050102010706020507" pitchFamily="18" charset="2"/>
              </a:rPr>
              <a:t>se potom vztahuje jen k počtu samic v příští generaci, kterým dá vznik jedna samice.</a:t>
            </a:r>
            <a:endParaRPr lang="en-GB" altLang="cs-CZ" dirty="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dirty="0"/>
              <a:t>* </a:t>
            </a:r>
            <a:r>
              <a:rPr lang="cs-CZ" altLang="cs-CZ" i="1" dirty="0">
                <a:sym typeface="Symbol" panose="05050102010706020507" pitchFamily="18" charset="2"/>
              </a:rPr>
              <a:t></a:t>
            </a:r>
            <a:r>
              <a:rPr lang="en-GB" altLang="cs-CZ" dirty="0"/>
              <a:t> je </a:t>
            </a:r>
            <a:r>
              <a:rPr lang="en-GB" altLang="cs-CZ" dirty="0" err="1"/>
              <a:t>tedy</a:t>
            </a:r>
            <a:r>
              <a:rPr lang="en-GB" altLang="cs-CZ" dirty="0"/>
              <a:t> “</a:t>
            </a:r>
            <a:r>
              <a:rPr lang="en-GB" altLang="cs-CZ" dirty="0" err="1"/>
              <a:t>agregovaným</a:t>
            </a:r>
            <a:r>
              <a:rPr lang="en-GB" altLang="cs-CZ" dirty="0"/>
              <a:t>” </a:t>
            </a:r>
            <a:r>
              <a:rPr lang="en-GB" altLang="cs-CZ" dirty="0" err="1"/>
              <a:t>výsledkem</a:t>
            </a:r>
            <a:r>
              <a:rPr lang="en-GB" altLang="cs-CZ" dirty="0"/>
              <a:t> </a:t>
            </a:r>
            <a:r>
              <a:rPr lang="en-GB" altLang="cs-CZ" dirty="0" err="1"/>
              <a:t>různých</a:t>
            </a:r>
            <a:r>
              <a:rPr lang="en-GB" altLang="cs-CZ" dirty="0"/>
              <a:t> </a:t>
            </a:r>
            <a:r>
              <a:rPr lang="en-GB" altLang="cs-CZ" dirty="0" err="1"/>
              <a:t>procesů</a:t>
            </a:r>
            <a:r>
              <a:rPr lang="en-GB" altLang="cs-CZ" dirty="0"/>
              <a:t> v </a:t>
            </a:r>
            <a:r>
              <a:rPr lang="en-GB" altLang="cs-CZ" dirty="0" err="1"/>
              <a:t>jedné</a:t>
            </a:r>
            <a:r>
              <a:rPr lang="en-GB" altLang="cs-CZ" dirty="0"/>
              <a:t> </a:t>
            </a:r>
            <a:r>
              <a:rPr lang="en-GB" altLang="cs-CZ" dirty="0" err="1"/>
              <a:t>sezóně</a:t>
            </a:r>
            <a:r>
              <a:rPr lang="cs-CZ" altLang="cs-CZ" dirty="0"/>
              <a:t>. </a:t>
            </a:r>
            <a:endParaRPr lang="en-GB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571500" y="38100"/>
            <a:ext cx="8001000" cy="766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4400" i="1" dirty="0">
                <a:sym typeface="Symbol" panose="05050102010706020507" pitchFamily="18" charset="2"/>
              </a:rPr>
              <a:t></a:t>
            </a:r>
            <a:r>
              <a:rPr lang="en-GB" altLang="cs-CZ" sz="4400" dirty="0"/>
              <a:t> </a:t>
            </a:r>
            <a:r>
              <a:rPr lang="cs-CZ" altLang="cs-CZ" sz="4400" dirty="0"/>
              <a:t>= </a:t>
            </a:r>
            <a:r>
              <a:rPr lang="en-GB" altLang="cs-CZ" sz="4400" dirty="0"/>
              <a:t>Eggs/2*P</a:t>
            </a:r>
            <a:r>
              <a:rPr lang="en-GB" altLang="cs-CZ" sz="4400" baseline="-25000" dirty="0"/>
              <a:t>1</a:t>
            </a:r>
            <a:r>
              <a:rPr lang="en-GB" altLang="cs-CZ" sz="4400" dirty="0"/>
              <a:t>*P</a:t>
            </a:r>
            <a:r>
              <a:rPr lang="en-GB" altLang="cs-CZ" sz="4400" baseline="-25000" dirty="0"/>
              <a:t>2</a:t>
            </a:r>
            <a:r>
              <a:rPr lang="en-GB" altLang="cs-CZ" sz="4400" dirty="0"/>
              <a:t>*P</a:t>
            </a:r>
            <a:r>
              <a:rPr lang="en-GB" altLang="cs-CZ" sz="4400" baseline="-25000" dirty="0"/>
              <a:t>3</a:t>
            </a:r>
            <a:r>
              <a:rPr lang="en-GB" altLang="cs-CZ" sz="4400" dirty="0"/>
              <a:t>*P</a:t>
            </a:r>
            <a:r>
              <a:rPr lang="en-GB" altLang="cs-CZ" sz="4400" baseline="-25000" dirty="0"/>
              <a:t>4</a:t>
            </a:r>
            <a:r>
              <a:rPr lang="en-GB" altLang="cs-CZ" sz="4400" dirty="0"/>
              <a:t>,</a:t>
            </a:r>
            <a:r>
              <a:rPr lang="en-GB" altLang="cs-CZ" sz="4400" baseline="-25000" dirty="0"/>
              <a:t> </a:t>
            </a:r>
            <a:r>
              <a:rPr lang="en-GB" altLang="cs-CZ" sz="4400" dirty="0"/>
              <a:t> </a:t>
            </a:r>
            <a:endParaRPr lang="cs-CZ" altLang="cs-CZ" sz="2400" dirty="0"/>
          </a:p>
          <a:p>
            <a:pPr>
              <a:spcBef>
                <a:spcPct val="50000"/>
              </a:spcBef>
            </a:pPr>
            <a:r>
              <a:rPr lang="en-GB" altLang="cs-CZ" dirty="0" err="1"/>
              <a:t>kde</a:t>
            </a:r>
            <a:r>
              <a:rPr lang="en-GB" altLang="cs-CZ" dirty="0"/>
              <a:t> Eggs je </a:t>
            </a:r>
            <a:r>
              <a:rPr lang="en-GB" altLang="cs-CZ" dirty="0" err="1"/>
              <a:t>počet</a:t>
            </a:r>
            <a:r>
              <a:rPr lang="en-GB" altLang="cs-CZ" dirty="0"/>
              <a:t> </a:t>
            </a:r>
            <a:r>
              <a:rPr lang="en-GB" altLang="cs-CZ" dirty="0" err="1"/>
              <a:t>vajíček</a:t>
            </a:r>
            <a:r>
              <a:rPr lang="cs-CZ" altLang="cs-CZ" dirty="0"/>
              <a:t> („plodnost“</a:t>
            </a:r>
            <a:r>
              <a:rPr lang="en-GB" altLang="cs-CZ" dirty="0"/>
              <a:t>, </a:t>
            </a:r>
            <a:r>
              <a:rPr lang="en-GB" altLang="cs-CZ" dirty="0" err="1"/>
              <a:t>které</a:t>
            </a:r>
            <a:r>
              <a:rPr lang="en-GB" altLang="cs-CZ" dirty="0"/>
              <a:t> </a:t>
            </a:r>
            <a:r>
              <a:rPr lang="en-GB" altLang="cs-CZ" dirty="0" err="1"/>
              <a:t>naklade</a:t>
            </a:r>
            <a:r>
              <a:rPr lang="en-GB" altLang="cs-CZ" dirty="0"/>
              <a:t> </a:t>
            </a:r>
            <a:r>
              <a:rPr lang="en-GB" altLang="cs-CZ" dirty="0" err="1"/>
              <a:t>jedna</a:t>
            </a:r>
            <a:r>
              <a:rPr lang="en-GB" altLang="cs-CZ" dirty="0"/>
              <a:t> </a:t>
            </a:r>
            <a:r>
              <a:rPr lang="en-GB" altLang="cs-CZ" dirty="0" err="1"/>
              <a:t>samice</a:t>
            </a:r>
            <a:r>
              <a:rPr lang="en-GB" altLang="cs-CZ" dirty="0"/>
              <a:t> (a </a:t>
            </a:r>
            <a:r>
              <a:rPr lang="en-GB" altLang="cs-CZ" dirty="0" err="1"/>
              <a:t>předpokládáme</a:t>
            </a:r>
            <a:r>
              <a:rPr lang="en-GB" altLang="cs-CZ" dirty="0"/>
              <a:t> </a:t>
            </a:r>
            <a:r>
              <a:rPr lang="en-GB" altLang="cs-CZ" dirty="0" err="1"/>
              <a:t>polovinu</a:t>
            </a:r>
            <a:r>
              <a:rPr lang="en-GB" altLang="cs-CZ" dirty="0"/>
              <a:t> </a:t>
            </a:r>
            <a:r>
              <a:rPr lang="en-GB" altLang="cs-CZ" dirty="0" err="1"/>
              <a:t>samců</a:t>
            </a:r>
            <a:r>
              <a:rPr lang="en-GB" altLang="cs-CZ" dirty="0"/>
              <a:t>), a P </a:t>
            </a:r>
            <a:r>
              <a:rPr lang="en-GB" altLang="cs-CZ" dirty="0" err="1"/>
              <a:t>jsou</a:t>
            </a:r>
            <a:r>
              <a:rPr lang="en-GB" altLang="cs-CZ" dirty="0"/>
              <a:t> </a:t>
            </a:r>
            <a:r>
              <a:rPr lang="en-GB" altLang="cs-CZ" dirty="0" err="1"/>
              <a:t>postupně</a:t>
            </a:r>
            <a:r>
              <a:rPr lang="en-GB" altLang="cs-CZ" dirty="0"/>
              <a:t> </a:t>
            </a:r>
            <a:r>
              <a:rPr lang="en-GB" altLang="cs-CZ" dirty="0" err="1"/>
              <a:t>pravděpodobnosti</a:t>
            </a:r>
            <a:r>
              <a:rPr lang="en-GB" altLang="cs-CZ" dirty="0"/>
              <a:t>, </a:t>
            </a:r>
            <a:endParaRPr lang="cs-CZ" altLang="cs-CZ" dirty="0"/>
          </a:p>
          <a:p>
            <a:pPr>
              <a:spcBef>
                <a:spcPct val="50000"/>
              </a:spcBef>
            </a:pPr>
            <a:r>
              <a:rPr lang="en-GB" altLang="cs-CZ" dirty="0"/>
              <a:t>(1) </a:t>
            </a:r>
            <a:r>
              <a:rPr lang="cs-CZ" altLang="cs-CZ" dirty="0"/>
              <a:t>že se z vajíčka vylíhne housenka, </a:t>
            </a:r>
          </a:p>
          <a:p>
            <a:pPr>
              <a:spcBef>
                <a:spcPct val="50000"/>
              </a:spcBef>
            </a:pPr>
            <a:r>
              <a:rPr lang="cs-CZ" altLang="cs-CZ" dirty="0"/>
              <a:t>(2) že se housenka úspěšně zakuklí, </a:t>
            </a:r>
          </a:p>
          <a:p>
            <a:pPr>
              <a:spcBef>
                <a:spcPct val="50000"/>
              </a:spcBef>
            </a:pPr>
            <a:r>
              <a:rPr lang="cs-CZ" altLang="cs-CZ" dirty="0"/>
              <a:t>(3) že kukla přežije zimu a vylítne z ní příští sezónu zdravý motýl, </a:t>
            </a:r>
          </a:p>
          <a:p>
            <a:pPr>
              <a:spcBef>
                <a:spcPct val="50000"/>
              </a:spcBef>
            </a:pPr>
            <a:r>
              <a:rPr lang="cs-CZ" altLang="cs-CZ" dirty="0"/>
              <a:t>(4) motýl přežije do doby kladení a úspěšně vyklade vajíčka</a:t>
            </a:r>
            <a:endParaRPr lang="en-GB" altLang="cs-CZ" dirty="0"/>
          </a:p>
          <a:p>
            <a:pPr>
              <a:spcBef>
                <a:spcPct val="50000"/>
              </a:spcBef>
              <a:buFontTx/>
              <a:buNone/>
            </a:pPr>
            <a:endParaRPr lang="en-GB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cs-CZ" altLang="en-US" dirty="0"/>
              <a:t>Zkusme březňačku (zjednodušenou pro model)</a:t>
            </a:r>
            <a:endParaRPr lang="en-US" altLang="en-US" dirty="0"/>
          </a:p>
        </p:txBody>
      </p:sp>
      <p:pic>
        <p:nvPicPr>
          <p:cNvPr id="26627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8686800" cy="437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 noChangeArrowheads="1"/>
          </p:cNvSpPr>
          <p:nvPr>
            <p:ph type="title"/>
          </p:nvPr>
        </p:nvSpPr>
        <p:spPr>
          <a:xfrm>
            <a:off x="692150" y="304800"/>
            <a:ext cx="7772400" cy="1143000"/>
          </a:xfrm>
        </p:spPr>
        <p:txBody>
          <a:bodyPr/>
          <a:lstStyle/>
          <a:p>
            <a:r>
              <a:rPr lang="cs-CZ" altLang="en-US"/>
              <a:t>Březňačka</a:t>
            </a:r>
            <a:endParaRPr lang="en-US" alt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2150" y="1600200"/>
            <a:ext cx="7689850" cy="4648200"/>
          </a:xfrm>
        </p:spPr>
        <p:txBody>
          <a:bodyPr/>
          <a:lstStyle/>
          <a:p>
            <a:pPr>
              <a:defRPr/>
            </a:pPr>
            <a:r>
              <a:rPr lang="cs-CZ" dirty="0"/>
              <a:t>Má </a:t>
            </a:r>
            <a:r>
              <a:rPr lang="en-US" dirty="0"/>
              <a:t>~ </a:t>
            </a:r>
            <a:r>
              <a:rPr lang="cs-CZ" dirty="0"/>
              <a:t> </a:t>
            </a:r>
            <a:r>
              <a:rPr lang="cs-CZ" dirty="0" err="1"/>
              <a:t>Eggs</a:t>
            </a:r>
            <a:r>
              <a:rPr lang="cs-CZ" dirty="0"/>
              <a:t> =</a:t>
            </a:r>
            <a:r>
              <a:rPr lang="en-US" dirty="0"/>
              <a:t>12 </a:t>
            </a:r>
            <a:r>
              <a:rPr lang="cs-CZ" dirty="0"/>
              <a:t>vajíček v hnízdě – a předpokládejme, že hnízdí jednou, hned </a:t>
            </a:r>
            <a:r>
              <a:rPr lang="en-US" dirty="0"/>
              <a:t>p</a:t>
            </a:r>
            <a:r>
              <a:rPr lang="cs-CZ" dirty="0" err="1"/>
              <a:t>říští</a:t>
            </a:r>
            <a:r>
              <a:rPr lang="cs-CZ" dirty="0"/>
              <a:t> rok po vylíhnutí (pravda), a dalšího roku už se nedožije (to pro jednoduchost modelu).</a:t>
            </a:r>
          </a:p>
          <a:p>
            <a:pPr>
              <a:defRPr/>
            </a:pPr>
            <a:r>
              <a:rPr lang="cs-CZ" altLang="cs-CZ" i="1" dirty="0">
                <a:sym typeface="Symbol" panose="05050102010706020507" pitchFamily="18" charset="2"/>
              </a:rPr>
              <a:t></a:t>
            </a:r>
            <a:r>
              <a:rPr lang="cs-CZ" altLang="cs-CZ" dirty="0">
                <a:sym typeface="Symbol" panose="05050102010706020507" pitchFamily="18" charset="2"/>
              </a:rPr>
              <a:t>= </a:t>
            </a:r>
            <a:r>
              <a:rPr lang="en-GB" altLang="cs-CZ" dirty="0"/>
              <a:t>Eggs/2*P</a:t>
            </a:r>
            <a:r>
              <a:rPr lang="en-GB" altLang="cs-CZ" baseline="-25000" dirty="0"/>
              <a:t>1</a:t>
            </a:r>
            <a:r>
              <a:rPr lang="en-GB" altLang="cs-CZ" dirty="0"/>
              <a:t>*P</a:t>
            </a:r>
            <a:r>
              <a:rPr lang="en-GB" altLang="cs-CZ" baseline="-25000" dirty="0"/>
              <a:t>2</a:t>
            </a:r>
            <a:r>
              <a:rPr lang="en-GB" altLang="cs-CZ" dirty="0"/>
              <a:t>*P</a:t>
            </a:r>
            <a:r>
              <a:rPr lang="en-GB" altLang="cs-CZ" baseline="-25000" dirty="0"/>
              <a:t>3</a:t>
            </a:r>
            <a:r>
              <a:rPr lang="en-GB" altLang="cs-CZ" dirty="0"/>
              <a:t>,</a:t>
            </a:r>
            <a:r>
              <a:rPr lang="en-GB" altLang="cs-CZ" baseline="-25000" dirty="0"/>
              <a:t> </a:t>
            </a:r>
            <a:r>
              <a:rPr lang="en-GB" altLang="cs-CZ" dirty="0"/>
              <a:t>a P </a:t>
            </a:r>
            <a:r>
              <a:rPr lang="en-GB" altLang="cs-CZ" dirty="0" err="1"/>
              <a:t>jsou</a:t>
            </a:r>
            <a:r>
              <a:rPr lang="en-GB" altLang="cs-CZ" dirty="0"/>
              <a:t> </a:t>
            </a:r>
            <a:r>
              <a:rPr lang="en-GB" altLang="cs-CZ" dirty="0" err="1"/>
              <a:t>postupně</a:t>
            </a:r>
            <a:r>
              <a:rPr lang="en-GB" altLang="cs-CZ" dirty="0"/>
              <a:t> </a:t>
            </a:r>
            <a:r>
              <a:rPr lang="en-GB" altLang="cs-CZ" dirty="0" err="1"/>
              <a:t>pravděpodobnosti</a:t>
            </a:r>
            <a:r>
              <a:rPr lang="en-GB" altLang="cs-CZ" dirty="0"/>
              <a:t>, (1) </a:t>
            </a:r>
            <a:r>
              <a:rPr lang="cs-CZ" altLang="cs-CZ" dirty="0"/>
              <a:t>hnízdo není </a:t>
            </a:r>
            <a:r>
              <a:rPr lang="cs-CZ" altLang="cs-CZ" dirty="0" err="1"/>
              <a:t>predováno</a:t>
            </a:r>
            <a:r>
              <a:rPr lang="cs-CZ" altLang="cs-CZ" dirty="0"/>
              <a:t> a z vajíčka se vylíhne mládě, (2) mládě přežije do další hnízdní sezóny, (3) najde partnera a s ním zahnízdí</a:t>
            </a:r>
            <a:endParaRPr lang="en-GB" altLang="cs-CZ" dirty="0"/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 noChangeArrowheads="1"/>
          </p:cNvSpPr>
          <p:nvPr>
            <p:ph type="title"/>
          </p:nvPr>
        </p:nvSpPr>
        <p:spPr>
          <a:xfrm>
            <a:off x="692150" y="304800"/>
            <a:ext cx="7772400" cy="1143000"/>
          </a:xfrm>
        </p:spPr>
        <p:txBody>
          <a:bodyPr/>
          <a:lstStyle/>
          <a:p>
            <a:r>
              <a:rPr lang="cs-CZ" altLang="en-US" dirty="0"/>
              <a:t>Březňačka</a:t>
            </a:r>
            <a:endParaRPr lang="en-US" altLang="en-US" dirty="0"/>
          </a:p>
        </p:txBody>
      </p:sp>
      <p:sp>
        <p:nvSpPr>
          <p:cNvPr id="28675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686800" cy="4648200"/>
          </a:xfrm>
        </p:spPr>
        <p:txBody>
          <a:bodyPr/>
          <a:lstStyle/>
          <a:p>
            <a:r>
              <a:rPr lang="cs-CZ" altLang="cs-CZ" dirty="0">
                <a:sym typeface="Symbol" panose="05050102010706020507" pitchFamily="18" charset="2"/>
              </a:rPr>
              <a:t>Předpokládejme potenciál daný jen počtem vajíček (P = 1 pro všechny, tj. všechny se vylíhnou, přežijí a zahnízdí)</a:t>
            </a:r>
          </a:p>
          <a:p>
            <a:r>
              <a:rPr lang="cs-CZ" altLang="cs-CZ" i="1" dirty="0">
                <a:sym typeface="Symbol" panose="05050102010706020507" pitchFamily="18" charset="2"/>
              </a:rPr>
              <a:t></a:t>
            </a:r>
            <a:r>
              <a:rPr lang="cs-CZ" altLang="cs-CZ" dirty="0">
                <a:sym typeface="Symbol" panose="05050102010706020507" pitchFamily="18" charset="2"/>
              </a:rPr>
              <a:t>= </a:t>
            </a:r>
            <a:r>
              <a:rPr lang="en-GB" altLang="cs-CZ" dirty="0"/>
              <a:t>Eggs/2*P</a:t>
            </a:r>
            <a:r>
              <a:rPr lang="en-GB" altLang="cs-CZ" baseline="-25000" dirty="0"/>
              <a:t>1</a:t>
            </a:r>
            <a:r>
              <a:rPr lang="en-GB" altLang="cs-CZ" dirty="0"/>
              <a:t>*P</a:t>
            </a:r>
            <a:r>
              <a:rPr lang="en-GB" altLang="cs-CZ" baseline="-25000" dirty="0"/>
              <a:t>2</a:t>
            </a:r>
            <a:r>
              <a:rPr lang="en-GB" altLang="cs-CZ" dirty="0"/>
              <a:t>*P</a:t>
            </a:r>
            <a:r>
              <a:rPr lang="en-GB" altLang="cs-CZ" baseline="-25000" dirty="0"/>
              <a:t>3</a:t>
            </a:r>
            <a:r>
              <a:rPr lang="cs-CZ" altLang="cs-CZ" baseline="-25000" dirty="0"/>
              <a:t> </a:t>
            </a:r>
            <a:r>
              <a:rPr lang="cs-CZ" altLang="cs-CZ" dirty="0">
                <a:sym typeface="Symbol" panose="05050102010706020507" pitchFamily="18" charset="2"/>
              </a:rPr>
              <a:t>= 6</a:t>
            </a:r>
            <a:endParaRPr lang="cs-CZ" altLang="en-US" dirty="0">
              <a:sym typeface="Symbol" panose="05050102010706020507" pitchFamily="18" charset="2"/>
            </a:endParaRPr>
          </a:p>
          <a:p>
            <a:r>
              <a:rPr lang="cs-CZ" altLang="en-US" dirty="0">
                <a:sym typeface="Symbol" panose="05050102010706020507" pitchFamily="18" charset="2"/>
              </a:rPr>
              <a:t>Z každé samice bude za </a:t>
            </a:r>
            <a:r>
              <a:rPr lang="cs-CZ" altLang="en-US" i="1" dirty="0">
                <a:sym typeface="Symbol" panose="05050102010706020507" pitchFamily="18" charset="2"/>
              </a:rPr>
              <a:t>t </a:t>
            </a:r>
            <a:r>
              <a:rPr lang="cs-CZ" altLang="en-US" dirty="0">
                <a:sym typeface="Symbol" panose="05050102010706020507" pitchFamily="18" charset="2"/>
              </a:rPr>
              <a:t> roků </a:t>
            </a:r>
            <a:r>
              <a:rPr lang="cs-CZ" altLang="cs-CZ" i="1" dirty="0">
                <a:sym typeface="Symbol" panose="05050102010706020507" pitchFamily="18" charset="2"/>
              </a:rPr>
              <a:t></a:t>
            </a:r>
            <a:r>
              <a:rPr lang="cs-CZ" altLang="cs-CZ" i="1" baseline="30000" dirty="0"/>
              <a:t>t</a:t>
            </a:r>
            <a:r>
              <a:rPr lang="cs-CZ" altLang="cs-CZ" i="1" dirty="0"/>
              <a:t>  </a:t>
            </a:r>
            <a:r>
              <a:rPr lang="cs-CZ" altLang="cs-CZ" dirty="0"/>
              <a:t>samic</a:t>
            </a:r>
            <a:endParaRPr lang="cs-CZ" altLang="en-US" dirty="0">
              <a:sym typeface="Symbol" panose="05050102010706020507" pitchFamily="18" charset="2"/>
            </a:endParaRPr>
          </a:p>
          <a:p>
            <a:r>
              <a:rPr lang="cs-CZ" altLang="en-US" dirty="0"/>
              <a:t>Za 10 let 6</a:t>
            </a:r>
            <a:r>
              <a:rPr lang="cs-CZ" altLang="en-US" baseline="30000" dirty="0"/>
              <a:t>10</a:t>
            </a:r>
            <a:r>
              <a:rPr lang="cs-CZ" altLang="en-US" dirty="0"/>
              <a:t> </a:t>
            </a:r>
            <a:r>
              <a:rPr lang="cs-CZ" altLang="cs-CZ" dirty="0"/>
              <a:t>tj. </a:t>
            </a:r>
            <a:r>
              <a:rPr lang="en-US" altLang="en-US" dirty="0"/>
              <a:t>60</a:t>
            </a:r>
            <a:r>
              <a:rPr lang="cs-CZ" altLang="en-US" dirty="0"/>
              <a:t> </a:t>
            </a:r>
            <a:r>
              <a:rPr lang="en-US" altLang="en-US" dirty="0"/>
              <a:t>466</a:t>
            </a:r>
            <a:r>
              <a:rPr lang="cs-CZ" altLang="en-US" dirty="0"/>
              <a:t> </a:t>
            </a:r>
            <a:r>
              <a:rPr lang="en-US" altLang="en-US" dirty="0"/>
              <a:t>176 </a:t>
            </a:r>
            <a:r>
              <a:rPr lang="cs-CZ" altLang="cs-CZ" dirty="0"/>
              <a:t>samic!</a:t>
            </a:r>
            <a:endParaRPr lang="cs-CZ" altLang="en-US" dirty="0">
              <a:sym typeface="Symbol" panose="05050102010706020507" pitchFamily="18" charset="2"/>
            </a:endParaRPr>
          </a:p>
          <a:p>
            <a:r>
              <a:rPr lang="cs-CZ" altLang="en-US" baseline="30000" dirty="0">
                <a:sym typeface="Symbol" panose="05050102010706020507" pitchFamily="18" charset="2"/>
              </a:rPr>
              <a:t>(a to jsme modelovali, že po prvním vyvedení mláďat dospělci chcípnou)</a:t>
            </a:r>
          </a:p>
          <a:p>
            <a:r>
              <a:rPr lang="cs-CZ" altLang="en-US" dirty="0">
                <a:sym typeface="Symbol" panose="05050102010706020507" pitchFamily="18" charset="2"/>
              </a:rPr>
              <a:t>Pokud má populace zůstat stabilní, je </a:t>
            </a:r>
            <a:r>
              <a:rPr lang="cs-CZ" altLang="cs-CZ" i="1" dirty="0">
                <a:sym typeface="Symbol" panose="05050102010706020507" pitchFamily="18" charset="2"/>
              </a:rPr>
              <a:t> </a:t>
            </a:r>
            <a:r>
              <a:rPr lang="cs-CZ" altLang="cs-CZ" dirty="0">
                <a:sym typeface="Symbol" panose="05050102010706020507" pitchFamily="18" charset="2"/>
              </a:rPr>
              <a:t>= 1, tzn. že musí být   </a:t>
            </a:r>
            <a:r>
              <a:rPr lang="en-GB" altLang="cs-CZ" dirty="0"/>
              <a:t>P</a:t>
            </a:r>
            <a:r>
              <a:rPr lang="en-GB" altLang="cs-CZ" baseline="-25000" dirty="0"/>
              <a:t>1</a:t>
            </a:r>
            <a:r>
              <a:rPr lang="en-GB" altLang="cs-CZ" dirty="0"/>
              <a:t>*P</a:t>
            </a:r>
            <a:r>
              <a:rPr lang="en-GB" altLang="cs-CZ" baseline="-25000" dirty="0"/>
              <a:t>2</a:t>
            </a:r>
            <a:r>
              <a:rPr lang="en-GB" altLang="cs-CZ" dirty="0"/>
              <a:t>*P</a:t>
            </a:r>
            <a:r>
              <a:rPr lang="en-GB" altLang="cs-CZ" baseline="-25000" dirty="0"/>
              <a:t>3</a:t>
            </a:r>
            <a:r>
              <a:rPr lang="cs-CZ" altLang="cs-CZ" dirty="0"/>
              <a:t>=1/6 – hnízdění se dožije jeden jedinec z každých šesti vajec.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3B855C50-8EED-B796-155B-2B1BEDDE8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Druhy, které tuto podmínku nesplňovaly</a:t>
            </a:r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2715A-9905-BB21-F8DE-9226D9CC9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590800"/>
            <a:ext cx="7772400" cy="4114800"/>
          </a:xfrm>
        </p:spPr>
        <p:txBody>
          <a:bodyPr/>
          <a:lstStyle/>
          <a:p>
            <a:r>
              <a:rPr lang="cs-CZ" altLang="en-US" sz="8000"/>
              <a:t>Dostaly Darwinovu cenu</a:t>
            </a:r>
            <a:endParaRPr lang="en-US" altLang="en-US" sz="8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Potřebuji </a:t>
            </a:r>
            <a:r>
              <a:rPr lang="en-GB" altLang="cs-CZ" dirty="0"/>
              <a:t>P</a:t>
            </a:r>
            <a:r>
              <a:rPr lang="en-GB" altLang="cs-CZ" baseline="-25000" dirty="0"/>
              <a:t>1</a:t>
            </a:r>
            <a:r>
              <a:rPr lang="en-GB" altLang="cs-CZ" dirty="0"/>
              <a:t>*P</a:t>
            </a:r>
            <a:r>
              <a:rPr lang="en-GB" altLang="cs-CZ" baseline="-25000" dirty="0"/>
              <a:t>2</a:t>
            </a:r>
            <a:r>
              <a:rPr lang="en-GB" altLang="cs-CZ" dirty="0"/>
              <a:t>*P</a:t>
            </a:r>
            <a:r>
              <a:rPr lang="en-GB" altLang="cs-CZ" baseline="-25000" dirty="0"/>
              <a:t>3</a:t>
            </a:r>
            <a:r>
              <a:rPr lang="cs-CZ" altLang="cs-CZ" dirty="0"/>
              <a:t>=1/6 </a:t>
            </a:r>
            <a:endParaRPr lang="en-US" altLang="en-US" dirty="0"/>
          </a:p>
        </p:txBody>
      </p:sp>
      <p:sp>
        <p:nvSpPr>
          <p:cNvPr id="29699" name="Zástupný symbol pro obsah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dirty="0"/>
              <a:t>Pokud zajistím, aby nebyli predátoři vajec a </a:t>
            </a:r>
            <a:r>
              <a:rPr lang="en-GB" altLang="cs-CZ" dirty="0"/>
              <a:t>P</a:t>
            </a:r>
            <a:r>
              <a:rPr lang="en-GB" altLang="cs-CZ" baseline="-25000" dirty="0"/>
              <a:t>2</a:t>
            </a:r>
            <a:r>
              <a:rPr lang="en-GB" altLang="cs-CZ" dirty="0"/>
              <a:t>*P</a:t>
            </a:r>
            <a:r>
              <a:rPr lang="en-GB" altLang="cs-CZ" baseline="-25000" dirty="0"/>
              <a:t>3</a:t>
            </a:r>
            <a:r>
              <a:rPr lang="cs-CZ" altLang="cs-CZ" dirty="0"/>
              <a:t>=4/6  (např. na dvoře statku  dvě třetiny přežijí a „zahnízdí“) můžu přidal nové </a:t>
            </a:r>
            <a:r>
              <a:rPr lang="en-GB" altLang="cs-CZ" dirty="0"/>
              <a:t>P</a:t>
            </a:r>
            <a:r>
              <a:rPr lang="en-GB" altLang="cs-CZ" baseline="-25000" dirty="0"/>
              <a:t>1</a:t>
            </a:r>
            <a:r>
              <a:rPr lang="en-GB" altLang="cs-CZ" dirty="0"/>
              <a:t>*</a:t>
            </a:r>
            <a:r>
              <a:rPr lang="cs-CZ" altLang="cs-CZ" dirty="0"/>
              <a:t> - predace mnou = 1/4  - tj. můžu sežrat sám ¾ narozených káčat (spíše  víc, kačerů stačí k rozmnožování míň, zbytek sežeru) -  princip využití domestikace (totéž u rostlin).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cs-CZ" altLang="en-US" dirty="0"/>
              <a:t>(Jules Verne – Tajuplný ostrov)</a:t>
            </a:r>
            <a:r>
              <a:rPr lang="en-US" dirty="0"/>
              <a:t/>
            </a:r>
            <a:br>
              <a:rPr lang="en-US" dirty="0"/>
            </a:br>
            <a:r>
              <a:rPr lang="cs-CZ" altLang="en-US" dirty="0"/>
              <a:t> [1875, česky 1878]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-20782" y="1260764"/>
            <a:ext cx="9067800" cy="4114800"/>
          </a:xfrm>
        </p:spPr>
        <p:txBody>
          <a:bodyPr/>
          <a:lstStyle/>
          <a:p>
            <a:r>
              <a:rPr lang="en-US" sz="1600" dirty="0"/>
              <a:t> </a:t>
            </a:r>
            <a:r>
              <a:rPr lang="en-US" sz="1600" u="sng" dirty="0">
                <a:hlinkClick r:id="rId4"/>
              </a:rPr>
              <a:t>https://www.gmct.cz/media/files/knihovna/55%20Jules%20Verne%20%E2%80%93%20Tajupln%C3%BD%20ostrov.pdf</a:t>
            </a:r>
            <a:endParaRPr lang="en-US" sz="1600" dirty="0"/>
          </a:p>
          <a:p>
            <a:r>
              <a:rPr lang="en-US" sz="1600" dirty="0"/>
              <a:t> V </a:t>
            </a:r>
            <a:r>
              <a:rPr lang="en-US" sz="1600" dirty="0" err="1"/>
              <a:t>této</a:t>
            </a:r>
            <a:r>
              <a:rPr lang="en-US" sz="1600" dirty="0"/>
              <a:t> </a:t>
            </a:r>
            <a:r>
              <a:rPr lang="en-US" sz="1600" dirty="0" err="1"/>
              <a:t>věci</a:t>
            </a:r>
            <a:r>
              <a:rPr lang="en-US" sz="1600" dirty="0"/>
              <a:t> </a:t>
            </a:r>
            <a:r>
              <a:rPr lang="en-US" sz="1600" dirty="0" err="1"/>
              <a:t>pomohla</a:t>
            </a:r>
            <a:r>
              <a:rPr lang="en-US" sz="1600" dirty="0"/>
              <a:t> </a:t>
            </a:r>
            <a:r>
              <a:rPr lang="en-US" sz="1600" dirty="0" err="1"/>
              <a:t>kolonistům</a:t>
            </a:r>
            <a:r>
              <a:rPr lang="en-US" sz="1600" dirty="0"/>
              <a:t> </a:t>
            </a:r>
            <a:r>
              <a:rPr lang="en-US" sz="1600" dirty="0" err="1"/>
              <a:t>náhoda</a:t>
            </a:r>
            <a:r>
              <a:rPr lang="en-US" sz="1600" dirty="0"/>
              <a:t>. Je </a:t>
            </a:r>
            <a:r>
              <a:rPr lang="en-US" sz="1600" dirty="0" err="1"/>
              <a:t>jisté</a:t>
            </a:r>
            <a:r>
              <a:rPr lang="en-US" sz="1600" dirty="0"/>
              <a:t>, </a:t>
            </a:r>
            <a:r>
              <a:rPr lang="en-US" sz="1600" dirty="0" err="1"/>
              <a:t>že</a:t>
            </a:r>
            <a:r>
              <a:rPr lang="en-US" sz="1600" dirty="0"/>
              <a:t> by </a:t>
            </a:r>
            <a:r>
              <a:rPr lang="en-US" sz="1600" dirty="0" err="1"/>
              <a:t>byl</a:t>
            </a:r>
            <a:r>
              <a:rPr lang="en-US" sz="1600" dirty="0"/>
              <a:t> Cyrus Smith </a:t>
            </a:r>
            <a:r>
              <a:rPr lang="en-US" sz="1600" dirty="0" err="1"/>
              <a:t>přes</a:t>
            </a:r>
            <a:r>
              <a:rPr lang="en-US" sz="1600" dirty="0"/>
              <a:t> </a:t>
            </a:r>
            <a:r>
              <a:rPr lang="en-US" sz="1600" dirty="0" err="1"/>
              <a:t>své</a:t>
            </a:r>
            <a:r>
              <a:rPr lang="en-US" sz="1600" dirty="0"/>
              <a:t> </a:t>
            </a:r>
            <a:r>
              <a:rPr lang="en-US" sz="1600" dirty="0" err="1"/>
              <a:t>vzdělání</a:t>
            </a:r>
            <a:r>
              <a:rPr lang="en-US" sz="1600" dirty="0"/>
              <a:t> </a:t>
            </a:r>
            <a:r>
              <a:rPr lang="en-US" sz="1600" dirty="0" err="1"/>
              <a:t>nedovedl</a:t>
            </a:r>
            <a:r>
              <a:rPr lang="en-US" sz="1600" dirty="0"/>
              <a:t> </a:t>
            </a:r>
            <a:r>
              <a:rPr lang="en-US" sz="1600" dirty="0" err="1"/>
              <a:t>udělat</a:t>
            </a:r>
            <a:r>
              <a:rPr lang="en-US" sz="1600" dirty="0"/>
              <a:t> </a:t>
            </a:r>
            <a:r>
              <a:rPr lang="en-US" sz="1600" dirty="0" err="1"/>
              <a:t>nikdy</a:t>
            </a:r>
            <a:r>
              <a:rPr lang="en-US" sz="1600" dirty="0"/>
              <a:t> to, co </a:t>
            </a:r>
            <a:r>
              <a:rPr lang="en-US" sz="1600" dirty="0" err="1"/>
              <a:t>našel</a:t>
            </a:r>
            <a:r>
              <a:rPr lang="en-US" sz="1600" dirty="0"/>
              <a:t> </a:t>
            </a:r>
            <a:r>
              <a:rPr lang="en-US" sz="1600" dirty="0" err="1"/>
              <a:t>Harbert</a:t>
            </a:r>
            <a:r>
              <a:rPr lang="en-US" sz="1600" dirty="0"/>
              <a:t> v </a:t>
            </a:r>
            <a:r>
              <a:rPr lang="en-US" sz="1600" dirty="0" err="1"/>
              <a:t>podšívce</a:t>
            </a:r>
            <a:r>
              <a:rPr lang="en-US" sz="1600" dirty="0"/>
              <a:t> </a:t>
            </a:r>
            <a:r>
              <a:rPr lang="en-US" sz="1600" dirty="0" err="1"/>
              <a:t>své</a:t>
            </a:r>
            <a:r>
              <a:rPr lang="en-US" sz="1600" dirty="0"/>
              <a:t> </a:t>
            </a:r>
            <a:r>
              <a:rPr lang="en-US" sz="1600" dirty="0" err="1"/>
              <a:t>vesty</a:t>
            </a:r>
            <a:r>
              <a:rPr lang="en-US" sz="1600" dirty="0"/>
              <a:t>, </a:t>
            </a:r>
            <a:r>
              <a:rPr lang="en-US" sz="1600" dirty="0" err="1"/>
              <a:t>kterou</a:t>
            </a:r>
            <a:r>
              <a:rPr lang="en-US" sz="1600" dirty="0"/>
              <a:t> </a:t>
            </a:r>
            <a:r>
              <a:rPr lang="en-US" sz="1600" dirty="0" err="1"/>
              <a:t>právě</a:t>
            </a:r>
            <a:r>
              <a:rPr lang="en-US" sz="1600" dirty="0"/>
              <a:t> </a:t>
            </a:r>
            <a:r>
              <a:rPr lang="en-US" sz="1600" dirty="0" err="1"/>
              <a:t>spravoval</a:t>
            </a:r>
            <a:r>
              <a:rPr lang="en-US" sz="1600" dirty="0"/>
              <a:t>.</a:t>
            </a:r>
            <a:r>
              <a:rPr lang="cs-CZ" sz="1600" dirty="0"/>
              <a:t> </a:t>
            </a:r>
            <a:r>
              <a:rPr lang="en-US" sz="1600" dirty="0"/>
              <a:t>Toho </a:t>
            </a:r>
            <a:r>
              <a:rPr lang="en-US" sz="1600" dirty="0" err="1"/>
              <a:t>dne</a:t>
            </a:r>
            <a:r>
              <a:rPr lang="en-US" sz="1600" dirty="0"/>
              <a:t> — </a:t>
            </a:r>
            <a:r>
              <a:rPr lang="en-US" sz="1600" dirty="0" err="1"/>
              <a:t>venku</a:t>
            </a:r>
            <a:r>
              <a:rPr lang="en-US" sz="1600" dirty="0"/>
              <a:t> </a:t>
            </a:r>
            <a:r>
              <a:rPr lang="en-US" sz="1600" dirty="0" err="1"/>
              <a:t>byl</a:t>
            </a:r>
            <a:r>
              <a:rPr lang="en-US" sz="1600" dirty="0"/>
              <a:t> </a:t>
            </a:r>
            <a:r>
              <a:rPr lang="en-US" sz="1600" dirty="0" err="1"/>
              <a:t>hrozný</a:t>
            </a:r>
            <a:r>
              <a:rPr lang="en-US" sz="1600" dirty="0"/>
              <a:t> </a:t>
            </a:r>
            <a:r>
              <a:rPr lang="en-US" sz="1600" dirty="0" err="1"/>
              <a:t>liják</a:t>
            </a:r>
            <a:r>
              <a:rPr lang="en-US" sz="1600" dirty="0"/>
              <a:t> — </a:t>
            </a:r>
            <a:r>
              <a:rPr lang="en-US" sz="1600" dirty="0" err="1"/>
              <a:t>shromáždili</a:t>
            </a:r>
            <a:r>
              <a:rPr lang="en-US" sz="1600" dirty="0"/>
              <a:t> se </a:t>
            </a:r>
            <a:r>
              <a:rPr lang="en-US" sz="1600" dirty="0" err="1"/>
              <a:t>kolonisté</a:t>
            </a:r>
            <a:r>
              <a:rPr lang="en-US" sz="1600" dirty="0"/>
              <a:t>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velkém</a:t>
            </a:r>
            <a:r>
              <a:rPr lang="en-US" sz="1600" dirty="0"/>
              <a:t> </a:t>
            </a:r>
            <a:r>
              <a:rPr lang="en-US" sz="1600" dirty="0" err="1"/>
              <a:t>sále</a:t>
            </a:r>
            <a:r>
              <a:rPr lang="en-US" sz="1600" dirty="0"/>
              <a:t> </a:t>
            </a:r>
            <a:r>
              <a:rPr lang="en-US" sz="1600" dirty="0" err="1"/>
              <a:t>Žulového</a:t>
            </a:r>
            <a:r>
              <a:rPr lang="en-US" sz="1600" dirty="0"/>
              <a:t> </a:t>
            </a:r>
            <a:r>
              <a:rPr lang="en-US" sz="1600" dirty="0" err="1"/>
              <a:t>domu</a:t>
            </a:r>
            <a:r>
              <a:rPr lang="en-US" sz="1600" dirty="0"/>
              <a:t>. </a:t>
            </a:r>
            <a:r>
              <a:rPr lang="en-US" sz="1600" dirty="0" err="1"/>
              <a:t>Harbert</a:t>
            </a:r>
            <a:r>
              <a:rPr lang="en-US" sz="1600" dirty="0"/>
              <a:t> </a:t>
            </a:r>
            <a:r>
              <a:rPr lang="en-US" sz="1600" dirty="0" err="1"/>
              <a:t>náhle</a:t>
            </a:r>
            <a:r>
              <a:rPr lang="cs-CZ" sz="1600" dirty="0"/>
              <a:t> </a:t>
            </a:r>
            <a:r>
              <a:rPr lang="en-US" sz="1600" dirty="0" err="1"/>
              <a:t>vykřikl</a:t>
            </a:r>
            <a:r>
              <a:rPr lang="en-US" sz="1600" dirty="0"/>
              <a:t>: „</a:t>
            </a:r>
            <a:r>
              <a:rPr lang="en-US" sz="1600" dirty="0" err="1"/>
              <a:t>Hleďte</a:t>
            </a:r>
            <a:r>
              <a:rPr lang="en-US" sz="1600" dirty="0"/>
              <a:t>, pane </a:t>
            </a:r>
            <a:r>
              <a:rPr lang="en-US" sz="1600" dirty="0" err="1"/>
              <a:t>Smithi</a:t>
            </a:r>
            <a:r>
              <a:rPr lang="en-US" sz="1600" dirty="0"/>
              <a:t>, </a:t>
            </a:r>
            <a:r>
              <a:rPr lang="en-US" sz="1600" dirty="0" err="1"/>
              <a:t>obilné</a:t>
            </a:r>
            <a:r>
              <a:rPr lang="en-US" sz="1600" dirty="0"/>
              <a:t> </a:t>
            </a:r>
            <a:r>
              <a:rPr lang="en-US" sz="1600" dirty="0" err="1"/>
              <a:t>zrnko</a:t>
            </a:r>
            <a:r>
              <a:rPr lang="en-US" sz="1600" dirty="0"/>
              <a:t>!“ A </a:t>
            </a:r>
            <a:r>
              <a:rPr lang="en-US" sz="1600" dirty="0" err="1"/>
              <a:t>ukázal</a:t>
            </a:r>
            <a:r>
              <a:rPr lang="en-US" sz="1600" dirty="0"/>
              <a:t> </a:t>
            </a:r>
            <a:r>
              <a:rPr lang="en-US" sz="1600" dirty="0" err="1"/>
              <a:t>společníkům</a:t>
            </a:r>
            <a:r>
              <a:rPr lang="en-US" sz="1600" dirty="0"/>
              <a:t> </a:t>
            </a:r>
            <a:r>
              <a:rPr lang="en-US" sz="1600" dirty="0" err="1"/>
              <a:t>zrnko</a:t>
            </a:r>
            <a:r>
              <a:rPr lang="en-US" sz="1600" dirty="0"/>
              <a:t>, </a:t>
            </a:r>
            <a:r>
              <a:rPr lang="en-US" sz="1600" dirty="0" err="1"/>
              <a:t>jediné</a:t>
            </a:r>
            <a:r>
              <a:rPr lang="en-US" sz="1600" dirty="0"/>
              <a:t> </a:t>
            </a:r>
            <a:r>
              <a:rPr lang="en-US" sz="1600" dirty="0" err="1"/>
              <a:t>zrnko</a:t>
            </a:r>
            <a:r>
              <a:rPr lang="en-US" sz="1600" dirty="0"/>
              <a:t>, </a:t>
            </a:r>
            <a:r>
              <a:rPr lang="en-US" sz="1600" dirty="0" err="1"/>
              <a:t>propadlé</a:t>
            </a:r>
            <a:r>
              <a:rPr lang="en-US" sz="1600" dirty="0"/>
              <a:t> </a:t>
            </a:r>
            <a:r>
              <a:rPr lang="en-US" sz="1600" dirty="0" err="1"/>
              <a:t>dírkou</a:t>
            </a:r>
            <a:r>
              <a:rPr lang="en-US" sz="1600" dirty="0"/>
              <a:t> v </a:t>
            </a:r>
            <a:r>
              <a:rPr lang="en-US" sz="1600" dirty="0" err="1"/>
              <a:t>kapse</a:t>
            </a:r>
            <a:r>
              <a:rPr lang="en-US" sz="1600" dirty="0"/>
              <a:t> do </a:t>
            </a:r>
            <a:r>
              <a:rPr lang="en-US" sz="1600" dirty="0" err="1"/>
              <a:t>podšívky</a:t>
            </a:r>
            <a:r>
              <a:rPr lang="en-US" sz="1600" dirty="0"/>
              <a:t>. </a:t>
            </a:r>
            <a:r>
              <a:rPr lang="en-US" sz="1600" dirty="0" err="1"/>
              <a:t>Přítomnost</a:t>
            </a:r>
            <a:r>
              <a:rPr lang="en-US" sz="1600" dirty="0"/>
              <a:t> </a:t>
            </a:r>
            <a:r>
              <a:rPr lang="en-US" sz="1600" dirty="0" err="1"/>
              <a:t>zrnka</a:t>
            </a:r>
            <a:r>
              <a:rPr lang="en-US" sz="1600" dirty="0"/>
              <a:t> </a:t>
            </a:r>
            <a:r>
              <a:rPr lang="en-US" sz="1600" dirty="0" err="1"/>
              <a:t>byla</a:t>
            </a:r>
            <a:r>
              <a:rPr lang="en-US" sz="1600" dirty="0"/>
              <a:t> </a:t>
            </a:r>
            <a:r>
              <a:rPr lang="en-US" sz="1600" dirty="0" err="1"/>
              <a:t>vysvětlena</a:t>
            </a:r>
            <a:r>
              <a:rPr lang="en-US" sz="1600" dirty="0"/>
              <a:t> </a:t>
            </a:r>
            <a:r>
              <a:rPr lang="en-US" sz="1600" dirty="0" err="1"/>
              <a:t>chlapcovým</a:t>
            </a:r>
            <a:r>
              <a:rPr lang="en-US" sz="1600" dirty="0"/>
              <a:t> </a:t>
            </a:r>
            <a:r>
              <a:rPr lang="en-US" sz="1600" dirty="0" err="1"/>
              <a:t>zvykem</a:t>
            </a:r>
            <a:r>
              <a:rPr lang="en-US" sz="1600" dirty="0"/>
              <a:t> z </a:t>
            </a:r>
            <a:r>
              <a:rPr lang="en-US" sz="1600" dirty="0" err="1"/>
              <a:t>Richmondu</a:t>
            </a:r>
            <a:r>
              <a:rPr lang="en-US" sz="1600" dirty="0"/>
              <a:t>, </a:t>
            </a:r>
            <a:r>
              <a:rPr lang="en-US" sz="1600" dirty="0" err="1"/>
              <a:t>kde</a:t>
            </a:r>
            <a:r>
              <a:rPr lang="en-US" sz="1600" dirty="0"/>
              <a:t> </a:t>
            </a:r>
            <a:r>
              <a:rPr lang="en-US" sz="1600" dirty="0" err="1"/>
              <a:t>krmil</a:t>
            </a:r>
            <a:r>
              <a:rPr lang="en-US" sz="1600" dirty="0"/>
              <a:t> </a:t>
            </a:r>
            <a:r>
              <a:rPr lang="en-US" sz="1600" dirty="0" err="1"/>
              <a:t>holuby</a:t>
            </a:r>
            <a:r>
              <a:rPr lang="en-US" sz="1600" dirty="0"/>
              <a:t>, </a:t>
            </a:r>
            <a:r>
              <a:rPr lang="en-US" sz="1600" dirty="0" err="1"/>
              <a:t>které</a:t>
            </a:r>
            <a:r>
              <a:rPr lang="en-US" sz="1600" dirty="0"/>
              <a:t> mu </a:t>
            </a:r>
            <a:r>
              <a:rPr lang="en-US" sz="1600" dirty="0" err="1"/>
              <a:t>Pencroff</a:t>
            </a:r>
            <a:r>
              <a:rPr lang="en-US" sz="1600" dirty="0"/>
              <a:t> </a:t>
            </a:r>
            <a:r>
              <a:rPr lang="en-US" sz="1600" dirty="0" err="1"/>
              <a:t>opatřil</a:t>
            </a:r>
            <a:r>
              <a:rPr lang="en-US" sz="1600" dirty="0"/>
              <a:t>. „</a:t>
            </a:r>
            <a:r>
              <a:rPr lang="en-US" sz="1600" dirty="0" err="1"/>
              <a:t>Obilné</a:t>
            </a:r>
            <a:r>
              <a:rPr lang="en-US" sz="1600" dirty="0"/>
              <a:t> </a:t>
            </a:r>
            <a:r>
              <a:rPr lang="en-US" sz="1600" dirty="0" err="1"/>
              <a:t>zrnko</a:t>
            </a:r>
            <a:r>
              <a:rPr lang="en-US" sz="1600" dirty="0"/>
              <a:t>?“ </a:t>
            </a:r>
            <a:r>
              <a:rPr lang="en-US" sz="1600" dirty="0" err="1"/>
              <a:t>zvolal</a:t>
            </a:r>
            <a:r>
              <a:rPr lang="en-US" sz="1600" dirty="0"/>
              <a:t> </a:t>
            </a:r>
            <a:r>
              <a:rPr lang="en-US" sz="1600" dirty="0" err="1"/>
              <a:t>živě</a:t>
            </a:r>
            <a:r>
              <a:rPr lang="en-US" sz="1600" dirty="0"/>
              <a:t> </a:t>
            </a:r>
            <a:r>
              <a:rPr lang="en-US" sz="1600" dirty="0" err="1"/>
              <a:t>inženýr</a:t>
            </a:r>
            <a:r>
              <a:rPr lang="en-US" sz="1600" dirty="0"/>
              <a:t>. „</a:t>
            </a:r>
            <a:r>
              <a:rPr lang="en-US" sz="1600" dirty="0" err="1"/>
              <a:t>Ano</a:t>
            </a:r>
            <a:r>
              <a:rPr lang="en-US" sz="1600" dirty="0"/>
              <a:t>, pane </a:t>
            </a:r>
            <a:r>
              <a:rPr lang="en-US" sz="1600" dirty="0" err="1"/>
              <a:t>Smithi</a:t>
            </a:r>
            <a:r>
              <a:rPr lang="en-US" sz="1600" dirty="0"/>
              <a:t>. Ale </a:t>
            </a:r>
            <a:r>
              <a:rPr lang="en-US" sz="1600" dirty="0" err="1"/>
              <a:t>jen</a:t>
            </a:r>
            <a:r>
              <a:rPr lang="en-US" sz="1600" dirty="0"/>
              <a:t> </a:t>
            </a:r>
            <a:r>
              <a:rPr lang="en-US" sz="1600" dirty="0" err="1"/>
              <a:t>jedno</a:t>
            </a:r>
            <a:r>
              <a:rPr lang="en-US" sz="1600" dirty="0"/>
              <a:t>!“ „To </a:t>
            </a:r>
            <a:r>
              <a:rPr lang="en-US" sz="1600" dirty="0" err="1"/>
              <a:t>jsme</a:t>
            </a:r>
            <a:r>
              <a:rPr lang="en-US" sz="1600" dirty="0"/>
              <a:t> </a:t>
            </a:r>
            <a:r>
              <a:rPr lang="en-US" sz="1600" dirty="0" err="1"/>
              <a:t>si</a:t>
            </a:r>
            <a:r>
              <a:rPr lang="en-US" sz="1600" dirty="0"/>
              <a:t> </a:t>
            </a:r>
            <a:r>
              <a:rPr lang="en-US" sz="1600" dirty="0" err="1"/>
              <a:t>pomohli</a:t>
            </a:r>
            <a:r>
              <a:rPr lang="en-US" sz="1600" dirty="0"/>
              <a:t>, </a:t>
            </a:r>
            <a:r>
              <a:rPr lang="en-US" sz="1600" dirty="0" err="1"/>
              <a:t>chlapče</a:t>
            </a:r>
            <a:r>
              <a:rPr lang="en-US" sz="1600" dirty="0"/>
              <a:t>!“ </a:t>
            </a:r>
            <a:r>
              <a:rPr lang="en-US" sz="1600" dirty="0" err="1"/>
              <a:t>smál</a:t>
            </a:r>
            <a:r>
              <a:rPr lang="en-US" sz="1600" dirty="0"/>
              <a:t> se </a:t>
            </a:r>
            <a:r>
              <a:rPr lang="en-US" sz="1600" dirty="0" err="1"/>
              <a:t>Pencroff</a:t>
            </a:r>
            <a:r>
              <a:rPr lang="en-US" sz="1600" dirty="0"/>
              <a:t>. „Co </a:t>
            </a:r>
            <a:r>
              <a:rPr lang="en-US" sz="1600" dirty="0" err="1"/>
              <a:t>budeme</a:t>
            </a:r>
            <a:r>
              <a:rPr lang="en-US" sz="1600" dirty="0"/>
              <a:t> s </a:t>
            </a:r>
            <a:r>
              <a:rPr lang="en-US" sz="1600" dirty="0" err="1"/>
              <a:t>jedním</a:t>
            </a:r>
            <a:r>
              <a:rPr lang="en-US" sz="1600" dirty="0"/>
              <a:t> </a:t>
            </a:r>
            <a:r>
              <a:rPr lang="en-US" sz="1600" dirty="0" err="1"/>
              <a:t>zrnkem</a:t>
            </a:r>
            <a:r>
              <a:rPr lang="en-US" sz="1600" dirty="0"/>
              <a:t> </a:t>
            </a:r>
            <a:r>
              <a:rPr lang="en-US" sz="1600" dirty="0" err="1"/>
              <a:t>dělat</a:t>
            </a:r>
            <a:r>
              <a:rPr lang="en-US" sz="1600" dirty="0"/>
              <a:t>?“ „</a:t>
            </a:r>
            <a:r>
              <a:rPr lang="en-US" sz="1600" dirty="0" err="1"/>
              <a:t>Uděláme</a:t>
            </a:r>
            <a:r>
              <a:rPr lang="en-US" sz="1600" dirty="0"/>
              <a:t> </a:t>
            </a:r>
            <a:r>
              <a:rPr lang="en-US" sz="1600" dirty="0" err="1"/>
              <a:t>si</a:t>
            </a:r>
            <a:r>
              <a:rPr lang="en-US" sz="1600" dirty="0"/>
              <a:t> z </a:t>
            </a:r>
            <a:r>
              <a:rPr lang="en-US" sz="1600" dirty="0" err="1"/>
              <a:t>něho</a:t>
            </a:r>
            <a:r>
              <a:rPr lang="en-US" sz="1600" dirty="0"/>
              <a:t> </a:t>
            </a:r>
            <a:r>
              <a:rPr lang="en-US" sz="1600" dirty="0" err="1"/>
              <a:t>chléb</a:t>
            </a:r>
            <a:r>
              <a:rPr lang="en-US" sz="1600" dirty="0"/>
              <a:t>,“ </a:t>
            </a:r>
            <a:r>
              <a:rPr lang="en-US" sz="1600" dirty="0" err="1"/>
              <a:t>řekl</a:t>
            </a:r>
            <a:r>
              <a:rPr lang="en-US" sz="1600" dirty="0"/>
              <a:t> </a:t>
            </a:r>
            <a:r>
              <a:rPr lang="en-US" sz="1600" dirty="0" err="1"/>
              <a:t>vážně</a:t>
            </a:r>
            <a:r>
              <a:rPr lang="en-US" sz="1600" dirty="0"/>
              <a:t> Cyrus Smith. „</a:t>
            </a:r>
            <a:r>
              <a:rPr lang="en-US" sz="1600" dirty="0" err="1"/>
              <a:t>Chléb</a:t>
            </a:r>
            <a:r>
              <a:rPr lang="en-US" sz="1600" dirty="0"/>
              <a:t>, </a:t>
            </a:r>
            <a:r>
              <a:rPr lang="en-US" sz="1600" dirty="0" err="1"/>
              <a:t>koláče</a:t>
            </a:r>
            <a:r>
              <a:rPr lang="en-US" sz="1600" dirty="0"/>
              <a:t> a </a:t>
            </a:r>
            <a:r>
              <a:rPr lang="en-US" sz="1600" dirty="0" err="1"/>
              <a:t>buchty</a:t>
            </a:r>
            <a:r>
              <a:rPr lang="en-US" sz="1600" dirty="0"/>
              <a:t>!“ </a:t>
            </a:r>
            <a:r>
              <a:rPr lang="en-US" sz="1600" dirty="0" err="1"/>
              <a:t>posmíval</a:t>
            </a:r>
            <a:r>
              <a:rPr lang="en-US" sz="1600" dirty="0"/>
              <a:t> se </a:t>
            </a:r>
            <a:r>
              <a:rPr lang="en-US" sz="1600" dirty="0" err="1"/>
              <a:t>námořník</a:t>
            </a:r>
            <a:r>
              <a:rPr lang="en-US" sz="1600" dirty="0"/>
              <a:t>. „Nu, </a:t>
            </a:r>
            <a:r>
              <a:rPr lang="en-US" sz="1600" dirty="0" err="1"/>
              <a:t>chlebem</a:t>
            </a:r>
            <a:r>
              <a:rPr lang="en-US" sz="1600" dirty="0"/>
              <a:t> z </a:t>
            </a:r>
            <a:r>
              <a:rPr lang="en-US" sz="1600" dirty="0" err="1"/>
              <a:t>tohoto</a:t>
            </a:r>
            <a:r>
              <a:rPr lang="en-US" sz="1600" dirty="0"/>
              <a:t> </a:t>
            </a:r>
            <a:r>
              <a:rPr lang="en-US" sz="1600" dirty="0" err="1"/>
              <a:t>zrnka</a:t>
            </a:r>
            <a:r>
              <a:rPr lang="en-US" sz="1600" dirty="0"/>
              <a:t> se </a:t>
            </a:r>
            <a:r>
              <a:rPr lang="en-US" sz="1600" dirty="0" err="1"/>
              <a:t>neudávíme</a:t>
            </a:r>
            <a:r>
              <a:rPr lang="en-US" sz="1600" dirty="0"/>
              <a:t>!“ </a:t>
            </a:r>
            <a:r>
              <a:rPr lang="en-US" sz="1600" dirty="0" err="1"/>
              <a:t>Harbert</a:t>
            </a:r>
            <a:r>
              <a:rPr lang="en-US" sz="1600" dirty="0"/>
              <a:t>, </a:t>
            </a:r>
            <a:r>
              <a:rPr lang="en-US" sz="1600" dirty="0" err="1"/>
              <a:t>který</a:t>
            </a:r>
            <a:r>
              <a:rPr lang="en-US" sz="1600" dirty="0"/>
              <a:t> </a:t>
            </a:r>
            <a:r>
              <a:rPr lang="en-US" sz="1600" dirty="0" err="1"/>
              <a:t>nepřikládal</a:t>
            </a:r>
            <a:r>
              <a:rPr lang="en-US" sz="1600" dirty="0"/>
              <a:t> </a:t>
            </a:r>
            <a:r>
              <a:rPr lang="en-US" sz="1600" dirty="0" err="1"/>
              <a:t>nálezu</a:t>
            </a:r>
            <a:r>
              <a:rPr lang="en-US" sz="1600" dirty="0"/>
              <a:t> </a:t>
            </a:r>
            <a:r>
              <a:rPr lang="en-US" sz="1600" dirty="0" err="1"/>
              <a:t>žádnou</a:t>
            </a:r>
            <a:r>
              <a:rPr lang="en-US" sz="1600" dirty="0"/>
              <a:t> </a:t>
            </a:r>
            <a:r>
              <a:rPr lang="en-US" sz="1600" dirty="0" err="1"/>
              <a:t>důležitost</a:t>
            </a:r>
            <a:r>
              <a:rPr lang="en-US" sz="1600" dirty="0"/>
              <a:t>, </a:t>
            </a:r>
            <a:r>
              <a:rPr lang="en-US" sz="1600" dirty="0" err="1"/>
              <a:t>chystal</a:t>
            </a:r>
            <a:r>
              <a:rPr lang="en-US" sz="1600" dirty="0"/>
              <a:t> se </a:t>
            </a:r>
            <a:r>
              <a:rPr lang="en-US" sz="1600" dirty="0" err="1"/>
              <a:t>zrnko</a:t>
            </a:r>
            <a:r>
              <a:rPr lang="en-US" sz="1600" dirty="0"/>
              <a:t> </a:t>
            </a:r>
            <a:r>
              <a:rPr lang="en-US" sz="1600" dirty="0" err="1"/>
              <a:t>zahodit</a:t>
            </a:r>
            <a:r>
              <a:rPr lang="en-US" sz="1600" dirty="0"/>
              <a:t>, ale Cyrus Smith </a:t>
            </a:r>
            <a:r>
              <a:rPr lang="en-US" sz="1600" dirty="0" err="1"/>
              <a:t>si</a:t>
            </a:r>
            <a:r>
              <a:rPr lang="en-US" sz="1600" dirty="0"/>
              <a:t> </a:t>
            </a:r>
            <a:r>
              <a:rPr lang="en-US" sz="1600" dirty="0" err="1"/>
              <a:t>zrnko</a:t>
            </a:r>
            <a:r>
              <a:rPr lang="en-US" sz="1600" dirty="0"/>
              <a:t> </a:t>
            </a:r>
            <a:r>
              <a:rPr lang="en-US" sz="1600" dirty="0" err="1"/>
              <a:t>vzal</a:t>
            </a:r>
            <a:r>
              <a:rPr lang="en-US" sz="1600" dirty="0"/>
              <a:t>, </a:t>
            </a:r>
            <a:r>
              <a:rPr lang="en-US" sz="1600" dirty="0" err="1"/>
              <a:t>prohlédl</a:t>
            </a:r>
            <a:r>
              <a:rPr lang="en-US" sz="1600" dirty="0"/>
              <a:t> je, a </a:t>
            </a:r>
            <a:r>
              <a:rPr lang="en-US" sz="1600" dirty="0" err="1"/>
              <a:t>shledav</a:t>
            </a:r>
            <a:r>
              <a:rPr lang="en-US" sz="1600" dirty="0"/>
              <a:t> je v </a:t>
            </a:r>
            <a:r>
              <a:rPr lang="en-US" sz="1600" dirty="0" err="1"/>
              <a:t>pořádku</a:t>
            </a:r>
            <a:r>
              <a:rPr lang="en-US" sz="1600" dirty="0"/>
              <a:t>, </a:t>
            </a:r>
            <a:r>
              <a:rPr lang="en-US" sz="1600" dirty="0" err="1"/>
              <a:t>řekl</a:t>
            </a:r>
            <a:r>
              <a:rPr lang="en-US" sz="1600" dirty="0"/>
              <a:t> </a:t>
            </a:r>
            <a:r>
              <a:rPr lang="en-US" sz="1600" dirty="0" err="1"/>
              <a:t>Pencroffovi</a:t>
            </a:r>
            <a:r>
              <a:rPr lang="en-US" sz="1600" dirty="0"/>
              <a:t>: „</a:t>
            </a:r>
            <a:r>
              <a:rPr lang="en-US" sz="1600" dirty="0" err="1"/>
              <a:t>Víte</a:t>
            </a:r>
            <a:r>
              <a:rPr lang="en-US" sz="1600" dirty="0"/>
              <a:t>, </a:t>
            </a:r>
            <a:r>
              <a:rPr lang="en-US" sz="1600" dirty="0" err="1"/>
              <a:t>Pencroffe</a:t>
            </a:r>
            <a:r>
              <a:rPr lang="en-US" sz="1600" dirty="0"/>
              <a:t>, </a:t>
            </a:r>
            <a:r>
              <a:rPr lang="en-US" sz="1600" dirty="0" err="1"/>
              <a:t>kolik</a:t>
            </a:r>
            <a:r>
              <a:rPr lang="en-US" sz="1600" dirty="0"/>
              <a:t> </a:t>
            </a:r>
            <a:r>
              <a:rPr lang="en-US" sz="1600" dirty="0" err="1"/>
              <a:t>klasů</a:t>
            </a:r>
            <a:r>
              <a:rPr lang="en-US" sz="1600" dirty="0"/>
              <a:t> </a:t>
            </a:r>
            <a:r>
              <a:rPr lang="en-US" sz="1600" dirty="0" err="1"/>
              <a:t>může</a:t>
            </a:r>
            <a:r>
              <a:rPr lang="en-US" sz="1600" dirty="0"/>
              <a:t> </a:t>
            </a:r>
            <a:r>
              <a:rPr lang="en-US" sz="1600" dirty="0" err="1"/>
              <a:t>vyrůst</a:t>
            </a:r>
            <a:r>
              <a:rPr lang="en-US" sz="1600" dirty="0"/>
              <a:t> z </a:t>
            </a:r>
            <a:r>
              <a:rPr lang="en-US" sz="1600" dirty="0" err="1"/>
              <a:t>jednoho</a:t>
            </a:r>
            <a:r>
              <a:rPr lang="en-US" sz="1600" dirty="0"/>
              <a:t> </a:t>
            </a:r>
            <a:r>
              <a:rPr lang="en-US" sz="1600" dirty="0" err="1"/>
              <a:t>zrna</a:t>
            </a:r>
            <a:r>
              <a:rPr lang="en-US" sz="1600" dirty="0"/>
              <a:t>?“„</a:t>
            </a:r>
            <a:r>
              <a:rPr lang="en-US" sz="1600" dirty="0" err="1"/>
              <a:t>Myslím</a:t>
            </a:r>
            <a:r>
              <a:rPr lang="en-US" sz="1600" dirty="0"/>
              <a:t>, </a:t>
            </a:r>
            <a:r>
              <a:rPr lang="en-US" sz="1600" dirty="0" err="1"/>
              <a:t>že</a:t>
            </a:r>
            <a:r>
              <a:rPr lang="en-US" sz="1600" dirty="0"/>
              <a:t> </a:t>
            </a:r>
            <a:r>
              <a:rPr lang="en-US" sz="1600" dirty="0" err="1"/>
              <a:t>jeden</a:t>
            </a:r>
            <a:r>
              <a:rPr lang="en-US" sz="1600" dirty="0"/>
              <a:t>, ne?“ </a:t>
            </a:r>
            <a:r>
              <a:rPr lang="en-US" sz="1600" dirty="0" err="1"/>
              <a:t>odpověděl</a:t>
            </a:r>
            <a:r>
              <a:rPr lang="en-US" sz="1600" dirty="0"/>
              <a:t> </a:t>
            </a:r>
            <a:r>
              <a:rPr lang="en-US" sz="1600" dirty="0" err="1"/>
              <a:t>námořník</a:t>
            </a:r>
            <a:r>
              <a:rPr lang="en-US" sz="1600" dirty="0"/>
              <a:t>, </a:t>
            </a:r>
            <a:r>
              <a:rPr lang="en-US" sz="1600" dirty="0" err="1"/>
              <a:t>překvapen</a:t>
            </a:r>
            <a:r>
              <a:rPr lang="en-US" sz="1600" dirty="0"/>
              <a:t> </a:t>
            </a:r>
            <a:r>
              <a:rPr lang="en-US" sz="1600" dirty="0" err="1"/>
              <a:t>takovou</a:t>
            </a:r>
            <a:r>
              <a:rPr lang="en-US" sz="1600" dirty="0"/>
              <a:t> </a:t>
            </a:r>
            <a:r>
              <a:rPr lang="en-US" sz="1600" dirty="0" err="1"/>
              <a:t>otázkou</a:t>
            </a:r>
            <a:r>
              <a:rPr lang="en-US" sz="1600" dirty="0"/>
              <a:t>. „</a:t>
            </a:r>
            <a:r>
              <a:rPr lang="en-US" sz="1600" dirty="0" err="1"/>
              <a:t>Deset</a:t>
            </a:r>
            <a:r>
              <a:rPr lang="en-US" sz="1600" dirty="0"/>
              <a:t>, </a:t>
            </a:r>
            <a:r>
              <a:rPr lang="en-US" sz="1600" dirty="0" err="1"/>
              <a:t>Pencroffe</a:t>
            </a:r>
            <a:r>
              <a:rPr lang="en-US" sz="1600" dirty="0"/>
              <a:t>! A </a:t>
            </a:r>
            <a:r>
              <a:rPr lang="en-US" sz="1600" dirty="0" err="1"/>
              <a:t>víte</a:t>
            </a:r>
            <a:r>
              <a:rPr lang="en-US" sz="1600" dirty="0"/>
              <a:t>, </a:t>
            </a:r>
            <a:r>
              <a:rPr lang="en-US" sz="1600" dirty="0" err="1"/>
              <a:t>kolik</a:t>
            </a:r>
            <a:r>
              <a:rPr lang="en-US" sz="1600" dirty="0"/>
              <a:t> </a:t>
            </a:r>
            <a:r>
              <a:rPr lang="en-US" sz="1600" dirty="0" err="1"/>
              <a:t>zrn</a:t>
            </a:r>
            <a:r>
              <a:rPr lang="en-US" sz="1600" dirty="0"/>
              <a:t> je v </a:t>
            </a:r>
            <a:r>
              <a:rPr lang="en-US" sz="1600" dirty="0" err="1"/>
              <a:t>klasu</a:t>
            </a:r>
            <a:r>
              <a:rPr lang="en-US" sz="1600" dirty="0"/>
              <a:t>?“ „To </a:t>
            </a:r>
            <a:r>
              <a:rPr lang="en-US" sz="1600" dirty="0" err="1"/>
              <a:t>opravdu</a:t>
            </a:r>
            <a:r>
              <a:rPr lang="en-US" sz="1600" dirty="0"/>
              <a:t> </a:t>
            </a:r>
            <a:r>
              <a:rPr lang="en-US" sz="1600" dirty="0" err="1"/>
              <a:t>nevím</a:t>
            </a:r>
            <a:r>
              <a:rPr lang="en-US" sz="1600" dirty="0"/>
              <a:t>.“ „</a:t>
            </a:r>
            <a:r>
              <a:rPr lang="en-US" sz="1600" dirty="0" err="1"/>
              <a:t>Průměrně</a:t>
            </a:r>
            <a:r>
              <a:rPr lang="en-US" sz="1600" dirty="0"/>
              <a:t> </a:t>
            </a:r>
            <a:r>
              <a:rPr lang="en-US" sz="1600" dirty="0" err="1"/>
              <a:t>osmdesát</a:t>
            </a:r>
            <a:r>
              <a:rPr lang="en-US" sz="1600" dirty="0"/>
              <a:t>,“ </a:t>
            </a:r>
            <a:r>
              <a:rPr lang="en-US" sz="1600" dirty="0" err="1"/>
              <a:t>pokračoval</a:t>
            </a:r>
            <a:r>
              <a:rPr lang="en-US" sz="1600" dirty="0"/>
              <a:t> </a:t>
            </a:r>
            <a:r>
              <a:rPr lang="en-US" sz="1600" dirty="0" err="1"/>
              <a:t>inženýr</a:t>
            </a:r>
            <a:r>
              <a:rPr lang="en-US" sz="1600" dirty="0"/>
              <a:t>. „</a:t>
            </a:r>
            <a:r>
              <a:rPr lang="en-US" sz="1600" dirty="0" err="1"/>
              <a:t>Zasadíme</a:t>
            </a:r>
            <a:r>
              <a:rPr lang="en-US" sz="1600" dirty="0"/>
              <a:t>-li </a:t>
            </a:r>
            <a:r>
              <a:rPr lang="en-US" sz="1600" dirty="0" err="1"/>
              <a:t>toto</a:t>
            </a:r>
            <a:r>
              <a:rPr lang="en-US" sz="1600" dirty="0"/>
              <a:t> </a:t>
            </a:r>
            <a:r>
              <a:rPr lang="en-US" sz="1600" dirty="0" err="1"/>
              <a:t>zrno</a:t>
            </a:r>
            <a:r>
              <a:rPr lang="en-US" sz="1600" dirty="0"/>
              <a:t>, </a:t>
            </a:r>
            <a:r>
              <a:rPr lang="en-US" sz="1600" dirty="0" err="1"/>
              <a:t>dostaneme</a:t>
            </a:r>
            <a:r>
              <a:rPr lang="en-US" sz="1600" dirty="0"/>
              <a:t> </a:t>
            </a:r>
            <a:r>
              <a:rPr lang="en-US" sz="1600" dirty="0" err="1"/>
              <a:t>při</a:t>
            </a:r>
            <a:r>
              <a:rPr lang="en-US" sz="1600" dirty="0"/>
              <a:t> </a:t>
            </a:r>
            <a:r>
              <a:rPr lang="en-US" sz="1600" dirty="0" err="1"/>
              <a:t>první</a:t>
            </a:r>
            <a:r>
              <a:rPr lang="en-US" sz="1600" dirty="0"/>
              <a:t> </a:t>
            </a:r>
            <a:r>
              <a:rPr lang="en-US" sz="1600" dirty="0" err="1"/>
              <a:t>sklizni</a:t>
            </a:r>
            <a:r>
              <a:rPr lang="en-US" sz="1600" dirty="0"/>
              <a:t> </a:t>
            </a:r>
            <a:r>
              <a:rPr lang="en-US" sz="1600" dirty="0" err="1"/>
              <a:t>osm</a:t>
            </a:r>
            <a:r>
              <a:rPr lang="en-US" sz="1600" dirty="0"/>
              <a:t> set </a:t>
            </a:r>
            <a:r>
              <a:rPr lang="en-US" sz="1600" dirty="0" err="1"/>
              <a:t>zrn</a:t>
            </a:r>
            <a:r>
              <a:rPr lang="en-US" sz="1600" dirty="0"/>
              <a:t>, </a:t>
            </a:r>
            <a:r>
              <a:rPr lang="en-US" sz="1600" dirty="0" err="1"/>
              <a:t>která</a:t>
            </a:r>
            <a:r>
              <a:rPr lang="en-US" sz="1600" dirty="0"/>
              <a:t> </a:t>
            </a:r>
            <a:r>
              <a:rPr lang="en-US" sz="1600" dirty="0" err="1"/>
              <a:t>nám</a:t>
            </a:r>
            <a:r>
              <a:rPr lang="en-US" sz="1600" dirty="0"/>
              <a:t> </a:t>
            </a:r>
            <a:r>
              <a:rPr lang="en-US" sz="1600" dirty="0" err="1"/>
              <a:t>dají</a:t>
            </a:r>
            <a:r>
              <a:rPr lang="en-US" sz="1600" dirty="0"/>
              <a:t> v </a:t>
            </a:r>
            <a:r>
              <a:rPr lang="en-US" sz="1600" dirty="0" err="1"/>
              <a:t>druhé</a:t>
            </a:r>
            <a:r>
              <a:rPr lang="en-US" sz="1600" dirty="0"/>
              <a:t> </a:t>
            </a:r>
            <a:r>
              <a:rPr lang="en-US" sz="1600" dirty="0" err="1"/>
              <a:t>sklizni</a:t>
            </a:r>
            <a:r>
              <a:rPr lang="en-US" sz="1600" dirty="0"/>
              <a:t> </a:t>
            </a:r>
            <a:r>
              <a:rPr lang="en-US" sz="1600" dirty="0" err="1"/>
              <a:t>šest</a:t>
            </a:r>
            <a:r>
              <a:rPr lang="en-US" sz="1600" dirty="0"/>
              <a:t> set </a:t>
            </a:r>
            <a:r>
              <a:rPr lang="en-US" sz="1600" dirty="0" err="1"/>
              <a:t>čtyřicet</a:t>
            </a:r>
            <a:r>
              <a:rPr lang="en-US" sz="1600" dirty="0"/>
              <a:t> </a:t>
            </a:r>
            <a:r>
              <a:rPr lang="en-US" sz="1600" dirty="0" err="1"/>
              <a:t>tisíc</a:t>
            </a:r>
            <a:r>
              <a:rPr lang="en-US" sz="1600" dirty="0"/>
              <a:t> </a:t>
            </a:r>
            <a:r>
              <a:rPr lang="en-US" sz="1600" dirty="0" err="1"/>
              <a:t>zrn</a:t>
            </a:r>
            <a:r>
              <a:rPr lang="en-US" sz="1600" dirty="0"/>
              <a:t>,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třetí</a:t>
            </a:r>
            <a:r>
              <a:rPr lang="en-US" sz="1600" dirty="0"/>
              <a:t> </a:t>
            </a:r>
            <a:r>
              <a:rPr lang="en-US" sz="1600" dirty="0" err="1"/>
              <a:t>sklizni</a:t>
            </a:r>
            <a:r>
              <a:rPr lang="en-US" sz="1600" dirty="0"/>
              <a:t> </a:t>
            </a:r>
            <a:r>
              <a:rPr lang="en-US" sz="1600" dirty="0" err="1"/>
              <a:t>pět</a:t>
            </a:r>
            <a:r>
              <a:rPr lang="en-US" sz="1600" dirty="0"/>
              <a:t> set </a:t>
            </a:r>
            <a:r>
              <a:rPr lang="en-US" sz="1600" dirty="0" err="1"/>
              <a:t>dvanáct</a:t>
            </a:r>
            <a:r>
              <a:rPr lang="en-US" sz="1600" dirty="0"/>
              <a:t> </a:t>
            </a:r>
            <a:r>
              <a:rPr lang="en-US" sz="1600" dirty="0" err="1"/>
              <a:t>miliónů</a:t>
            </a:r>
            <a:r>
              <a:rPr lang="en-US" sz="1600" dirty="0"/>
              <a:t> a </a:t>
            </a:r>
            <a:r>
              <a:rPr lang="en-US" sz="1600" dirty="0" err="1"/>
              <a:t>ve</a:t>
            </a:r>
            <a:r>
              <a:rPr lang="en-US" sz="1600" dirty="0"/>
              <a:t> </a:t>
            </a:r>
            <a:r>
              <a:rPr lang="en-US" sz="1600" dirty="0" err="1"/>
              <a:t>čtvrté</a:t>
            </a:r>
            <a:r>
              <a:rPr lang="en-US" sz="1600" dirty="0"/>
              <a:t> </a:t>
            </a:r>
            <a:r>
              <a:rPr lang="en-US" sz="1600" dirty="0" err="1"/>
              <a:t>přes</a:t>
            </a:r>
            <a:r>
              <a:rPr lang="en-US" sz="1600" dirty="0"/>
              <a:t> </a:t>
            </a:r>
            <a:r>
              <a:rPr lang="en-US" sz="1600" dirty="0" err="1"/>
              <a:t>čtyři</a:t>
            </a:r>
            <a:r>
              <a:rPr lang="en-US" sz="1600" dirty="0"/>
              <a:t> </a:t>
            </a:r>
            <a:r>
              <a:rPr lang="en-US" sz="1600" dirty="0" err="1"/>
              <a:t>sta</a:t>
            </a:r>
            <a:r>
              <a:rPr lang="en-US" sz="1600" dirty="0"/>
              <a:t> </a:t>
            </a:r>
            <a:r>
              <a:rPr lang="en-US" sz="1600" dirty="0" err="1"/>
              <a:t>miliard</a:t>
            </a:r>
            <a:r>
              <a:rPr lang="en-US" sz="1600" dirty="0"/>
              <a:t> </a:t>
            </a:r>
            <a:r>
              <a:rPr lang="en-US" sz="1600" dirty="0" err="1"/>
              <a:t>zrn</a:t>
            </a:r>
            <a:r>
              <a:rPr lang="en-US" sz="1600" dirty="0"/>
              <a:t>. To je </a:t>
            </a:r>
            <a:r>
              <a:rPr lang="en-US" sz="1600" dirty="0" err="1"/>
              <a:t>předpoklad</a:t>
            </a:r>
            <a:r>
              <a:rPr lang="en-US" sz="1600" dirty="0"/>
              <a:t>.“ </a:t>
            </a:r>
            <a:r>
              <a:rPr lang="en-US" sz="1600" dirty="0" err="1"/>
              <a:t>Kolonisté</a:t>
            </a:r>
            <a:r>
              <a:rPr lang="en-US" sz="1600" dirty="0"/>
              <a:t> </a:t>
            </a:r>
            <a:r>
              <a:rPr lang="en-US" sz="1600" dirty="0" err="1"/>
              <a:t>mlčky</a:t>
            </a:r>
            <a:r>
              <a:rPr lang="en-US" sz="1600" dirty="0"/>
              <a:t> </a:t>
            </a:r>
            <a:r>
              <a:rPr lang="en-US" sz="1600" dirty="0" err="1"/>
              <a:t>naslouchali</a:t>
            </a:r>
            <a:r>
              <a:rPr lang="en-US" sz="1600" dirty="0"/>
              <a:t>. Tato </a:t>
            </a:r>
            <a:r>
              <a:rPr lang="en-US" sz="1600" dirty="0" err="1"/>
              <a:t>čísla</a:t>
            </a:r>
            <a:r>
              <a:rPr lang="en-US" sz="1600" dirty="0"/>
              <a:t> je </a:t>
            </a:r>
            <a:r>
              <a:rPr lang="en-US" sz="1600" dirty="0" err="1"/>
              <a:t>ohromila</a:t>
            </a:r>
            <a:r>
              <a:rPr lang="en-US" sz="1600" dirty="0"/>
              <a:t>. A </a:t>
            </a:r>
            <a:r>
              <a:rPr lang="en-US" sz="1600" dirty="0" err="1"/>
              <a:t>byla</a:t>
            </a:r>
            <a:r>
              <a:rPr lang="en-US" sz="1600" dirty="0"/>
              <a:t> </a:t>
            </a:r>
            <a:r>
              <a:rPr lang="en-US" sz="1600" dirty="0" err="1"/>
              <a:t>správná</a:t>
            </a:r>
            <a:r>
              <a:rPr lang="en-US" sz="1600" dirty="0"/>
              <a:t>. „</a:t>
            </a:r>
            <a:r>
              <a:rPr lang="en-US" sz="1600" dirty="0" err="1"/>
              <a:t>Ano</a:t>
            </a:r>
            <a:r>
              <a:rPr lang="en-US" sz="1600" dirty="0"/>
              <a:t>, </a:t>
            </a:r>
            <a:r>
              <a:rPr lang="en-US" sz="1600" dirty="0" err="1"/>
              <a:t>přátelé</a:t>
            </a:r>
            <a:r>
              <a:rPr lang="en-US" sz="1600" dirty="0"/>
              <a:t>,“ </a:t>
            </a:r>
            <a:r>
              <a:rPr lang="en-US" sz="1600" dirty="0" err="1"/>
              <a:t>pokračoval</a:t>
            </a:r>
            <a:r>
              <a:rPr lang="en-US" sz="1600" dirty="0"/>
              <a:t> </a:t>
            </a:r>
            <a:r>
              <a:rPr lang="en-US" sz="1600" dirty="0" err="1"/>
              <a:t>inženýr</a:t>
            </a:r>
            <a:r>
              <a:rPr lang="en-US" sz="1600" dirty="0"/>
              <a:t>, „</a:t>
            </a:r>
            <a:r>
              <a:rPr lang="en-US" sz="1600" dirty="0" err="1">
                <a:solidFill>
                  <a:srgbClr val="FF0000"/>
                </a:solidFill>
              </a:rPr>
              <a:t>úrodnost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přírody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stoupá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geometrickou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řadou</a:t>
            </a:r>
            <a:r>
              <a:rPr lang="en-US" sz="1600" dirty="0">
                <a:solidFill>
                  <a:srgbClr val="FF0000"/>
                </a:solidFill>
              </a:rPr>
              <a:t>. </a:t>
            </a:r>
            <a:r>
              <a:rPr lang="en-US" sz="1600" dirty="0"/>
              <a:t>A </a:t>
            </a:r>
            <a:r>
              <a:rPr lang="en-US" sz="1600" dirty="0" err="1"/>
              <a:t>množení</a:t>
            </a:r>
            <a:r>
              <a:rPr lang="en-US" sz="1600" dirty="0"/>
              <a:t> </a:t>
            </a:r>
            <a:r>
              <a:rPr lang="en-US" sz="1600" dirty="0" err="1"/>
              <a:t>obilného</a:t>
            </a:r>
            <a:r>
              <a:rPr lang="en-US" sz="1600" dirty="0"/>
              <a:t> </a:t>
            </a:r>
            <a:r>
              <a:rPr lang="en-US" sz="1600" dirty="0" err="1"/>
              <a:t>zrna</a:t>
            </a:r>
            <a:r>
              <a:rPr lang="en-US" sz="1600" dirty="0"/>
              <a:t> </a:t>
            </a:r>
            <a:r>
              <a:rPr lang="en-US" sz="1600" dirty="0" err="1"/>
              <a:t>není</a:t>
            </a:r>
            <a:r>
              <a:rPr lang="en-US" sz="1600" dirty="0"/>
              <a:t> </a:t>
            </a:r>
            <a:r>
              <a:rPr lang="en-US" sz="1600" dirty="0" err="1"/>
              <a:t>ještě</a:t>
            </a:r>
            <a:r>
              <a:rPr lang="en-US" sz="1600" dirty="0"/>
              <a:t> </a:t>
            </a:r>
            <a:r>
              <a:rPr lang="en-US" sz="1600" dirty="0" err="1"/>
              <a:t>ničím</a:t>
            </a:r>
            <a:r>
              <a:rPr lang="en-US" sz="1600" dirty="0"/>
              <a:t> </a:t>
            </a:r>
            <a:r>
              <a:rPr lang="en-US" sz="1600" dirty="0" err="1"/>
              <a:t>proti</a:t>
            </a:r>
            <a:r>
              <a:rPr lang="en-US" sz="1600" dirty="0"/>
              <a:t> </a:t>
            </a:r>
            <a:r>
              <a:rPr lang="en-US" sz="1600" dirty="0" err="1"/>
              <a:t>máku</a:t>
            </a:r>
            <a:r>
              <a:rPr lang="en-US" sz="1600" dirty="0"/>
              <a:t>, </a:t>
            </a:r>
            <a:r>
              <a:rPr lang="en-US" sz="1600" dirty="0" err="1"/>
              <a:t>který</a:t>
            </a:r>
            <a:r>
              <a:rPr lang="en-US" sz="1600" dirty="0"/>
              <a:t> </a:t>
            </a:r>
            <a:r>
              <a:rPr lang="en-US" sz="1600" dirty="0" err="1"/>
              <a:t>plodí</a:t>
            </a:r>
            <a:r>
              <a:rPr lang="en-US" sz="1600" dirty="0"/>
              <a:t> v </a:t>
            </a:r>
            <a:r>
              <a:rPr lang="en-US" sz="1600" dirty="0" err="1"/>
              <a:t>makovici</a:t>
            </a:r>
            <a:r>
              <a:rPr lang="en-US" sz="1600" dirty="0"/>
              <a:t> </a:t>
            </a:r>
            <a:r>
              <a:rPr lang="en-US" sz="1600" dirty="0" err="1"/>
              <a:t>třicet</a:t>
            </a:r>
            <a:r>
              <a:rPr lang="en-US" sz="1600" dirty="0"/>
              <a:t> </a:t>
            </a:r>
            <a:r>
              <a:rPr lang="en-US" sz="1600" dirty="0" err="1"/>
              <a:t>dva</a:t>
            </a:r>
            <a:r>
              <a:rPr lang="cs-CZ" sz="1600" dirty="0"/>
              <a:t> </a:t>
            </a:r>
            <a:r>
              <a:rPr lang="en-US" sz="1600" dirty="0" err="1"/>
              <a:t>tisíce</a:t>
            </a:r>
            <a:r>
              <a:rPr lang="en-US" sz="1600" dirty="0"/>
              <a:t> </a:t>
            </a:r>
            <a:r>
              <a:rPr lang="en-US" sz="1600" dirty="0" err="1"/>
              <a:t>zrnek</a:t>
            </a:r>
            <a:r>
              <a:rPr lang="en-US" sz="1600" dirty="0"/>
              <a:t>, </a:t>
            </a:r>
            <a:r>
              <a:rPr lang="en-US" sz="1600" dirty="0" err="1"/>
              <a:t>nebo</a:t>
            </a:r>
            <a:r>
              <a:rPr lang="en-US" sz="1600" dirty="0"/>
              <a:t> </a:t>
            </a:r>
            <a:r>
              <a:rPr lang="en-US" sz="1600" dirty="0" err="1"/>
              <a:t>proti</a:t>
            </a:r>
            <a:r>
              <a:rPr lang="en-US" sz="1600" dirty="0"/>
              <a:t> </a:t>
            </a:r>
            <a:r>
              <a:rPr lang="en-US" sz="1600" dirty="0" err="1"/>
              <a:t>tabáku</a:t>
            </a:r>
            <a:r>
              <a:rPr lang="en-US" sz="1600" dirty="0"/>
              <a:t>, </a:t>
            </a:r>
            <a:r>
              <a:rPr lang="en-US" sz="1600" dirty="0" err="1"/>
              <a:t>který</a:t>
            </a:r>
            <a:r>
              <a:rPr lang="en-US" sz="1600" dirty="0"/>
              <a:t> </a:t>
            </a:r>
            <a:r>
              <a:rPr lang="en-US" sz="1600" dirty="0" err="1"/>
              <a:t>má</a:t>
            </a:r>
            <a:r>
              <a:rPr lang="en-US" sz="1600" dirty="0"/>
              <a:t> v </a:t>
            </a:r>
            <a:r>
              <a:rPr lang="en-US" sz="1600" dirty="0" err="1"/>
              <a:t>tobolce</a:t>
            </a:r>
            <a:r>
              <a:rPr lang="en-US" sz="1600" dirty="0"/>
              <a:t> </a:t>
            </a:r>
            <a:r>
              <a:rPr lang="en-US" sz="1600" dirty="0" err="1"/>
              <a:t>tři</a:t>
            </a:r>
            <a:r>
              <a:rPr lang="cs-CZ" sz="1600" dirty="0"/>
              <a:t> </a:t>
            </a:r>
            <a:r>
              <a:rPr lang="en-US" sz="1600" dirty="0" err="1"/>
              <a:t>sta</a:t>
            </a:r>
            <a:r>
              <a:rPr lang="cs-CZ" sz="1600" dirty="0"/>
              <a:t> </a:t>
            </a:r>
            <a:r>
              <a:rPr lang="en-US" sz="1600" dirty="0" err="1"/>
              <a:t>šedesát</a:t>
            </a:r>
            <a:r>
              <a:rPr lang="en-US" sz="1600" dirty="0"/>
              <a:t> </a:t>
            </a:r>
            <a:r>
              <a:rPr lang="en-US" sz="1600" dirty="0" err="1"/>
              <a:t>tisíc</a:t>
            </a:r>
            <a:r>
              <a:rPr lang="en-US" sz="1600" dirty="0"/>
              <a:t> semen. </a:t>
            </a:r>
            <a:r>
              <a:rPr lang="en-US" sz="1600" dirty="0" err="1"/>
              <a:t>Nebýt</a:t>
            </a:r>
            <a:r>
              <a:rPr lang="en-US" sz="1600" dirty="0"/>
              <a:t> </a:t>
            </a:r>
            <a:r>
              <a:rPr lang="en-US" sz="1600" dirty="0" err="1"/>
              <a:t>mnoha</a:t>
            </a:r>
            <a:r>
              <a:rPr lang="en-US" sz="1600" dirty="0"/>
              <a:t> </a:t>
            </a:r>
            <a:r>
              <a:rPr lang="en-US" sz="1600" dirty="0" err="1"/>
              <a:t>příčin</a:t>
            </a:r>
            <a:r>
              <a:rPr lang="en-US" sz="1600" dirty="0"/>
              <a:t>, </a:t>
            </a:r>
            <a:r>
              <a:rPr lang="en-US" sz="1600" dirty="0" err="1"/>
              <a:t>které</a:t>
            </a:r>
            <a:r>
              <a:rPr lang="en-US" sz="1600" dirty="0"/>
              <a:t> </a:t>
            </a:r>
            <a:r>
              <a:rPr lang="en-US" sz="1600" dirty="0" err="1"/>
              <a:t>plodnost</a:t>
            </a:r>
            <a:r>
              <a:rPr lang="en-US" sz="1600" dirty="0"/>
              <a:t> </a:t>
            </a:r>
            <a:r>
              <a:rPr lang="en-US" sz="1600" dirty="0" err="1"/>
              <a:t>rostlin</a:t>
            </a:r>
            <a:r>
              <a:rPr lang="en-US" sz="1600" dirty="0"/>
              <a:t> </a:t>
            </a:r>
            <a:r>
              <a:rPr lang="en-US" sz="1600" dirty="0" err="1"/>
              <a:t>ruší</a:t>
            </a:r>
            <a:r>
              <a:rPr lang="en-US" sz="1600" dirty="0"/>
              <a:t>, </a:t>
            </a:r>
            <a:r>
              <a:rPr lang="en-US" sz="1600" dirty="0" err="1"/>
              <a:t>byla</a:t>
            </a:r>
            <a:r>
              <a:rPr lang="en-US" sz="1600" dirty="0"/>
              <a:t> by </a:t>
            </a:r>
            <a:r>
              <a:rPr lang="en-US" sz="1600" dirty="0" err="1"/>
              <a:t>zanedlouho</a:t>
            </a:r>
            <a:r>
              <a:rPr lang="en-US" sz="1600" dirty="0"/>
              <a:t> </a:t>
            </a:r>
            <a:r>
              <a:rPr lang="en-US" sz="1600" dirty="0" err="1"/>
              <a:t>zeměkoule</a:t>
            </a:r>
            <a:r>
              <a:rPr lang="en-US" sz="1600" dirty="0"/>
              <a:t> </a:t>
            </a:r>
            <a:r>
              <a:rPr lang="en-US" sz="1600" dirty="0" err="1"/>
              <a:t>rostlinami</a:t>
            </a:r>
            <a:r>
              <a:rPr lang="en-US" sz="1600" dirty="0"/>
              <a:t> </a:t>
            </a:r>
            <a:r>
              <a:rPr lang="en-US" sz="1600" dirty="0" err="1"/>
              <a:t>zaplavena</a:t>
            </a:r>
            <a:r>
              <a:rPr lang="en-US" sz="1600" dirty="0"/>
              <a:t>.“ [p</a:t>
            </a:r>
            <a:r>
              <a:rPr lang="cs-CZ" sz="1600" dirty="0" err="1"/>
              <a:t>řekladatel</a:t>
            </a:r>
            <a:r>
              <a:rPr lang="cs-CZ" sz="1600" dirty="0"/>
              <a:t> evidentně nevynikal v přírodních vědách] </a:t>
            </a:r>
            <a:endParaRPr lang="en-US" sz="1600" dirty="0"/>
          </a:p>
        </p:txBody>
      </p:sp>
      <p:pic>
        <p:nvPicPr>
          <p:cNvPr id="66562" name="Picture 2" descr="Audiokniha Tajuplný ostrov - Jules Verne - Stanislav Šársk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554" y="1371600"/>
            <a:ext cx="5417127" cy="541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7375" y="3254375"/>
            <a:ext cx="347663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68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81534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/>
              <a:t>Populace </a:t>
            </a:r>
            <a:r>
              <a:rPr lang="en-GB" altLang="cs-CZ" sz="2400" b="1" dirty="0"/>
              <a:t>s </a:t>
            </a:r>
            <a:r>
              <a:rPr lang="en-GB" altLang="cs-CZ" sz="2400" b="1" dirty="0" err="1"/>
              <a:t>překrývajícími</a:t>
            </a:r>
            <a:r>
              <a:rPr lang="en-GB" altLang="cs-CZ" sz="2400" b="1" dirty="0"/>
              <a:t> se </a:t>
            </a:r>
            <a:r>
              <a:rPr lang="en-GB" altLang="cs-CZ" sz="2400" b="1" dirty="0" err="1"/>
              <a:t>generacemi</a:t>
            </a:r>
            <a:r>
              <a:rPr lang="en-GB" altLang="cs-CZ" sz="2400" b="1" dirty="0"/>
              <a:t> </a:t>
            </a:r>
            <a:r>
              <a:rPr lang="en-GB" altLang="cs-CZ" sz="2400" dirty="0"/>
              <a:t>(a s </a:t>
            </a:r>
            <a:r>
              <a:rPr lang="en-GB" altLang="cs-CZ" sz="2400" dirty="0" err="1"/>
              <a:t>jednorázovým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rozmnožováním</a:t>
            </a:r>
            <a:r>
              <a:rPr lang="en-GB" altLang="cs-CZ" sz="2400" dirty="0"/>
              <a:t> - </a:t>
            </a:r>
            <a:r>
              <a:rPr lang="en-GB" altLang="cs-CZ" sz="2400" dirty="0" err="1"/>
              <a:t>třeba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zajíci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dubnu</a:t>
            </a:r>
            <a:r>
              <a:rPr lang="en-GB" altLang="cs-CZ" sz="2400" dirty="0"/>
              <a:t>) </a:t>
            </a:r>
            <a:r>
              <a:rPr lang="en-GB" altLang="cs-CZ" sz="2400" i="1" dirty="0"/>
              <a:t>census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děláme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těsně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než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samice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rodí</a:t>
            </a:r>
            <a:endParaRPr lang="en-GB" altLang="cs-CZ" sz="2400" dirty="0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09600" y="1704975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</a:t>
            </a:r>
            <a:r>
              <a:rPr lang="en-GB" altLang="cs-CZ" sz="2400" baseline="-25000"/>
              <a:t>t+1</a:t>
            </a:r>
            <a:r>
              <a:rPr lang="en-GB" altLang="cs-CZ" sz="2400"/>
              <a:t>= N</a:t>
            </a:r>
            <a:r>
              <a:rPr lang="en-GB" altLang="cs-CZ" sz="2400" baseline="-25000"/>
              <a:t>t</a:t>
            </a:r>
            <a:r>
              <a:rPr lang="en-GB" altLang="cs-CZ" sz="2400"/>
              <a:t>+N</a:t>
            </a:r>
            <a:r>
              <a:rPr lang="en-GB" altLang="cs-CZ" sz="2400" baseline="-25000"/>
              <a:t>t.</a:t>
            </a:r>
            <a:r>
              <a:rPr lang="en-GB" altLang="cs-CZ" sz="2400"/>
              <a:t>b - N</a:t>
            </a:r>
            <a:r>
              <a:rPr lang="en-GB" altLang="cs-CZ" sz="2400" baseline="-25000"/>
              <a:t>t</a:t>
            </a:r>
            <a:r>
              <a:rPr lang="en-GB" altLang="cs-CZ" sz="2400"/>
              <a:t>d = N</a:t>
            </a:r>
            <a:r>
              <a:rPr lang="en-GB" altLang="cs-CZ" sz="2400" baseline="-25000"/>
              <a:t>t</a:t>
            </a:r>
            <a:r>
              <a:rPr lang="en-GB" altLang="cs-CZ" sz="2400"/>
              <a:t>(1+b-d)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457200" y="2514600"/>
            <a:ext cx="83820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N je </a:t>
            </a:r>
            <a:r>
              <a:rPr lang="en-GB" altLang="cs-CZ" sz="2400" dirty="0" err="1"/>
              <a:t>počet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dospělých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samic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dubnu</a:t>
            </a:r>
            <a:endParaRPr lang="en-GB" altLang="cs-CZ" sz="24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b (</a:t>
            </a:r>
            <a:r>
              <a:rPr lang="en-GB" altLang="cs-CZ" sz="2400" dirty="0" err="1"/>
              <a:t>natalita</a:t>
            </a:r>
            <a:r>
              <a:rPr lang="en-GB" altLang="cs-CZ" sz="2400" dirty="0"/>
              <a:t>, </a:t>
            </a:r>
            <a:r>
              <a:rPr lang="en-GB" altLang="cs-CZ" sz="2400" i="1" dirty="0"/>
              <a:t>birth rate - </a:t>
            </a:r>
            <a:r>
              <a:rPr lang="en-GB" altLang="cs-CZ" sz="2400" dirty="0"/>
              <a:t>ale to je </a:t>
            </a:r>
            <a:r>
              <a:rPr lang="en-GB" altLang="cs-CZ" sz="2400" dirty="0" err="1"/>
              <a:t>vlastně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nepřesný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název</a:t>
            </a:r>
            <a:r>
              <a:rPr lang="en-GB" altLang="cs-CZ" sz="2400" dirty="0"/>
              <a:t>) </a:t>
            </a:r>
            <a:r>
              <a:rPr lang="en-GB" altLang="cs-CZ" sz="2400" i="1" dirty="0"/>
              <a:t>-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počet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samičích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mláďat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jednu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samici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kteří</a:t>
            </a:r>
            <a:r>
              <a:rPr lang="en-GB" altLang="cs-CZ" sz="2400" dirty="0"/>
              <a:t> se </a:t>
            </a:r>
            <a:r>
              <a:rPr lang="en-GB" altLang="cs-CZ" sz="2400" dirty="0" err="1"/>
              <a:t>dožijí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přístího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jara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opět</a:t>
            </a:r>
            <a:r>
              <a:rPr lang="en-GB" altLang="cs-CZ" sz="2400" dirty="0"/>
              <a:t> se </a:t>
            </a:r>
            <a:r>
              <a:rPr lang="en-GB" altLang="cs-CZ" sz="2400" dirty="0" err="1"/>
              <a:t>skládá</a:t>
            </a:r>
            <a:r>
              <a:rPr lang="en-GB" altLang="cs-CZ" sz="2400" dirty="0"/>
              <a:t> z </a:t>
            </a:r>
            <a:r>
              <a:rPr lang="en-GB" altLang="cs-CZ" sz="2400" dirty="0" err="1"/>
              <a:t>vlastní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natality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tj</a:t>
            </a:r>
            <a:r>
              <a:rPr lang="en-GB" altLang="cs-CZ" sz="2400" dirty="0"/>
              <a:t>. </a:t>
            </a:r>
            <a:r>
              <a:rPr lang="en-GB" altLang="cs-CZ" sz="2400" dirty="0" err="1"/>
              <a:t>průměrný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počet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narozených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samičích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mláďat</a:t>
            </a:r>
            <a:r>
              <a:rPr lang="en-GB" altLang="cs-CZ" sz="2400" dirty="0"/>
              <a:t> </a:t>
            </a:r>
            <a:r>
              <a:rPr lang="en-GB" altLang="cs-CZ" sz="2400" dirty="0">
                <a:cs typeface="Times New Roman" panose="02020603050405020304" pitchFamily="18" charset="0"/>
              </a:rPr>
              <a:t>×</a:t>
            </a:r>
            <a:r>
              <a:rPr lang="cs-CZ" altLang="cs-CZ" sz="2400" dirty="0">
                <a:cs typeface="Times New Roman" panose="02020603050405020304" pitchFamily="18" charset="0"/>
              </a:rPr>
              <a:t> </a:t>
            </a:r>
            <a:r>
              <a:rPr lang="en-GB" altLang="cs-CZ" sz="2400" dirty="0" err="1"/>
              <a:t>pravděpodobnost</a:t>
            </a:r>
            <a:r>
              <a:rPr lang="en-GB" altLang="cs-CZ" sz="2400" dirty="0"/>
              <a:t>(</a:t>
            </a:r>
            <a:r>
              <a:rPr lang="en-GB" altLang="cs-CZ" sz="2400" dirty="0" err="1"/>
              <a:t>i</a:t>
            </a:r>
            <a:r>
              <a:rPr lang="en-GB" altLang="cs-CZ" sz="2400" dirty="0"/>
              <a:t>) </a:t>
            </a:r>
            <a:r>
              <a:rPr lang="en-GB" altLang="cs-CZ" sz="2400" dirty="0" err="1"/>
              <a:t>přežití</a:t>
            </a:r>
            <a:r>
              <a:rPr lang="en-GB" altLang="cs-CZ" sz="2400" dirty="0"/>
              <a:t>)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d (</a:t>
            </a:r>
            <a:r>
              <a:rPr lang="en-GB" altLang="cs-CZ" sz="2400" dirty="0" err="1"/>
              <a:t>mortalita</a:t>
            </a:r>
            <a:r>
              <a:rPr lang="en-GB" altLang="cs-CZ" sz="2400" dirty="0"/>
              <a:t>, </a:t>
            </a:r>
            <a:r>
              <a:rPr lang="en-GB" altLang="cs-CZ" sz="2400" i="1" dirty="0"/>
              <a:t>death rate</a:t>
            </a:r>
            <a:r>
              <a:rPr lang="en-GB" altLang="cs-CZ" sz="2400" dirty="0"/>
              <a:t>) - </a:t>
            </a:r>
            <a:r>
              <a:rPr lang="en-GB" altLang="cs-CZ" sz="2400" dirty="0" err="1"/>
              <a:t>procento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samic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které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nepřežijí</a:t>
            </a:r>
            <a:r>
              <a:rPr lang="en-GB" altLang="cs-CZ" sz="2400" dirty="0"/>
              <a:t> z </a:t>
            </a:r>
            <a:r>
              <a:rPr lang="en-GB" altLang="cs-CZ" sz="2400" dirty="0" err="1"/>
              <a:t>jednoho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jara</a:t>
            </a:r>
            <a:r>
              <a:rPr lang="en-GB" altLang="cs-CZ" sz="2400" dirty="0"/>
              <a:t> do </a:t>
            </a:r>
            <a:r>
              <a:rPr lang="en-GB" altLang="cs-CZ" sz="2400" dirty="0" err="1"/>
              <a:t>druhého</a:t>
            </a:r>
            <a:r>
              <a:rPr lang="cs-CZ" altLang="cs-CZ" sz="2400" dirty="0"/>
              <a:t> (vyjádřený jako desetinné číslo, tj. 0 - nezemře nikdo, 0,5 -  zemře polovina, 1 – zemřou všichni)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71571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685800" y="609600"/>
            <a:ext cx="8305800" cy="710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N</a:t>
            </a:r>
            <a:r>
              <a:rPr lang="en-GB" altLang="cs-CZ" sz="2400" baseline="-25000" dirty="0"/>
              <a:t>t+1</a:t>
            </a:r>
            <a:r>
              <a:rPr lang="en-GB" altLang="cs-CZ" sz="2400" dirty="0"/>
              <a:t>= </a:t>
            </a:r>
            <a:r>
              <a:rPr lang="en-GB" altLang="cs-CZ" sz="2400" dirty="0" err="1"/>
              <a:t>N</a:t>
            </a:r>
            <a:r>
              <a:rPr lang="en-GB" altLang="cs-CZ" sz="2400" baseline="-25000" dirty="0" err="1"/>
              <a:t>t</a:t>
            </a:r>
            <a:r>
              <a:rPr lang="en-GB" altLang="cs-CZ" sz="2400" dirty="0" err="1"/>
              <a:t>+N</a:t>
            </a:r>
            <a:r>
              <a:rPr lang="en-GB" altLang="cs-CZ" sz="2400" baseline="-25000" dirty="0" err="1"/>
              <a:t>t.</a:t>
            </a:r>
            <a:r>
              <a:rPr lang="en-GB" altLang="cs-CZ" sz="2400" dirty="0" err="1"/>
              <a:t>b</a:t>
            </a:r>
            <a:r>
              <a:rPr lang="en-GB" altLang="cs-CZ" sz="2400" dirty="0"/>
              <a:t> - </a:t>
            </a:r>
            <a:r>
              <a:rPr lang="en-GB" altLang="cs-CZ" sz="2400" dirty="0" err="1"/>
              <a:t>N</a:t>
            </a:r>
            <a:r>
              <a:rPr lang="en-GB" altLang="cs-CZ" sz="2400" baseline="-25000" dirty="0" err="1"/>
              <a:t>t</a:t>
            </a:r>
            <a:r>
              <a:rPr lang="en-GB" altLang="cs-CZ" sz="2400" dirty="0" err="1"/>
              <a:t>d</a:t>
            </a:r>
            <a:r>
              <a:rPr lang="en-GB" altLang="cs-CZ" sz="2400" dirty="0"/>
              <a:t> = </a:t>
            </a:r>
            <a:r>
              <a:rPr lang="en-GB" altLang="cs-CZ" sz="2400" dirty="0" err="1"/>
              <a:t>N</a:t>
            </a:r>
            <a:r>
              <a:rPr lang="en-GB" altLang="cs-CZ" sz="2400" baseline="-25000" dirty="0" err="1"/>
              <a:t>t</a:t>
            </a:r>
            <a:r>
              <a:rPr lang="en-GB" altLang="cs-CZ" sz="2400" dirty="0"/>
              <a:t>(1+b-d)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err="1"/>
              <a:t>můžeme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psát</a:t>
            </a:r>
            <a:r>
              <a:rPr lang="en-GB" altLang="cs-CZ" sz="2400" dirty="0"/>
              <a:t>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1+b-d = λ</a:t>
            </a:r>
            <a:r>
              <a:rPr lang="cs-CZ" altLang="cs-CZ" sz="2400" dirty="0"/>
              <a:t> – tedy, </a:t>
            </a:r>
            <a:r>
              <a:rPr lang="cs-CZ" altLang="cs-CZ" sz="2400" b="1" dirty="0"/>
              <a:t>kolikrát se zvýší populace za rok – 3% růst znamená </a:t>
            </a:r>
            <a:r>
              <a:rPr lang="en-GB" altLang="cs-CZ" sz="2400" b="1" dirty="0"/>
              <a:t>λ</a:t>
            </a:r>
            <a:r>
              <a:rPr lang="cs-CZ" altLang="cs-CZ" sz="2400" b="1" dirty="0"/>
              <a:t> = 1,03</a:t>
            </a:r>
            <a:endParaRPr lang="en-GB" altLang="cs-CZ" sz="2400" b="1" dirty="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a </a:t>
            </a:r>
            <a:r>
              <a:rPr lang="en-GB" altLang="cs-CZ" sz="2400" dirty="0" err="1"/>
              <a:t>tedy</a:t>
            </a:r>
            <a:endParaRPr lang="en-GB" altLang="cs-CZ" sz="24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N</a:t>
            </a:r>
            <a:r>
              <a:rPr lang="en-GB" altLang="cs-CZ" sz="2400" baseline="-25000" dirty="0"/>
              <a:t>t+1</a:t>
            </a:r>
            <a:r>
              <a:rPr lang="en-GB" altLang="cs-CZ" sz="2400" dirty="0"/>
              <a:t>= </a:t>
            </a:r>
            <a:r>
              <a:rPr lang="en-GB" altLang="cs-CZ" sz="2400" dirty="0" err="1"/>
              <a:t>N</a:t>
            </a:r>
            <a:r>
              <a:rPr lang="en-GB" altLang="cs-CZ" sz="2400" baseline="-25000" dirty="0" err="1"/>
              <a:t>t</a:t>
            </a:r>
            <a:r>
              <a:rPr lang="en-GB" altLang="cs-CZ" sz="2400" dirty="0" err="1"/>
              <a:t>+N</a:t>
            </a:r>
            <a:r>
              <a:rPr lang="en-GB" altLang="cs-CZ" sz="2400" baseline="-25000" dirty="0" err="1"/>
              <a:t>t.</a:t>
            </a:r>
            <a:r>
              <a:rPr lang="en-GB" altLang="cs-CZ" sz="2400" dirty="0" err="1"/>
              <a:t>b</a:t>
            </a:r>
            <a:r>
              <a:rPr lang="en-GB" altLang="cs-CZ" sz="2400" dirty="0"/>
              <a:t> - </a:t>
            </a:r>
            <a:r>
              <a:rPr lang="en-GB" altLang="cs-CZ" sz="2400" dirty="0" err="1"/>
              <a:t>N</a:t>
            </a:r>
            <a:r>
              <a:rPr lang="en-GB" altLang="cs-CZ" sz="2400" baseline="-25000" dirty="0" err="1"/>
              <a:t>t</a:t>
            </a:r>
            <a:r>
              <a:rPr lang="en-GB" altLang="cs-CZ" sz="2400" dirty="0" err="1"/>
              <a:t>d</a:t>
            </a:r>
            <a:r>
              <a:rPr lang="en-GB" altLang="cs-CZ" sz="2400" dirty="0"/>
              <a:t> = </a:t>
            </a:r>
            <a:r>
              <a:rPr lang="en-GB" altLang="cs-CZ" sz="2400" dirty="0" err="1"/>
              <a:t>N</a:t>
            </a:r>
            <a:r>
              <a:rPr lang="en-GB" altLang="cs-CZ" sz="2400" baseline="-25000" dirty="0" err="1"/>
              <a:t>t</a:t>
            </a:r>
            <a:r>
              <a:rPr lang="en-GB" altLang="cs-CZ" sz="2400" dirty="0"/>
              <a:t>(1+b-d) = </a:t>
            </a:r>
            <a:r>
              <a:rPr lang="en-GB" altLang="cs-CZ" sz="2400" dirty="0" err="1"/>
              <a:t>N</a:t>
            </a:r>
            <a:r>
              <a:rPr lang="en-GB" altLang="cs-CZ" sz="2400" baseline="-25000" dirty="0" err="1"/>
              <a:t>t</a:t>
            </a:r>
            <a:r>
              <a:rPr lang="en-GB" altLang="cs-CZ" sz="2400" dirty="0"/>
              <a:t> λ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 dirty="0"/>
              <a:t>a </a:t>
            </a:r>
            <a:r>
              <a:rPr lang="en-GB" altLang="cs-CZ" sz="2400" b="1" dirty="0" err="1"/>
              <a:t>dostáváme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opět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klasickou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rovnici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exponenciálního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růstu</a:t>
            </a:r>
            <a:endParaRPr lang="cs-CZ" altLang="cs-CZ" sz="2400" b="1" dirty="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/>
              <a:t>Ale pozor – zjednodušujeme – narodí se </a:t>
            </a:r>
            <a:r>
              <a:rPr lang="en-GB" altLang="cs-CZ" sz="2400" dirty="0" err="1"/>
              <a:t>N</a:t>
            </a:r>
            <a:r>
              <a:rPr lang="en-GB" altLang="cs-CZ" sz="2400" baseline="-25000" dirty="0" err="1"/>
              <a:t>t.</a:t>
            </a:r>
            <a:r>
              <a:rPr lang="en-GB" altLang="cs-CZ" sz="2400" dirty="0" err="1"/>
              <a:t>b</a:t>
            </a:r>
            <a:r>
              <a:rPr lang="cs-CZ" altLang="cs-CZ" sz="2400" dirty="0"/>
              <a:t>, zemře </a:t>
            </a:r>
            <a:r>
              <a:rPr lang="en-GB" altLang="cs-CZ" sz="2400" dirty="0" err="1"/>
              <a:t>N</a:t>
            </a:r>
            <a:r>
              <a:rPr lang="en-GB" altLang="cs-CZ" sz="2400" baseline="-25000" dirty="0" err="1"/>
              <a:t>t</a:t>
            </a:r>
            <a:r>
              <a:rPr lang="en-GB" altLang="cs-CZ" sz="2400" dirty="0" err="1"/>
              <a:t>d</a:t>
            </a:r>
            <a:r>
              <a:rPr lang="cs-CZ" altLang="cs-CZ" sz="2400" dirty="0"/>
              <a:t> – zanedbáváme věkovou strukturu</a:t>
            </a:r>
            <a:endParaRPr lang="cs-CZ" altLang="cs-CZ" sz="2400" b="1" dirty="0"/>
          </a:p>
          <a:p>
            <a:pPr>
              <a:spcBef>
                <a:spcPct val="50000"/>
              </a:spcBef>
              <a:buNone/>
            </a:pPr>
            <a:r>
              <a:rPr lang="cs-CZ" altLang="cs-CZ" sz="2400" dirty="0"/>
              <a:t>(Věkovou strukturu zohledňují </a:t>
            </a:r>
            <a:r>
              <a:rPr lang="cs-CZ" altLang="cs-CZ" sz="2400" dirty="0" err="1"/>
              <a:t>Leslieho</a:t>
            </a:r>
            <a:r>
              <a:rPr lang="cs-CZ" altLang="cs-CZ" sz="2400" dirty="0"/>
              <a:t> matice / demografie – pro lidi pro důchod a pojišťovny, ekologové pro zvířata)</a:t>
            </a:r>
            <a:endParaRPr lang="en-GB" altLang="cs-CZ" sz="24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/>
              <a:t> </a:t>
            </a:r>
            <a:endParaRPr lang="en-GB" altLang="cs-CZ" sz="2400" dirty="0"/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67391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685800" y="609600"/>
            <a:ext cx="7315200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err="1"/>
              <a:t>Pokud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předpokládám</a:t>
            </a:r>
            <a:r>
              <a:rPr lang="en-GB" altLang="cs-CZ" sz="2400" dirty="0"/>
              <a:t> </a:t>
            </a:r>
            <a:r>
              <a:rPr lang="en-GB" altLang="cs-CZ" sz="2400" b="1" dirty="0" err="1"/>
              <a:t>populaci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množící</a:t>
            </a:r>
            <a:r>
              <a:rPr lang="en-GB" altLang="cs-CZ" sz="2400" b="1" dirty="0"/>
              <a:t> se </a:t>
            </a:r>
            <a:r>
              <a:rPr lang="en-GB" altLang="cs-CZ" sz="2400" b="1" dirty="0" err="1"/>
              <a:t>kontinuálně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můžu</a:t>
            </a:r>
            <a:r>
              <a:rPr lang="en-GB" altLang="cs-CZ" sz="2400" dirty="0"/>
              <a:t> se </a:t>
            </a:r>
            <a:r>
              <a:rPr lang="en-GB" altLang="cs-CZ" sz="2400" dirty="0" err="1"/>
              <a:t>dostat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opět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exponenciální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růst</a:t>
            </a:r>
            <a:r>
              <a:rPr lang="en-GB" altLang="cs-CZ" sz="2400" dirty="0"/>
              <a:t>, ale je to </a:t>
            </a:r>
            <a:r>
              <a:rPr lang="en-GB" altLang="cs-CZ" sz="2400" dirty="0" err="1"/>
              <a:t>složitější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odvození</a:t>
            </a:r>
            <a:r>
              <a:rPr lang="en-GB" altLang="cs-CZ" sz="2400" dirty="0"/>
              <a:t> a </a:t>
            </a:r>
            <a:r>
              <a:rPr lang="en-GB" altLang="cs-CZ" sz="2400" dirty="0" err="1"/>
              <a:t>odhadování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během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jedné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sezóny</a:t>
            </a:r>
            <a:r>
              <a:rPr lang="en-GB" altLang="cs-CZ" sz="2400" dirty="0"/>
              <a:t> se </a:t>
            </a:r>
            <a:r>
              <a:rPr lang="en-GB" altLang="cs-CZ" sz="2400" dirty="0" err="1"/>
              <a:t>kontinuálně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rodí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i</a:t>
            </a:r>
            <a:r>
              <a:rPr lang="en-GB" altLang="cs-CZ" sz="2400" dirty="0"/>
              <a:t> </a:t>
            </a:r>
            <a:r>
              <a:rPr lang="en-GB" altLang="cs-CZ" sz="2400" dirty="0" err="1"/>
              <a:t>umírá</a:t>
            </a:r>
            <a:r>
              <a:rPr lang="en-GB" altLang="cs-CZ" sz="2400" dirty="0"/>
              <a:t>, a ty </a:t>
            </a:r>
            <a:r>
              <a:rPr lang="en-GB" altLang="cs-CZ" sz="2400" dirty="0" err="1"/>
              <a:t>samice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které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umřely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začátku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časového</a:t>
            </a:r>
            <a:r>
              <a:rPr lang="en-GB" altLang="cs-CZ" sz="2400" dirty="0"/>
              <a:t> </a:t>
            </a:r>
            <a:r>
              <a:rPr lang="en-GB" altLang="cs-CZ" sz="2400" dirty="0" err="1"/>
              <a:t>úseku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tak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potom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už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nerodí</a:t>
            </a:r>
            <a:r>
              <a:rPr lang="en-GB" altLang="cs-CZ" sz="2400" dirty="0"/>
              <a:t>). </a:t>
            </a:r>
            <a:r>
              <a:rPr lang="en-GB" altLang="cs-CZ" sz="2400" dirty="0" err="1"/>
              <a:t>Jinou</a:t>
            </a:r>
            <a:r>
              <a:rPr lang="en-GB" altLang="cs-CZ" sz="2400" dirty="0"/>
              <a:t> </a:t>
            </a:r>
            <a:r>
              <a:rPr lang="en-GB" altLang="cs-CZ" sz="2400" dirty="0" err="1"/>
              <a:t>možností</a:t>
            </a:r>
            <a:r>
              <a:rPr lang="en-GB" altLang="cs-CZ" sz="2400" dirty="0"/>
              <a:t> je </a:t>
            </a:r>
            <a:r>
              <a:rPr lang="en-GB" altLang="cs-CZ" sz="2400" dirty="0" err="1"/>
              <a:t>potom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zkracovat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časový</a:t>
            </a:r>
            <a:r>
              <a:rPr lang="en-GB" altLang="cs-CZ" sz="2400" dirty="0"/>
              <a:t> </a:t>
            </a:r>
            <a:r>
              <a:rPr lang="en-GB" altLang="cs-CZ" sz="2400" dirty="0" err="1"/>
              <a:t>úsek</a:t>
            </a:r>
            <a:r>
              <a:rPr lang="en-GB" altLang="cs-CZ" sz="2400" dirty="0"/>
              <a:t> - </a:t>
            </a:r>
            <a:r>
              <a:rPr lang="en-GB" altLang="cs-CZ" sz="2400" dirty="0" err="1"/>
              <a:t>sezóna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stejně</a:t>
            </a:r>
            <a:r>
              <a:rPr lang="en-GB" altLang="cs-CZ" sz="2400" dirty="0"/>
              <a:t> </a:t>
            </a:r>
            <a:r>
              <a:rPr lang="en-GB" altLang="cs-CZ" sz="2400" dirty="0" err="1"/>
              <a:t>už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není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přirozeným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časovým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krokem</a:t>
            </a:r>
            <a:r>
              <a:rPr lang="en-GB" altLang="cs-CZ" sz="2400" dirty="0"/>
              <a:t> - </a:t>
            </a:r>
            <a:r>
              <a:rPr lang="en-GB" altLang="cs-CZ" sz="2400" dirty="0" err="1"/>
              <a:t>až</a:t>
            </a:r>
            <a:r>
              <a:rPr lang="en-GB" altLang="cs-CZ" sz="2400" dirty="0"/>
              <a:t> do </a:t>
            </a:r>
            <a:r>
              <a:rPr lang="en-GB" altLang="cs-CZ" sz="2400" dirty="0" err="1"/>
              <a:t>podoby</a:t>
            </a:r>
            <a:r>
              <a:rPr lang="en-GB" altLang="cs-CZ" sz="2400" dirty="0"/>
              <a:t> </a:t>
            </a:r>
            <a:r>
              <a:rPr lang="en-GB" altLang="cs-CZ" sz="2400" b="1" dirty="0" err="1"/>
              <a:t>diferenciální</a:t>
            </a:r>
            <a:r>
              <a:rPr lang="en-GB" altLang="cs-CZ" sz="2400" b="1" dirty="0"/>
              <a:t> </a:t>
            </a:r>
            <a:r>
              <a:rPr lang="en-GB" altLang="cs-CZ" sz="2400" b="1" dirty="0" err="1"/>
              <a:t>rovnice</a:t>
            </a:r>
            <a:endParaRPr lang="en-GB" altLang="cs-CZ" sz="2400" b="1" dirty="0"/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 dirty="0"/>
          </a:p>
        </p:txBody>
      </p:sp>
      <p:graphicFrame>
        <p:nvGraphicFramePr>
          <p:cNvPr id="32771" name="Object 3"/>
          <p:cNvGraphicFramePr>
            <a:graphicFrameLocks noChangeAspect="1"/>
          </p:cNvGraphicFramePr>
          <p:nvPr/>
        </p:nvGraphicFramePr>
        <p:xfrm>
          <a:off x="338138" y="3733800"/>
          <a:ext cx="3548062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Rovnice" r:id="rId3" imgW="1295400" imgH="863600" progId="Equation.3">
                  <p:embed/>
                </p:oleObj>
              </mc:Choice>
              <mc:Fallback>
                <p:oleObj name="Rovnice" r:id="rId3" imgW="1295400" imgH="863600" progId="Equation.3">
                  <p:embed/>
                  <p:pic>
                    <p:nvPicPr>
                      <p:cNvPr id="327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138" y="3733800"/>
                        <a:ext cx="3548062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886200" y="3297238"/>
            <a:ext cx="5029200" cy="3560762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Pozor, zatímco λ je poměr velikosti populace ve dvou následujících sezónách, r je (relativní)velikost změny. Při velikosti kroku 1 můžeme použít</a:t>
            </a:r>
            <a:r>
              <a:rPr lang="cs-CZ" altLang="cs-CZ" sz="2400">
                <a:solidFill>
                  <a:schemeClr val="bg1"/>
                </a:solidFill>
              </a:rPr>
              <a:t> aproximaci</a:t>
            </a:r>
            <a:endParaRPr lang="en-GB" altLang="cs-CZ" sz="2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r=ln(λ)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populace roste pro r&gt;0, vymírá pro r&lt;0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v diskrétních roste pro λ&gt;1, vymírá λ&lt;1</a:t>
            </a:r>
            <a:endParaRPr lang="en-GB" altLang="cs-CZ" sz="2400"/>
          </a:p>
        </p:txBody>
      </p:sp>
      <p:sp>
        <p:nvSpPr>
          <p:cNvPr id="32773" name="TextovéPole 1"/>
          <p:cNvSpPr txBox="1">
            <a:spLocks noChangeArrowheads="1"/>
          </p:cNvSpPr>
          <p:nvPr/>
        </p:nvSpPr>
        <p:spPr bwMode="auto">
          <a:xfrm>
            <a:off x="152400" y="6246813"/>
            <a:ext cx="3429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/>
              <a:t>Opět exponenciální růst</a:t>
            </a:r>
            <a:endParaRPr lang="en-US" altLang="en-US" sz="2400" b="1"/>
          </a:p>
        </p:txBody>
      </p:sp>
    </p:spTree>
    <p:extLst>
      <p:ext uri="{BB962C8B-B14F-4D97-AF65-F5344CB8AC3E}">
        <p14:creationId xmlns:p14="http://schemas.microsoft.com/office/powerpoint/2010/main" val="388801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Matematická vložka – diferenční a diferenciální rovnice</a:t>
            </a:r>
          </a:p>
        </p:txBody>
      </p:sp>
      <p:sp>
        <p:nvSpPr>
          <p:cNvPr id="33795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Diferenční rovnice – předpovídám, co bude v příštím čase na základě toho, co je nyní –jdu po jednotlivých krocích</a:t>
            </a:r>
          </a:p>
          <a:p>
            <a:r>
              <a:rPr lang="cs-CZ" altLang="cs-CZ" i="1" smtClean="0"/>
              <a:t>N</a:t>
            </a:r>
            <a:r>
              <a:rPr lang="cs-CZ" altLang="cs-CZ" i="1" baseline="-25000" smtClean="0"/>
              <a:t>t+1</a:t>
            </a:r>
            <a:r>
              <a:rPr lang="cs-CZ" altLang="cs-CZ" i="1" smtClean="0"/>
              <a:t>=N</a:t>
            </a:r>
            <a:r>
              <a:rPr lang="cs-CZ" altLang="cs-CZ" i="1" baseline="-25000" smtClean="0"/>
              <a:t>t</a:t>
            </a:r>
            <a:r>
              <a:rPr lang="cs-CZ" altLang="cs-CZ" smtClean="0"/>
              <a:t> * </a:t>
            </a:r>
            <a:r>
              <a:rPr lang="el-GR" altLang="cs-CZ" smtClean="0"/>
              <a:t>λ</a:t>
            </a:r>
            <a:r>
              <a:rPr lang="cs-CZ" altLang="cs-CZ" smtClean="0"/>
              <a:t>    což si taky můžeme napsat</a:t>
            </a:r>
          </a:p>
          <a:p>
            <a:r>
              <a:rPr lang="cs-CZ" altLang="cs-CZ" i="1" smtClean="0"/>
              <a:t>N</a:t>
            </a:r>
            <a:r>
              <a:rPr lang="cs-CZ" altLang="cs-CZ" i="1" baseline="-25000" smtClean="0"/>
              <a:t>t+1 </a:t>
            </a:r>
            <a:r>
              <a:rPr lang="cs-CZ" altLang="cs-CZ" i="1" smtClean="0"/>
              <a:t>- N</a:t>
            </a:r>
            <a:r>
              <a:rPr lang="cs-CZ" altLang="cs-CZ" i="1" baseline="-25000" smtClean="0"/>
              <a:t>t</a:t>
            </a:r>
            <a:r>
              <a:rPr lang="cs-CZ" altLang="cs-CZ" i="1" smtClean="0"/>
              <a:t> </a:t>
            </a:r>
            <a:r>
              <a:rPr lang="cs-CZ" altLang="cs-CZ" smtClean="0"/>
              <a:t>= </a:t>
            </a:r>
            <a:r>
              <a:rPr lang="cs-CZ" altLang="cs-CZ" i="1" smtClean="0"/>
              <a:t>N</a:t>
            </a:r>
            <a:r>
              <a:rPr lang="cs-CZ" altLang="cs-CZ" i="1" baseline="-25000" smtClean="0"/>
              <a:t>t</a:t>
            </a:r>
            <a:r>
              <a:rPr lang="cs-CZ" altLang="cs-CZ" smtClean="0"/>
              <a:t>(</a:t>
            </a:r>
            <a:r>
              <a:rPr lang="el-GR" altLang="cs-CZ" smtClean="0"/>
              <a:t>λ</a:t>
            </a:r>
            <a:r>
              <a:rPr lang="cs-CZ" altLang="cs-CZ" smtClean="0"/>
              <a:t> – 1)  a dá se zobecnit pro jiný krok než 1 </a:t>
            </a:r>
          </a:p>
          <a:p>
            <a:r>
              <a:rPr lang="cs-CZ" altLang="cs-CZ" smtClean="0"/>
              <a:t>(</a:t>
            </a:r>
            <a:r>
              <a:rPr lang="cs-CZ" altLang="cs-CZ" i="1" smtClean="0"/>
              <a:t>N</a:t>
            </a:r>
            <a:r>
              <a:rPr lang="cs-CZ" altLang="cs-CZ" i="1" baseline="-25000" smtClean="0"/>
              <a:t>t+</a:t>
            </a:r>
            <a:r>
              <a:rPr lang="el-GR" altLang="cs-CZ" i="1" baseline="-25000" smtClean="0"/>
              <a:t>Δ</a:t>
            </a:r>
            <a:r>
              <a:rPr lang="cs-CZ" altLang="cs-CZ" i="1" baseline="-25000" smtClean="0"/>
              <a:t>t </a:t>
            </a:r>
            <a:r>
              <a:rPr lang="cs-CZ" altLang="cs-CZ" i="1" smtClean="0"/>
              <a:t>– N</a:t>
            </a:r>
            <a:r>
              <a:rPr lang="cs-CZ" altLang="cs-CZ" i="1" baseline="-25000" smtClean="0"/>
              <a:t>t</a:t>
            </a:r>
            <a:r>
              <a:rPr lang="cs-CZ" altLang="cs-CZ" smtClean="0"/>
              <a:t>)/</a:t>
            </a:r>
            <a:r>
              <a:rPr lang="el-GR" altLang="cs-CZ" smtClean="0"/>
              <a:t>Δ</a:t>
            </a:r>
            <a:r>
              <a:rPr lang="cs-CZ" altLang="cs-CZ" i="1" smtClean="0"/>
              <a:t>t</a:t>
            </a:r>
            <a:r>
              <a:rPr lang="cs-CZ" altLang="cs-CZ" smtClean="0"/>
              <a:t> = </a:t>
            </a:r>
            <a:r>
              <a:rPr lang="cs-CZ" altLang="cs-CZ" i="1" smtClean="0"/>
              <a:t>N</a:t>
            </a:r>
            <a:r>
              <a:rPr lang="cs-CZ" altLang="cs-CZ" i="1" baseline="-25000" smtClean="0"/>
              <a:t>t</a:t>
            </a:r>
            <a:r>
              <a:rPr lang="cs-CZ" altLang="cs-CZ" smtClean="0"/>
              <a:t>(</a:t>
            </a:r>
            <a:r>
              <a:rPr lang="el-GR" altLang="cs-CZ" smtClean="0"/>
              <a:t>λ</a:t>
            </a:r>
            <a:r>
              <a:rPr lang="cs-CZ" altLang="cs-CZ" smtClean="0"/>
              <a:t> – 1) – pozor, to </a:t>
            </a:r>
            <a:r>
              <a:rPr lang="el-GR" altLang="cs-CZ" smtClean="0"/>
              <a:t>λ</a:t>
            </a:r>
            <a:r>
              <a:rPr lang="cs-CZ" altLang="cs-CZ" smtClean="0"/>
              <a:t> může mít trochu jinou hodnotu v závislosti na velikosti </a:t>
            </a:r>
            <a:r>
              <a:rPr lang="el-GR" altLang="cs-CZ" smtClean="0"/>
              <a:t>Δ</a:t>
            </a:r>
            <a:r>
              <a:rPr lang="cs-CZ" altLang="cs-CZ" i="1" smtClean="0"/>
              <a:t>t</a:t>
            </a:r>
            <a:r>
              <a:rPr lang="cs-CZ" altLang="cs-CZ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975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l-GR" altLang="cs-CZ" smtClean="0"/>
              <a:t>Δ</a:t>
            </a:r>
            <a:r>
              <a:rPr lang="cs-CZ" altLang="cs-CZ" i="1" smtClean="0"/>
              <a:t>t</a:t>
            </a:r>
            <a:r>
              <a:rPr lang="cs-CZ" altLang="cs-CZ" smtClean="0"/>
              <a:t> bude straně maličké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924800" cy="5257800"/>
          </a:xfrm>
        </p:spPr>
        <p:txBody>
          <a:bodyPr/>
          <a:lstStyle/>
          <a:p>
            <a:pPr>
              <a:defRPr/>
            </a:pPr>
            <a:r>
              <a:rPr lang="cs-CZ" dirty="0"/>
              <a:t>Říkáme, že se limitně blíží nule</a:t>
            </a:r>
          </a:p>
          <a:p>
            <a:pPr>
              <a:defRPr/>
            </a:pPr>
            <a:r>
              <a:rPr lang="cs-CZ" dirty="0"/>
              <a:t>Tj. </a:t>
            </a:r>
            <a:r>
              <a:rPr lang="el-GR" dirty="0"/>
              <a:t>Δ</a:t>
            </a:r>
            <a:r>
              <a:rPr lang="cs-CZ" i="1" dirty="0"/>
              <a:t>t</a:t>
            </a:r>
            <a:r>
              <a:rPr lang="cs-CZ" dirty="0"/>
              <a:t> bude tak malé, že píšu d</a:t>
            </a:r>
            <a:r>
              <a:rPr lang="cs-CZ" i="1" dirty="0"/>
              <a:t>t, </a:t>
            </a:r>
            <a:r>
              <a:rPr lang="cs-CZ" dirty="0"/>
              <a:t>místo   (</a:t>
            </a:r>
            <a:r>
              <a:rPr lang="cs-CZ" i="1" dirty="0"/>
              <a:t>N</a:t>
            </a:r>
            <a:r>
              <a:rPr lang="cs-CZ" i="1" baseline="-25000" dirty="0"/>
              <a:t>t+</a:t>
            </a:r>
            <a:r>
              <a:rPr lang="el-GR" i="1" baseline="-25000" dirty="0"/>
              <a:t>Δ</a:t>
            </a:r>
            <a:r>
              <a:rPr lang="cs-CZ" i="1" baseline="-25000" dirty="0"/>
              <a:t>t </a:t>
            </a:r>
            <a:r>
              <a:rPr lang="cs-CZ" i="1" dirty="0"/>
              <a:t>– N</a:t>
            </a:r>
            <a:r>
              <a:rPr lang="cs-CZ" i="1" baseline="-25000" dirty="0"/>
              <a:t>t</a:t>
            </a:r>
            <a:r>
              <a:rPr lang="cs-CZ" dirty="0"/>
              <a:t>)/</a:t>
            </a:r>
            <a:r>
              <a:rPr lang="el-GR" dirty="0"/>
              <a:t>Δ</a:t>
            </a:r>
            <a:r>
              <a:rPr lang="cs-CZ" i="1" dirty="0"/>
              <a:t>t</a:t>
            </a:r>
            <a:r>
              <a:rPr lang="cs-CZ" dirty="0"/>
              <a:t> = </a:t>
            </a:r>
            <a:r>
              <a:rPr lang="cs-CZ" i="1" dirty="0"/>
              <a:t>N</a:t>
            </a:r>
            <a:r>
              <a:rPr lang="cs-CZ" i="1" baseline="-25000" dirty="0"/>
              <a:t>t</a:t>
            </a:r>
            <a:r>
              <a:rPr lang="cs-CZ" dirty="0"/>
              <a:t>(</a:t>
            </a:r>
            <a:r>
              <a:rPr lang="el-GR" dirty="0"/>
              <a:t>λ</a:t>
            </a:r>
            <a:r>
              <a:rPr lang="cs-CZ" dirty="0"/>
              <a:t> – 1)  dostávám</a:t>
            </a:r>
          </a:p>
          <a:p>
            <a:pPr>
              <a:defRPr/>
            </a:pPr>
            <a:r>
              <a:rPr lang="cs-CZ" dirty="0"/>
              <a:t>d</a:t>
            </a:r>
            <a:r>
              <a:rPr lang="cs-CZ" i="1" dirty="0"/>
              <a:t>N</a:t>
            </a:r>
            <a:r>
              <a:rPr lang="cs-CZ" dirty="0"/>
              <a:t>/d</a:t>
            </a:r>
            <a:r>
              <a:rPr lang="cs-CZ" i="1" dirty="0"/>
              <a:t>t = N.</a:t>
            </a:r>
            <a:r>
              <a:rPr lang="cs-CZ" dirty="0"/>
              <a:t> (</a:t>
            </a:r>
            <a:r>
              <a:rPr lang="el-GR" dirty="0"/>
              <a:t>λ</a:t>
            </a:r>
            <a:r>
              <a:rPr lang="cs-CZ" dirty="0"/>
              <a:t> – 1)  - a tomu říkáme diferenciální rovnice – popisuje jev               v každém okamžiku, a někdy se dá analyticky vyřešit (to ale diferenční někdy také), a obvykle se s ní lépe analyticky pracuje než s diferenční</a:t>
            </a:r>
          </a:p>
          <a:p>
            <a:pPr marL="0" indent="0">
              <a:buFontTx/>
              <a:buNone/>
              <a:defRPr/>
            </a:pPr>
            <a:endParaRPr lang="cs-CZ" dirty="0"/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3042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1450"/>
            <a:ext cx="7010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381000" y="5562600"/>
            <a:ext cx="8382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err="1"/>
              <a:t>Stav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známe</a:t>
            </a:r>
            <a:r>
              <a:rPr lang="en-GB" altLang="cs-CZ" sz="2400" dirty="0"/>
              <a:t> v </a:t>
            </a:r>
            <a:r>
              <a:rPr lang="en-GB" altLang="cs-CZ" sz="2400" dirty="0" err="1"/>
              <a:t>každém</a:t>
            </a:r>
            <a:r>
              <a:rPr lang="en-GB" altLang="cs-CZ" sz="2400" dirty="0"/>
              <a:t> </a:t>
            </a:r>
            <a:r>
              <a:rPr lang="en-GB" altLang="cs-CZ" sz="2400" dirty="0" err="1"/>
              <a:t>okamžiku</a:t>
            </a:r>
            <a:r>
              <a:rPr lang="cs-CZ" altLang="cs-CZ" sz="2400" dirty="0"/>
              <a:t> – okamžitá změna velikosti je úměrná velikosti </a:t>
            </a:r>
            <a:r>
              <a:rPr lang="cs-CZ" altLang="cs-CZ" sz="2400" dirty="0" smtClean="0"/>
              <a:t>populace (ale zas je čas v exponentu, a </a:t>
            </a:r>
            <a:r>
              <a:rPr lang="cs-CZ" altLang="cs-CZ" sz="2400" dirty="0" err="1" smtClean="0"/>
              <a:t>exponenciela</a:t>
            </a:r>
            <a:r>
              <a:rPr lang="cs-CZ" altLang="cs-CZ" sz="2400" dirty="0" smtClean="0"/>
              <a:t> roste s časem stejně „do nekonečna“)</a:t>
            </a:r>
            <a:endParaRPr lang="en-GB" altLang="cs-CZ" sz="2400" dirty="0"/>
          </a:p>
        </p:txBody>
      </p:sp>
      <p:graphicFrame>
        <p:nvGraphicFramePr>
          <p:cNvPr id="35844" name="Object 1"/>
          <p:cNvGraphicFramePr>
            <a:graphicFrameLocks noChangeAspect="1"/>
          </p:cNvGraphicFramePr>
          <p:nvPr>
            <p:extLst/>
          </p:nvPr>
        </p:nvGraphicFramePr>
        <p:xfrm>
          <a:off x="1558925" y="677864"/>
          <a:ext cx="3089275" cy="2129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4" imgW="1270000" imgH="876300" progId="Equation.3">
                  <p:embed/>
                </p:oleObj>
              </mc:Choice>
              <mc:Fallback>
                <p:oleObj name="Equation" r:id="rId4" imgW="1270000" imgH="876300" progId="Equation.3">
                  <p:embed/>
                  <p:pic>
                    <p:nvPicPr>
                      <p:cNvPr id="35844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8925" y="677864"/>
                        <a:ext cx="3089275" cy="212907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168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Stav známe v každém okamžiku</a:t>
            </a:r>
            <a:endParaRPr lang="en-US" altLang="en-US" smtClean="0"/>
          </a:p>
        </p:txBody>
      </p:sp>
      <p:sp>
        <p:nvSpPr>
          <p:cNvPr id="36867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dirty="0" smtClean="0"/>
              <a:t>Ale znásilňujeme jak realitu, tak matiku (představme si třeba  lidskou populaci)</a:t>
            </a:r>
          </a:p>
          <a:p>
            <a:pPr lvl="1"/>
            <a:r>
              <a:rPr lang="cs-CZ" altLang="en-US" dirty="0" smtClean="0"/>
              <a:t>(realita) I růst lidské populace prochází sezonními změnami – u lidí zvlášť mortalita.    U zvířat </a:t>
            </a:r>
            <a:r>
              <a:rPr lang="cs-CZ" altLang="en-US" dirty="0" err="1" smtClean="0"/>
              <a:t>sezonalita</a:t>
            </a:r>
            <a:r>
              <a:rPr lang="cs-CZ" altLang="en-US" dirty="0" smtClean="0"/>
              <a:t> skoro vždy, i když se rozmnožují pořád </a:t>
            </a:r>
          </a:p>
          <a:p>
            <a:pPr lvl="1"/>
            <a:r>
              <a:rPr lang="cs-CZ" altLang="en-US" dirty="0" smtClean="0"/>
              <a:t>(matika) – derivujeme </a:t>
            </a:r>
            <a:r>
              <a:rPr lang="cs-CZ" altLang="en-US" b="1" dirty="0" smtClean="0"/>
              <a:t>počet </a:t>
            </a:r>
            <a:r>
              <a:rPr lang="cs-CZ" altLang="en-US" dirty="0" smtClean="0"/>
              <a:t>(z definice diskrétní)</a:t>
            </a:r>
          </a:p>
          <a:p>
            <a:pPr lvl="1"/>
            <a:r>
              <a:rPr lang="cs-CZ" altLang="en-US" dirty="0" smtClean="0"/>
              <a:t>- ale stejně je to užitečná generalizace</a:t>
            </a:r>
          </a:p>
          <a:p>
            <a:pPr lvl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4795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86800" cy="1524000"/>
          </a:xfrm>
        </p:spPr>
        <p:txBody>
          <a:bodyPr/>
          <a:lstStyle/>
          <a:p>
            <a:r>
              <a:rPr lang="cs-CZ" altLang="en-US" smtClean="0"/>
              <a:t>Rychlost růstu (</a:t>
            </a:r>
            <a:r>
              <a:rPr lang="el-GR" altLang="en-US" smtClean="0"/>
              <a:t>λ</a:t>
            </a:r>
            <a:r>
              <a:rPr lang="cs-CZ" altLang="en-US" smtClean="0"/>
              <a:t> [při stejném  časovém kroku] nebo r) je tím větší, čím</a:t>
            </a:r>
            <a:endParaRPr lang="en-US" altLang="en-US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891" name="Zástupný symbol pro obsah 2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81000" y="1828800"/>
                <a:ext cx="8534400" cy="4114800"/>
              </a:xfrm>
            </p:spPr>
            <p:txBody>
              <a:bodyPr/>
              <a:lstStyle/>
              <a:p>
                <a:r>
                  <a:rPr lang="cs-CZ" altLang="en-US" dirty="0" smtClean="0"/>
                  <a:t>(1) více potomků má každý jedinec (dcer každá samice)</a:t>
                </a:r>
              </a:p>
              <a:p>
                <a:r>
                  <a:rPr lang="cs-CZ" altLang="en-US" dirty="0" smtClean="0"/>
                  <a:t>(2) čím je kratší generační doba (v podstatě věk matky při porození potomka „průměrného pořadí“) – </a:t>
                </a:r>
                <a:r>
                  <a:rPr lang="cs-CZ" altLang="en-US" sz="2400" dirty="0" smtClean="0"/>
                  <a:t>pro rostoucí populaci</a:t>
                </a:r>
              </a:p>
              <a:p>
                <a:r>
                  <a:rPr lang="cs-CZ" dirty="0" smtClean="0"/>
                  <a:t>Aproximace: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rad>
                      <m:ra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deg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rad>
                  </m:oMath>
                </a14:m>
                <a:endParaRPr lang="cs-CZ" dirty="0" smtClean="0"/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cs-CZ" sz="2400" dirty="0" smtClean="0"/>
                  <a:t> – konečná rychlost růstu (při kroku jeden rok)</a:t>
                </a:r>
              </a:p>
              <a:p>
                <a:r>
                  <a:rPr lang="cs-CZ" sz="2400" i="1" dirty="0" smtClean="0"/>
                  <a:t>G – </a:t>
                </a:r>
                <a:r>
                  <a:rPr lang="cs-CZ" sz="2400" dirty="0" smtClean="0"/>
                  <a:t>generační doba</a:t>
                </a:r>
              </a:p>
              <a:p>
                <a:r>
                  <a:rPr lang="cs-CZ" sz="2400" i="1" dirty="0" smtClean="0"/>
                  <a:t>F – </a:t>
                </a:r>
                <a:r>
                  <a:rPr lang="cs-CZ" sz="2400" dirty="0" smtClean="0"/>
                  <a:t>počet potomků na jednoho rodiče, který se dožije reprodukčního věku </a:t>
                </a:r>
              </a:p>
              <a:p>
                <a:endParaRPr lang="en-US" dirty="0"/>
              </a:p>
              <a:p>
                <a:endParaRPr lang="cs-CZ" altLang="en-US" sz="2400" dirty="0"/>
              </a:p>
            </p:txBody>
          </p:sp>
        </mc:Choice>
        <mc:Fallback xmlns="">
          <p:sp>
            <p:nvSpPr>
              <p:cNvPr id="37891" name="Zástupný symbol pro obsah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1828800"/>
                <a:ext cx="8534400" cy="4114800"/>
              </a:xfrm>
              <a:blipFill>
                <a:blip r:embed="rId2"/>
                <a:stretch>
                  <a:fillRect l="-1643" t="-2074" b="-23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72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487A1962-2F3C-DBCF-1573-53A247111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85800"/>
            <a:ext cx="7696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Základní rovnice (v diferenční podobě, N je velikost populace - tj. počet jedinců v populaci)</a:t>
            </a: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E8721034-68B6-145F-61EC-FF848F292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981200"/>
            <a:ext cx="807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</a:t>
            </a:r>
            <a:r>
              <a:rPr lang="en-GB" altLang="cs-CZ" sz="2400" baseline="-25000"/>
              <a:t>t+1</a:t>
            </a:r>
            <a:r>
              <a:rPr lang="en-GB" altLang="cs-CZ" sz="2400"/>
              <a:t> = N</a:t>
            </a:r>
            <a:r>
              <a:rPr lang="en-GB" altLang="cs-CZ" sz="2400" baseline="-25000"/>
              <a:t>t </a:t>
            </a:r>
            <a:r>
              <a:rPr lang="en-GB" altLang="cs-CZ" sz="2400"/>
              <a:t>+ B - D + I - E</a:t>
            </a:r>
          </a:p>
        </p:txBody>
      </p:sp>
      <p:sp>
        <p:nvSpPr>
          <p:cNvPr id="5124" name="Text Box 4">
            <a:extLst>
              <a:ext uri="{FF2B5EF4-FFF2-40B4-BE49-F238E27FC236}">
                <a16:creationId xmlns:a16="http://schemas.microsoft.com/office/drawing/2014/main" id="{61221C02-4182-D14B-9CC1-D3DDBEA04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895600"/>
            <a:ext cx="7086600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B - ti, co se za časovou jednotku narodili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D - ti, co za časovou jednotku umřeli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I - ti, co za časovou jednotku imigrovali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E - ti, co za časovou jednotku emigrovali</a:t>
            </a:r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D2ABD76F-256E-08CC-DA4A-342F5758A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334000"/>
            <a:ext cx="82296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V modelech většinou zanedbáváme I a E, tj. považujeme populaci za uzavřenou; ve většině aplikací můžeme považovat N za hustotu populace, tj. počet jedinců na plochu, na tutéž plochu musíme pak ale vztáhnout ostatní parametry (B, D, I, 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Zkrácení generační doby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dirty="0" err="1" smtClean="0"/>
              <a:t>Polyvoltinní</a:t>
            </a:r>
            <a:r>
              <a:rPr lang="cs-CZ" altLang="en-US" dirty="0" smtClean="0"/>
              <a:t> druhy hmyzu se jsou schopny množit rychleji - kůrovec je horší, když má 3 generace, než když má generace dvě – v podstatě zkrácení generační doby </a:t>
            </a:r>
          </a:p>
          <a:p>
            <a:r>
              <a:rPr lang="cs-CZ" altLang="en-US" dirty="0" smtClean="0"/>
              <a:t>– </a:t>
            </a:r>
            <a:r>
              <a:rPr lang="cs-CZ" altLang="en-US" sz="2800" dirty="0" smtClean="0"/>
              <a:t>ale zas ta </a:t>
            </a:r>
            <a:r>
              <a:rPr lang="cs-CZ" altLang="en-US" sz="2800" dirty="0" err="1" smtClean="0"/>
              <a:t>sezonalita</a:t>
            </a:r>
            <a:r>
              <a:rPr lang="cs-CZ" altLang="en-US" sz="2800" dirty="0" smtClean="0"/>
              <a:t> – přes zimu je všechno jinak než mezi generacemi v létě </a:t>
            </a:r>
            <a:endParaRPr lang="en-US" alt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55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772400" cy="1362075"/>
          </a:xfrm>
        </p:spPr>
        <p:txBody>
          <a:bodyPr/>
          <a:lstStyle/>
          <a:p>
            <a:pPr algn="r"/>
            <a:r>
              <a:rPr lang="cs-CZ" dirty="0"/>
              <a:t>Pokud jsou parametry konstantní, na hustotě nezávislé, dostáváme exponenciální růst (</a:t>
            </a:r>
            <a:r>
              <a:rPr lang="en-GB" altLang="cs-CZ" dirty="0"/>
              <a:t>λ</a:t>
            </a:r>
            <a:r>
              <a:rPr lang="cs-CZ" dirty="0" smtClean="0"/>
              <a:t>&gt;1, </a:t>
            </a:r>
            <a:r>
              <a:rPr lang="cs-CZ" cap="none" dirty="0" smtClean="0"/>
              <a:t>r</a:t>
            </a:r>
            <a:r>
              <a:rPr lang="cs-CZ" dirty="0" smtClean="0"/>
              <a:t>&gt;0) </a:t>
            </a:r>
            <a:r>
              <a:rPr lang="cs-CZ" dirty="0"/>
              <a:t>,  nebo exponenciální vymírání (</a:t>
            </a:r>
            <a:r>
              <a:rPr lang="en-GB" altLang="cs-CZ" dirty="0"/>
              <a:t>λ</a:t>
            </a:r>
            <a:r>
              <a:rPr lang="cs-CZ" altLang="cs-CZ" dirty="0" smtClean="0"/>
              <a:t>&lt;</a:t>
            </a:r>
            <a:r>
              <a:rPr lang="cs-CZ" dirty="0" smtClean="0"/>
              <a:t>1, </a:t>
            </a:r>
            <a:r>
              <a:rPr lang="cs-CZ" cap="none" dirty="0" smtClean="0"/>
              <a:t>r&lt;</a:t>
            </a:r>
            <a:r>
              <a:rPr lang="cs-CZ" dirty="0" smtClean="0"/>
              <a:t>0</a:t>
            </a:r>
            <a:r>
              <a:rPr lang="cs-CZ" dirty="0"/>
              <a:t>)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4400" y="4572000"/>
            <a:ext cx="7772400" cy="150018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1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Pokud má populace zůstat stabilní</a:t>
            </a:r>
            <a:endParaRPr lang="en-US" altLang="en-US"/>
          </a:p>
        </p:txBody>
      </p:sp>
      <p:sp>
        <p:nvSpPr>
          <p:cNvPr id="39939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/>
              <a:t>Kazdé individuum dá vzniknout jednomu potomkovi, který se dožije reprodukčního věku)</a:t>
            </a:r>
          </a:p>
          <a:p>
            <a:r>
              <a:rPr lang="cs-CZ" altLang="en-US"/>
              <a:t>Mnohé rostliny jsou schopny během celého života vyprodukovat často přes 1 000 000 semen (orobinec může mít v jedné palici 100 000). Aby se populace držela na stejné početnosti, v průměru se uchytí a dožije věku, kdy plodí právě jedno z nich.</a:t>
            </a:r>
            <a:endParaRPr lang="en-US" altLang="en-US"/>
          </a:p>
        </p:txBody>
      </p:sp>
      <p:pic>
        <p:nvPicPr>
          <p:cNvPr id="43013" name="Picture 5" descr="https://img.primadoma.cz/w_10/26/07/column/2607f6cc0d60a73f6dce5c9341277afd_depositphotos_54231709_l-2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214438"/>
            <a:ext cx="8013700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Pokud má populace zůstat stabilní</a:t>
            </a:r>
            <a:endParaRPr lang="en-US" altLang="en-US" dirty="0"/>
          </a:p>
        </p:txBody>
      </p:sp>
      <p:sp>
        <p:nvSpPr>
          <p:cNvPr id="40963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dirty="0"/>
              <a:t>Každé individuum dá vzniknout jednomu potomkovi, který se dožije reprodukčního věku) – pravděpodobnost, že se semeno uchytí je 10</a:t>
            </a:r>
            <a:r>
              <a:rPr lang="cs-CZ" altLang="en-US" baseline="30000" dirty="0"/>
              <a:t>-6</a:t>
            </a:r>
            <a:endParaRPr lang="cs-CZ" altLang="en-US" dirty="0"/>
          </a:p>
          <a:p>
            <a:r>
              <a:rPr lang="cs-CZ" altLang="en-US" dirty="0"/>
              <a:t>Při 1000 000 semen/potomků je potenciál exponenciálního růstu milion-krát za generační dobu a bilion-krát za dvě </a:t>
            </a:r>
            <a:r>
              <a:rPr lang="cs-CZ" altLang="en-US" dirty="0" err="1"/>
              <a:t>etc</a:t>
            </a:r>
            <a:r>
              <a:rPr lang="cs-CZ" altLang="en-US" dirty="0"/>
              <a:t>.</a:t>
            </a:r>
          </a:p>
          <a:p>
            <a:r>
              <a:rPr lang="cs-CZ" altLang="en-US" b="1" dirty="0"/>
              <a:t>Selekce má tedy z čeho vybírat </a:t>
            </a:r>
            <a:r>
              <a:rPr lang="cs-CZ" altLang="en-US" dirty="0"/>
              <a:t>– malá evoluční výhoda se může rychle rozšířit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Potenciál růstu lidské populace</a:t>
            </a:r>
            <a:br>
              <a:rPr lang="cs-CZ" altLang="en-US"/>
            </a:br>
            <a:r>
              <a:rPr lang="cs-CZ" altLang="en-US"/>
              <a:t>(zjednodušeno)</a:t>
            </a:r>
            <a:endParaRPr lang="en-US" altLang="en-US"/>
          </a:p>
        </p:txBody>
      </p:sp>
      <p:sp>
        <p:nvSpPr>
          <p:cNvPr id="41987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495800"/>
          </a:xfrm>
        </p:spPr>
        <p:txBody>
          <a:bodyPr/>
          <a:lstStyle/>
          <a:p>
            <a:r>
              <a:rPr lang="cs-CZ" altLang="en-US" dirty="0"/>
              <a:t>Předpoklad: Generační doba 25 let, každý pár má 4 potomky, schopné rozmnožování (tedy se za generaci populace zdvojnásobí)</a:t>
            </a:r>
          </a:p>
          <a:p>
            <a:r>
              <a:rPr lang="cs-CZ" altLang="en-US" dirty="0"/>
              <a:t>- méně než odpovídá současné Papui NG, nebo  Nigerii </a:t>
            </a:r>
          </a:p>
          <a:p>
            <a:r>
              <a:rPr lang="cs-CZ" altLang="en-US" dirty="0"/>
              <a:t>Za století (4 generace) se zvětší 16-krát (2</a:t>
            </a:r>
            <a:r>
              <a:rPr lang="cs-CZ" altLang="en-US" baseline="30000" dirty="0"/>
              <a:t>4</a:t>
            </a:r>
            <a:r>
              <a:rPr lang="cs-CZ" altLang="en-US" dirty="0"/>
              <a:t>=16) za tisíciletí 2</a:t>
            </a:r>
            <a:r>
              <a:rPr lang="cs-CZ" altLang="en-US" baseline="30000" dirty="0"/>
              <a:t>40</a:t>
            </a:r>
            <a:r>
              <a:rPr lang="cs-CZ" altLang="en-US" dirty="0"/>
              <a:t>krát, </a:t>
            </a:r>
            <a:r>
              <a:rPr lang="cs-CZ" altLang="en-US" dirty="0" err="1"/>
              <a:t>tj</a:t>
            </a:r>
            <a:r>
              <a:rPr lang="cs-CZ" altLang="en-US" dirty="0"/>
              <a:t> 10</a:t>
            </a:r>
            <a:r>
              <a:rPr lang="cs-CZ" altLang="en-US" baseline="30000" dirty="0"/>
              <a:t>12</a:t>
            </a:r>
            <a:r>
              <a:rPr lang="cs-CZ" altLang="en-US" dirty="0"/>
              <a:t>krát, </a:t>
            </a:r>
            <a:r>
              <a:rPr lang="cs-CZ" altLang="en-US" dirty="0" err="1"/>
              <a:t>tj</a:t>
            </a:r>
            <a:endParaRPr lang="cs-CZ" altLang="en-US" dirty="0"/>
          </a:p>
          <a:p>
            <a:r>
              <a:rPr lang="cs-CZ" altLang="en-US" dirty="0"/>
              <a:t>1000000000000-krát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Potenciál růstu lidské populace</a:t>
            </a:r>
            <a:br>
              <a:rPr lang="cs-CZ" altLang="en-US"/>
            </a:br>
            <a:r>
              <a:rPr lang="cs-CZ" altLang="en-US"/>
              <a:t>(zjednodušeno)</a:t>
            </a:r>
            <a:endParaRPr lang="en-US" altLang="en-US"/>
          </a:p>
        </p:txBody>
      </p:sp>
      <p:sp>
        <p:nvSpPr>
          <p:cNvPr id="43011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72400" cy="4495800"/>
          </a:xfrm>
        </p:spPr>
        <p:txBody>
          <a:bodyPr/>
          <a:lstStyle/>
          <a:p>
            <a:r>
              <a:rPr lang="cs-CZ" altLang="en-US" sz="2800"/>
              <a:t>10</a:t>
            </a:r>
            <a:r>
              <a:rPr lang="cs-CZ" altLang="en-US" sz="2800" baseline="30000"/>
              <a:t>12</a:t>
            </a:r>
            <a:r>
              <a:rPr lang="cs-CZ" altLang="en-US" sz="2800"/>
              <a:t> =1000000000000-krát </a:t>
            </a:r>
          </a:p>
          <a:p>
            <a:r>
              <a:rPr lang="cs-CZ" altLang="en-US" sz="2800"/>
              <a:t>– dnes je ca 10</a:t>
            </a:r>
            <a:r>
              <a:rPr lang="cs-CZ" altLang="en-US" sz="2800" baseline="30000"/>
              <a:t>10</a:t>
            </a:r>
            <a:r>
              <a:rPr lang="cs-CZ" altLang="en-US" sz="2800"/>
              <a:t> (trochu míň); z jednoho páru za tisíciletí potenciálně vznikne 100 – krát víc lidí, než je na Zemi dnes</a:t>
            </a:r>
          </a:p>
          <a:p>
            <a:r>
              <a:rPr lang="cs-CZ" altLang="en-US" sz="2800"/>
              <a:t>Při této rychlosti množení by současný počet lidí na Zemi vznikl z jednohho páru za necelých 33 generací, tj. asi od Zlaté buly sicilské </a:t>
            </a:r>
          </a:p>
          <a:p>
            <a:r>
              <a:rPr lang="cs-CZ" altLang="en-US" sz="2800"/>
              <a:t>Kdyby měli při generační době 25 let 5 potomků, stačí jim na to doba od založení Karlovy university</a:t>
            </a:r>
            <a:endParaRPr lang="en-US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Potenciál růstu lidské populace</a:t>
            </a:r>
            <a:br>
              <a:rPr lang="cs-CZ" altLang="en-US"/>
            </a:br>
            <a:r>
              <a:rPr lang="cs-CZ" altLang="en-US"/>
              <a:t>(zjednodušeno)</a:t>
            </a:r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987" name="Content Placeholder 2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685800" y="1981200"/>
                <a:ext cx="7772400" cy="4495800"/>
              </a:xfrm>
            </p:spPr>
            <p:txBody>
              <a:bodyPr/>
              <a:lstStyle/>
              <a:p>
                <a:r>
                  <a:rPr lang="cs-CZ" altLang="en-US" dirty="0"/>
                  <a:t>Předpoklad: Generační doba 25 let, každý pár má 4 potomky, schopné rozmnožování (tedy se za generaci populace zdvojnásobí)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rad>
                      <m:ra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en-US" i="1">
                            <a:latin typeface="Cambria Math" panose="02040503050406030204" pitchFamily="18" charset="0"/>
                          </a:rPr>
                          <m:t>𝐺</m:t>
                        </m:r>
                      </m:deg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</a:rPr>
                      <m:t>= </m:t>
                    </m:r>
                    <m:rad>
                      <m:ra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en-US" i="1">
                            <a:latin typeface="Cambria Math" panose="02040503050406030204" pitchFamily="18" charset="0"/>
                          </a:rPr>
                          <m:t>25</m:t>
                        </m:r>
                      </m:deg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2  </m:t>
                        </m:r>
                      </m:e>
                    </m:rad>
                    <m:r>
                      <a:rPr lang="en-US" i="1">
                        <a:latin typeface="Cambria Math" panose="02040503050406030204" pitchFamily="18" charset="0"/>
                      </a:rPr>
                      <m:t>= 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04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=1.0281 </m:t>
                    </m:r>
                  </m:oMath>
                </a14:m>
                <a:endParaRPr lang="en-US" dirty="0"/>
              </a:p>
              <a:p>
                <a:r>
                  <a:rPr lang="en-US" altLang="en-US" dirty="0" err="1"/>
                  <a:t>Tj</a:t>
                </a:r>
                <a:r>
                  <a:rPr lang="en-US" altLang="en-US" dirty="0"/>
                  <a:t>. </a:t>
                </a:r>
                <a:r>
                  <a:rPr lang="en-US" altLang="en-US" dirty="0" err="1"/>
                  <a:t>ro</a:t>
                </a:r>
                <a:r>
                  <a:rPr lang="cs-CZ" altLang="en-US" dirty="0"/>
                  <a:t>ční přírůstek obyvatelstva je 2,81%</a:t>
                </a:r>
              </a:p>
              <a:p>
                <a:r>
                  <a:rPr lang="cs-CZ" altLang="en-US" dirty="0"/>
                  <a:t>Můžete porovnat s https://www.worldometers.info/world-population/population-by-country/</a:t>
                </a:r>
              </a:p>
            </p:txBody>
          </p:sp>
        </mc:Choice>
        <mc:Fallback xmlns="">
          <p:sp>
            <p:nvSpPr>
              <p:cNvPr id="41987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981200"/>
                <a:ext cx="7772400" cy="4495800"/>
              </a:xfrm>
              <a:blipFill>
                <a:blip r:embed="rId2"/>
                <a:stretch>
                  <a:fillRect l="-1804" t="-1897" b="-1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305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/>
              <a:t>Růst celosvětové lidské populace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03350"/>
            <a:ext cx="3370263" cy="289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4876800" y="1676400"/>
            <a:ext cx="38100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Pozor -v “američtině” je billion miliarda</a:t>
            </a:r>
          </a:p>
        </p:txBody>
      </p:sp>
      <p:pic>
        <p:nvPicPr>
          <p:cNvPr id="44037" name="Picture 6" descr="http://www.eoearth.org/files/118301_118400/118325/620px-Figure_1_long-term_population_grow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738" y="2667000"/>
            <a:ext cx="565626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TextovéPole 2"/>
          <p:cNvSpPr txBox="1">
            <a:spLocks noChangeArrowheads="1"/>
          </p:cNvSpPr>
          <p:nvPr/>
        </p:nvSpPr>
        <p:spPr bwMode="auto">
          <a:xfrm>
            <a:off x="7467600" y="2743200"/>
            <a:ext cx="46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cxnSp>
        <p:nvCxnSpPr>
          <p:cNvPr id="44039" name="Přímá spojnice se šipkou 4"/>
          <p:cNvCxnSpPr>
            <a:cxnSpLocks noChangeShapeType="1"/>
          </p:cNvCxnSpPr>
          <p:nvPr/>
        </p:nvCxnSpPr>
        <p:spPr bwMode="auto">
          <a:xfrm>
            <a:off x="7772400" y="3205163"/>
            <a:ext cx="8382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040" name="TextovéPole 5"/>
          <p:cNvSpPr txBox="1">
            <a:spLocks noChangeArrowheads="1"/>
          </p:cNvSpPr>
          <p:nvPr/>
        </p:nvSpPr>
        <p:spPr bwMode="auto">
          <a:xfrm>
            <a:off x="7724775" y="3124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600"/>
              <a:t>predikce</a:t>
            </a:r>
            <a:endParaRPr lang="en-US" altLang="en-US" sz="1600"/>
          </a:p>
        </p:txBody>
      </p:sp>
      <p:cxnSp>
        <p:nvCxnSpPr>
          <p:cNvPr id="8" name="Přímá spojnice 7"/>
          <p:cNvCxnSpPr/>
          <p:nvPr/>
        </p:nvCxnSpPr>
        <p:spPr bwMode="auto">
          <a:xfrm>
            <a:off x="8181975" y="3733800"/>
            <a:ext cx="0" cy="28194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1997" name="Picture 13" descr="https://populationmatters.org/wp-content/uploads/2023/07/cf503e22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403350"/>
            <a:ext cx="4675188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990600" y="990600"/>
            <a:ext cx="708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457200" y="533400"/>
            <a:ext cx="8153400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GB" altLang="cs-CZ" sz="4400" dirty="0" err="1"/>
              <a:t>Exponenciální</a:t>
            </a:r>
            <a:r>
              <a:rPr lang="en-GB" altLang="cs-CZ" sz="4400" dirty="0"/>
              <a:t> </a:t>
            </a:r>
            <a:r>
              <a:rPr lang="en-GB" altLang="cs-CZ" sz="4400" dirty="0" err="1"/>
              <a:t>růst</a:t>
            </a:r>
            <a:r>
              <a:rPr lang="en-GB" altLang="cs-CZ" sz="4400" dirty="0"/>
              <a:t> je </a:t>
            </a:r>
            <a:r>
              <a:rPr lang="en-GB" altLang="cs-CZ" sz="4400" dirty="0" err="1"/>
              <a:t>vždy</a:t>
            </a:r>
            <a:r>
              <a:rPr lang="en-GB" altLang="cs-CZ" sz="4400" dirty="0"/>
              <a:t> </a:t>
            </a:r>
            <a:r>
              <a:rPr lang="en-GB" altLang="cs-CZ" sz="4400" dirty="0" err="1"/>
              <a:t>dočasný</a:t>
            </a:r>
            <a:endParaRPr lang="en-GB" altLang="cs-CZ" sz="2800" dirty="0"/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40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4000" dirty="0"/>
              <a:t>=&gt; </a:t>
            </a:r>
            <a:r>
              <a:rPr lang="en-GB" altLang="cs-CZ" sz="4000" dirty="0" err="1"/>
              <a:t>Každá</a:t>
            </a:r>
            <a:r>
              <a:rPr lang="en-GB" altLang="cs-CZ" sz="4000" dirty="0"/>
              <a:t> populace </a:t>
            </a:r>
            <a:r>
              <a:rPr lang="en-GB" altLang="cs-CZ" sz="4000" dirty="0" err="1"/>
              <a:t>musí</a:t>
            </a:r>
            <a:r>
              <a:rPr lang="en-GB" altLang="cs-CZ" sz="4000" dirty="0"/>
              <a:t> </a:t>
            </a:r>
            <a:r>
              <a:rPr lang="en-GB" altLang="cs-CZ" sz="4000" dirty="0" err="1"/>
              <a:t>být</a:t>
            </a:r>
            <a:r>
              <a:rPr lang="en-GB" altLang="cs-CZ" sz="4000" dirty="0"/>
              <a:t> </a:t>
            </a:r>
            <a:r>
              <a:rPr lang="en-GB" altLang="cs-CZ" sz="4000" dirty="0" err="1"/>
              <a:t>něčím</a:t>
            </a:r>
            <a:r>
              <a:rPr lang="en-GB" altLang="cs-CZ" sz="4000" dirty="0"/>
              <a:t> </a:t>
            </a:r>
            <a:r>
              <a:rPr lang="en-GB" altLang="cs-CZ" sz="4000" dirty="0" err="1"/>
              <a:t>omezována</a:t>
            </a:r>
            <a:r>
              <a:rPr lang="en-GB" altLang="cs-CZ" sz="4000" dirty="0"/>
              <a:t> [</a:t>
            </a:r>
            <a:r>
              <a:rPr lang="en-GB" altLang="cs-CZ" sz="4000" b="1" dirty="0" err="1"/>
              <a:t>ptejme</a:t>
            </a:r>
            <a:r>
              <a:rPr lang="en-GB" altLang="cs-CZ" sz="4000" b="1" dirty="0"/>
              <a:t> se </a:t>
            </a:r>
            <a:r>
              <a:rPr lang="en-GB" altLang="cs-CZ" sz="4000" b="1" dirty="0" err="1"/>
              <a:t>čím</a:t>
            </a:r>
            <a:r>
              <a:rPr lang="en-GB" altLang="cs-CZ" sz="4000" b="1" dirty="0"/>
              <a:t>]</a:t>
            </a:r>
            <a:endParaRPr lang="en-GB" altLang="cs-CZ" sz="40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4000" dirty="0"/>
              <a:t>(</a:t>
            </a:r>
            <a:r>
              <a:rPr lang="en-GB" altLang="cs-CZ" sz="4000" dirty="0" err="1"/>
              <a:t>buď</a:t>
            </a:r>
            <a:r>
              <a:rPr lang="en-GB" altLang="cs-CZ" sz="4000" dirty="0"/>
              <a:t> </a:t>
            </a:r>
            <a:r>
              <a:rPr lang="en-GB" altLang="cs-CZ" sz="4000" dirty="0" err="1"/>
              <a:t>zdroji</a:t>
            </a:r>
            <a:r>
              <a:rPr lang="en-GB" altLang="cs-CZ" sz="4000" dirty="0"/>
              <a:t>, </a:t>
            </a:r>
            <a:r>
              <a:rPr lang="en-GB" altLang="cs-CZ" sz="4000" dirty="0" err="1"/>
              <a:t>nebo</a:t>
            </a:r>
            <a:r>
              <a:rPr lang="en-GB" altLang="cs-CZ" sz="4000" dirty="0"/>
              <a:t> </a:t>
            </a:r>
            <a:r>
              <a:rPr lang="en-GB" altLang="cs-CZ" sz="4000" dirty="0" err="1"/>
              <a:t>ji</a:t>
            </a:r>
            <a:r>
              <a:rPr lang="en-GB" altLang="cs-CZ" sz="4000" dirty="0"/>
              <a:t> </a:t>
            </a:r>
            <a:r>
              <a:rPr lang="en-GB" altLang="cs-CZ" sz="4000" dirty="0" err="1"/>
              <a:t>něco</a:t>
            </a:r>
            <a:r>
              <a:rPr lang="en-GB" altLang="cs-CZ" sz="4000" dirty="0"/>
              <a:t> </a:t>
            </a:r>
            <a:r>
              <a:rPr lang="en-GB" altLang="cs-CZ" sz="4000" dirty="0" err="1"/>
              <a:t>ničí</a:t>
            </a:r>
            <a:r>
              <a:rPr lang="en-GB" altLang="cs-CZ" sz="4000" dirty="0"/>
              <a:t>, </a:t>
            </a:r>
            <a:r>
              <a:rPr lang="en-GB" altLang="cs-CZ" sz="4000" dirty="0" err="1"/>
              <a:t>tj</a:t>
            </a:r>
            <a:r>
              <a:rPr lang="en-GB" altLang="cs-CZ" sz="4000" dirty="0"/>
              <a:t>. </a:t>
            </a:r>
            <a:r>
              <a:rPr lang="en-GB" altLang="cs-CZ" sz="4000" dirty="0" err="1"/>
              <a:t>žere</a:t>
            </a:r>
            <a:r>
              <a:rPr lang="en-GB" altLang="cs-CZ" sz="4000" dirty="0"/>
              <a:t>, </a:t>
            </a:r>
            <a:r>
              <a:rPr lang="en-GB" altLang="cs-CZ" sz="4000" dirty="0" err="1"/>
              <a:t>příp</a:t>
            </a:r>
            <a:r>
              <a:rPr lang="en-GB" altLang="cs-CZ" sz="4000" dirty="0"/>
              <a:t>. </a:t>
            </a:r>
            <a:r>
              <a:rPr lang="en-GB" altLang="cs-CZ" sz="4000" dirty="0" err="1"/>
              <a:t>pálí</a:t>
            </a:r>
            <a:r>
              <a:rPr lang="en-GB" altLang="cs-CZ" sz="4000" dirty="0"/>
              <a:t>, </a:t>
            </a:r>
            <a:r>
              <a:rPr lang="en-GB" altLang="cs-CZ" sz="4000" dirty="0" err="1"/>
              <a:t>odnáší</a:t>
            </a:r>
            <a:r>
              <a:rPr lang="en-GB" altLang="cs-CZ" sz="4000" dirty="0"/>
              <a:t> </a:t>
            </a:r>
            <a:r>
              <a:rPr lang="en-GB" altLang="cs-CZ" sz="4000" dirty="0" err="1"/>
              <a:t>ji</a:t>
            </a:r>
            <a:r>
              <a:rPr lang="en-GB" altLang="cs-CZ" sz="4000" dirty="0"/>
              <a:t> </a:t>
            </a:r>
            <a:r>
              <a:rPr lang="en-GB" altLang="cs-CZ" sz="4000" dirty="0" err="1"/>
              <a:t>voda</a:t>
            </a:r>
            <a:r>
              <a:rPr lang="en-GB" altLang="cs-CZ" sz="4000" dirty="0"/>
              <a:t> 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828800"/>
            <a:ext cx="8001000" cy="3124200"/>
          </a:xfrm>
        </p:spPr>
        <p:txBody>
          <a:bodyPr/>
          <a:lstStyle/>
          <a:p>
            <a:r>
              <a:rPr lang="en-GB" altLang="cs-CZ" dirty="0" err="1"/>
              <a:t>Pokud</a:t>
            </a:r>
            <a:r>
              <a:rPr lang="en-GB" altLang="cs-CZ" dirty="0"/>
              <a:t> populace </a:t>
            </a:r>
            <a:r>
              <a:rPr lang="en-GB" altLang="cs-CZ" dirty="0" err="1"/>
              <a:t>není</a:t>
            </a:r>
            <a:r>
              <a:rPr lang="en-GB" altLang="cs-CZ" dirty="0"/>
              <a:t> </a:t>
            </a:r>
            <a:r>
              <a:rPr lang="en-GB" altLang="cs-CZ" dirty="0" err="1"/>
              <a:t>omezována</a:t>
            </a:r>
            <a:r>
              <a:rPr lang="en-GB" altLang="cs-CZ" dirty="0"/>
              <a:t> </a:t>
            </a:r>
            <a:r>
              <a:rPr lang="en-GB" altLang="cs-CZ" dirty="0" err="1"/>
              <a:t>ani</a:t>
            </a:r>
            <a:r>
              <a:rPr lang="en-GB" altLang="cs-CZ" dirty="0"/>
              <a:t> </a:t>
            </a:r>
            <a:r>
              <a:rPr lang="en-GB" altLang="cs-CZ" dirty="0" err="1"/>
              <a:t>nedostatkem</a:t>
            </a:r>
            <a:r>
              <a:rPr lang="en-GB" altLang="cs-CZ" dirty="0"/>
              <a:t> </a:t>
            </a:r>
            <a:r>
              <a:rPr lang="en-GB" altLang="cs-CZ" dirty="0" err="1"/>
              <a:t>zdrojů</a:t>
            </a:r>
            <a:r>
              <a:rPr lang="en-GB" altLang="cs-CZ" dirty="0"/>
              <a:t>, </a:t>
            </a:r>
            <a:r>
              <a:rPr lang="en-GB" altLang="cs-CZ" dirty="0" err="1"/>
              <a:t>ani</a:t>
            </a:r>
            <a:r>
              <a:rPr lang="en-GB" altLang="cs-CZ" dirty="0"/>
              <a:t> </a:t>
            </a:r>
            <a:r>
              <a:rPr lang="en-GB" altLang="cs-CZ" dirty="0" err="1"/>
              <a:t>vyšší</a:t>
            </a:r>
            <a:r>
              <a:rPr lang="en-GB" altLang="cs-CZ" dirty="0"/>
              <a:t> </a:t>
            </a:r>
            <a:r>
              <a:rPr lang="en-GB" altLang="cs-CZ" dirty="0" err="1"/>
              <a:t>trofickou</a:t>
            </a:r>
            <a:r>
              <a:rPr lang="en-GB" altLang="cs-CZ" dirty="0"/>
              <a:t> </a:t>
            </a:r>
            <a:r>
              <a:rPr lang="en-GB" altLang="cs-CZ" dirty="0" err="1"/>
              <a:t>úrovní</a:t>
            </a:r>
            <a:r>
              <a:rPr lang="en-GB" altLang="cs-CZ" dirty="0"/>
              <a:t>, </a:t>
            </a:r>
            <a:r>
              <a:rPr lang="en-GB" altLang="cs-CZ" dirty="0" err="1"/>
              <a:t>ani</a:t>
            </a:r>
            <a:r>
              <a:rPr lang="en-GB" altLang="cs-CZ" dirty="0"/>
              <a:t> </a:t>
            </a:r>
            <a:r>
              <a:rPr lang="en-GB" altLang="cs-CZ" dirty="0" err="1"/>
              <a:t>katastrofami</a:t>
            </a:r>
            <a:r>
              <a:rPr lang="en-GB" altLang="cs-CZ" dirty="0"/>
              <a:t>, </a:t>
            </a:r>
            <a:r>
              <a:rPr lang="cs-CZ" altLang="cs-CZ" dirty="0"/>
              <a:t>ani podmínkami prostředí (třeba zima), </a:t>
            </a:r>
            <a:r>
              <a:rPr lang="en-GB" altLang="cs-CZ" dirty="0" err="1"/>
              <a:t>potom</a:t>
            </a:r>
            <a:r>
              <a:rPr lang="en-GB" altLang="cs-CZ" dirty="0"/>
              <a:t> </a:t>
            </a:r>
            <a:r>
              <a:rPr lang="en-GB" altLang="cs-CZ" dirty="0" err="1"/>
              <a:t>exponenciálně</a:t>
            </a:r>
            <a:r>
              <a:rPr lang="en-GB" altLang="cs-CZ" dirty="0"/>
              <a:t> </a:t>
            </a:r>
            <a:r>
              <a:rPr lang="en-GB" altLang="cs-CZ" dirty="0" err="1"/>
              <a:t>poroste</a:t>
            </a:r>
            <a:r>
              <a:rPr lang="en-GB" altLang="cs-CZ" dirty="0"/>
              <a:t>.</a:t>
            </a:r>
            <a:r>
              <a:rPr lang="cs-CZ" altLang="cs-CZ" dirty="0"/>
              <a:t> (Při nepříznivých podmínkách může </a:t>
            </a:r>
            <a:r>
              <a:rPr lang="cs-CZ" altLang="cs-CZ" dirty="0" err="1"/>
              <a:t>exponenciáklně</a:t>
            </a:r>
            <a:r>
              <a:rPr lang="cs-CZ" altLang="cs-CZ" dirty="0"/>
              <a:t> vymírat.)</a:t>
            </a:r>
            <a:r>
              <a:rPr lang="en-GB" altLang="cs-CZ" sz="4000" dirty="0"/>
              <a:t/>
            </a:r>
            <a:br>
              <a:rPr lang="en-GB" altLang="cs-CZ" sz="4000" dirty="0"/>
            </a:br>
            <a:endParaRPr lang="en-GB" altLang="cs-CZ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2286000"/>
            <a:ext cx="8915400" cy="2133600"/>
          </a:xfrm>
        </p:spPr>
        <p:txBody>
          <a:bodyPr/>
          <a:lstStyle/>
          <a:p>
            <a:r>
              <a:rPr lang="en-GB" altLang="cs-CZ" dirty="0" err="1"/>
              <a:t>Parametry</a:t>
            </a:r>
            <a:r>
              <a:rPr lang="en-GB" altLang="cs-CZ" dirty="0"/>
              <a:t> </a:t>
            </a:r>
            <a:r>
              <a:rPr lang="en-GB" altLang="cs-CZ" dirty="0" err="1"/>
              <a:t>růstu</a:t>
            </a:r>
            <a:r>
              <a:rPr lang="en-GB" altLang="cs-CZ" dirty="0"/>
              <a:t> </a:t>
            </a:r>
            <a:r>
              <a:rPr lang="cs-CZ" altLang="cs-CZ" dirty="0"/>
              <a:t>(</a:t>
            </a:r>
            <a:r>
              <a:rPr lang="cs-CZ" altLang="cs-CZ" dirty="0" err="1"/>
              <a:t>tj.natalita</a:t>
            </a:r>
            <a:r>
              <a:rPr lang="cs-CZ" altLang="cs-CZ" dirty="0"/>
              <a:t> a mortalita) </a:t>
            </a:r>
            <a:r>
              <a:rPr lang="en-GB" altLang="cs-CZ" dirty="0" err="1"/>
              <a:t>jsou</a:t>
            </a:r>
            <a:r>
              <a:rPr lang="en-GB" altLang="cs-CZ" dirty="0"/>
              <a:t> </a:t>
            </a:r>
            <a:r>
              <a:rPr lang="en-GB" altLang="cs-CZ" b="1" dirty="0" err="1"/>
              <a:t>na</a:t>
            </a:r>
            <a:r>
              <a:rPr lang="en-GB" altLang="cs-CZ" b="1" dirty="0"/>
              <a:t> </a:t>
            </a:r>
            <a:r>
              <a:rPr lang="en-GB" altLang="cs-CZ" b="1" dirty="0" err="1"/>
              <a:t>hustotě</a:t>
            </a:r>
            <a:r>
              <a:rPr lang="en-GB" altLang="cs-CZ" b="1" dirty="0"/>
              <a:t> </a:t>
            </a:r>
            <a:r>
              <a:rPr lang="en-GB" altLang="cs-CZ" b="1" dirty="0" err="1"/>
              <a:t>nezávislé</a:t>
            </a:r>
            <a:r>
              <a:rPr lang="cs-CZ" altLang="cs-CZ" b="1" dirty="0"/>
              <a:t> </a:t>
            </a:r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dirty="0"/>
              <a:t>(</a:t>
            </a:r>
            <a:r>
              <a:rPr lang="cs-CZ" altLang="cs-CZ" sz="3200" dirty="0"/>
              <a:t>tj. množím se pořád stejně, ať je nás pár, nebo mnoho) – typicky: rychlost množení je dané jen fyziologickým omezením jedinců, předpokládáme, že  podmínky pro rozmnožování  jsou </a:t>
            </a:r>
            <a:r>
              <a:rPr lang="cs-CZ" altLang="cs-CZ" sz="3200" b="1" dirty="0"/>
              <a:t>nezávislé na hustotě populace</a:t>
            </a:r>
            <a:r>
              <a:rPr lang="en-US" altLang="cs-CZ" sz="3200" dirty="0"/>
              <a:t/>
            </a:r>
            <a:br>
              <a:rPr lang="en-US" altLang="cs-CZ" sz="3200" dirty="0"/>
            </a:br>
            <a:r>
              <a:rPr lang="cs-CZ" altLang="cs-CZ" sz="3200" dirty="0"/>
              <a:t/>
            </a:r>
            <a:br>
              <a:rPr lang="cs-CZ" altLang="cs-CZ" sz="3200" dirty="0"/>
            </a:br>
            <a:endParaRPr lang="en-GB" altLang="cs-CZ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5029200"/>
            <a:ext cx="8686800" cy="1752600"/>
          </a:xfrm>
        </p:spPr>
        <p:txBody>
          <a:bodyPr/>
          <a:lstStyle/>
          <a:p>
            <a:r>
              <a:rPr lang="en-GB" altLang="cs-CZ" dirty="0"/>
              <a:t>A </a:t>
            </a:r>
            <a:r>
              <a:rPr lang="cs-CZ" altLang="cs-CZ" dirty="0"/>
              <a:t> úplně nejjednodušší – za generační dobu se rozdělím na dva jedince</a:t>
            </a:r>
            <a:endParaRPr lang="en-GB" altLang="cs-CZ" dirty="0"/>
          </a:p>
          <a:p>
            <a:r>
              <a:rPr lang="en-GB" altLang="cs-CZ" dirty="0" err="1"/>
              <a:t>potom</a:t>
            </a:r>
            <a:r>
              <a:rPr lang="en-GB" altLang="cs-CZ" dirty="0"/>
              <a:t>: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14400" y="152400"/>
            <a:ext cx="693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err="1"/>
              <a:t>Nejjednodušší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případ</a:t>
            </a:r>
            <a:r>
              <a:rPr lang="en-GB" altLang="cs-CZ" sz="2400" dirty="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3437" t="20834" r="17969" b="6944"/>
          <a:stretch/>
        </p:blipFill>
        <p:spPr>
          <a:xfrm>
            <a:off x="0" y="-270164"/>
            <a:ext cx="6764083" cy="46897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7086600" y="3352800"/>
                <a:ext cx="137160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dirty="0"/>
                  <a:t>0,95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352800"/>
                <a:ext cx="1371600" cy="461665"/>
              </a:xfrm>
              <a:prstGeom prst="rect">
                <a:avLst/>
              </a:prstGeom>
              <a:blipFill>
                <a:blip r:embed="rId3"/>
                <a:stretch>
                  <a:fillRect l="-1333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ovéPole 3"/>
              <p:cNvSpPr txBox="1"/>
              <p:nvPr/>
            </p:nvSpPr>
            <p:spPr>
              <a:xfrm>
                <a:off x="7086600" y="1985665"/>
                <a:ext cx="137160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dirty="0"/>
                  <a:t>1,0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ovéPo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1985665"/>
                <a:ext cx="1371600" cy="461665"/>
              </a:xfrm>
              <a:prstGeom prst="rect">
                <a:avLst/>
              </a:prstGeom>
              <a:blipFill>
                <a:blip r:embed="rId4"/>
                <a:stretch>
                  <a:fillRect l="-1333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ovéPole 4"/>
              <p:cNvSpPr txBox="1"/>
              <p:nvPr/>
            </p:nvSpPr>
            <p:spPr>
              <a:xfrm>
                <a:off x="6764083" y="34407"/>
                <a:ext cx="137160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dirty="0"/>
                  <a:t>1,05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ovéPol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083" y="34407"/>
                <a:ext cx="1371600" cy="461665"/>
              </a:xfrm>
              <a:prstGeom prst="rect">
                <a:avLst/>
              </a:prstGeom>
              <a:blipFill>
                <a:blip r:embed="rId5"/>
                <a:stretch>
                  <a:fillRect l="-1333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/>
              <p:cNvSpPr txBox="1">
                <a:spLocks noChangeArrowheads="1"/>
              </p:cNvSpPr>
              <p:nvPr/>
            </p:nvSpPr>
            <p:spPr bwMode="auto">
              <a:xfrm>
                <a:off x="0" y="4546235"/>
                <a:ext cx="9067800" cy="36009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cs-CZ" altLang="cs-CZ" b="1" dirty="0"/>
                  <a:t>Jenom negativní </a:t>
                </a:r>
                <a:r>
                  <a:rPr lang="cs-CZ" altLang="cs-CZ" b="1" dirty="0" err="1"/>
                  <a:t>denzity</a:t>
                </a:r>
                <a:r>
                  <a:rPr lang="cs-CZ" altLang="cs-CZ" b="1" dirty="0"/>
                  <a:t>-dependence dokáže velikost populace stabilizovat.</a:t>
                </a:r>
              </a:p>
              <a:p>
                <a:pPr>
                  <a:spcBef>
                    <a:spcPct val="50000"/>
                  </a:spcBef>
                  <a:buNone/>
                </a:pPr>
                <a:r>
                  <a:rPr lang="cs-CZ" altLang="cs-CZ" sz="2800" dirty="0"/>
                  <a:t>Pravděpodobnost, že podmínky budou takové, abych se trefil přesně do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cs-CZ" sz="2800" dirty="0"/>
                  <a:t>1,0 je prakticky nulová</a:t>
                </a:r>
                <a:endParaRPr lang="en-US" sz="2800" dirty="0"/>
              </a:p>
              <a:p>
                <a:pPr>
                  <a:spcBef>
                    <a:spcPct val="50000"/>
                  </a:spcBef>
                  <a:buFontTx/>
                  <a:buNone/>
                </a:pPr>
                <a:endParaRPr lang="cs-CZ" altLang="cs-CZ" sz="2800" dirty="0"/>
              </a:p>
              <a:p>
                <a:pPr>
                  <a:spcBef>
                    <a:spcPct val="50000"/>
                  </a:spcBef>
                  <a:buFontTx/>
                  <a:buNone/>
                </a:pPr>
                <a:endParaRPr lang="en-GB" altLang="cs-CZ" dirty="0"/>
              </a:p>
            </p:txBody>
          </p:sp>
        </mc:Choice>
        <mc:Fallback xmlns="">
          <p:sp>
            <p:nvSpPr>
              <p:cNvPr id="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46235"/>
                <a:ext cx="9067800" cy="3600986"/>
              </a:xfrm>
              <a:prstGeom prst="rect">
                <a:avLst/>
              </a:prstGeom>
              <a:blipFill>
                <a:blip r:embed="rId6"/>
                <a:stretch>
                  <a:fillRect l="-1680" t="-2373" r="-20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729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Negativní </a:t>
            </a:r>
            <a:r>
              <a:rPr lang="cs-CZ" dirty="0" err="1"/>
              <a:t>denzity</a:t>
            </a:r>
            <a:r>
              <a:rPr lang="cs-CZ" dirty="0"/>
              <a:t> dependence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Čím víc nás je na jednotku území, tím hůř se máme</a:t>
            </a:r>
          </a:p>
          <a:p>
            <a:endParaRPr lang="cs-CZ" dirty="0"/>
          </a:p>
          <a:p>
            <a:r>
              <a:rPr lang="cs-CZ" dirty="0"/>
              <a:t>Technicky: tím menší máme fitness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45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mě omezuje v produkci potomstva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Pohled jedince (případně páru, když jsou potřeba dva)</a:t>
            </a:r>
          </a:p>
          <a:p>
            <a:pPr lvl="1"/>
            <a:r>
              <a:rPr lang="cs-CZ" sz="2400" dirty="0"/>
              <a:t>Je na život (a na rozmnožování zvlášť) zima = limitace prostředím</a:t>
            </a:r>
          </a:p>
          <a:p>
            <a:pPr lvl="1"/>
            <a:r>
              <a:rPr lang="cs-CZ" sz="2400" dirty="0"/>
              <a:t>Nemám co žrát = limitace zdroji, </a:t>
            </a:r>
            <a:r>
              <a:rPr lang="cs-CZ" sz="2400" dirty="0" err="1"/>
              <a:t>tj</a:t>
            </a:r>
            <a:r>
              <a:rPr lang="cs-CZ" sz="2400" dirty="0"/>
              <a:t> zdola, </a:t>
            </a:r>
            <a:r>
              <a:rPr lang="cs-CZ" sz="2400" dirty="0" err="1"/>
              <a:t>bottom</a:t>
            </a:r>
            <a:r>
              <a:rPr lang="cs-CZ" sz="2400" dirty="0"/>
              <a:t> up</a:t>
            </a:r>
          </a:p>
          <a:p>
            <a:pPr lvl="1"/>
            <a:r>
              <a:rPr lang="cs-CZ" sz="2400" dirty="0"/>
              <a:t>Někdo mě žere (ať už celého, např. predátor / </a:t>
            </a:r>
            <a:r>
              <a:rPr lang="cs-CZ" sz="2400" dirty="0" err="1"/>
              <a:t>herbivor</a:t>
            </a:r>
            <a:r>
              <a:rPr lang="cs-CZ" sz="2400" dirty="0"/>
              <a:t>; nebo jenom částečně parazit / patogen) = limitace shora</a:t>
            </a:r>
          </a:p>
          <a:p>
            <a:pPr lvl="1"/>
            <a:r>
              <a:rPr lang="cs-CZ" sz="2400" dirty="0"/>
              <a:t>Něco mě zabije – katastrofy (disturbance) – oheň, lavina, parní válec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7031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Nadpis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dirty="0"/>
              <a:t>Co a jak populaci omezuje </a:t>
            </a:r>
            <a:br>
              <a:rPr lang="cs-CZ" altLang="en-US" dirty="0"/>
            </a:br>
            <a:r>
              <a:rPr lang="cs-CZ" altLang="en-US" sz="3200" dirty="0"/>
              <a:t>co zmenšuje fitness jedince</a:t>
            </a:r>
            <a:r>
              <a:rPr lang="cs-CZ" altLang="en-US" dirty="0"/>
              <a:t> </a:t>
            </a:r>
            <a:endParaRPr lang="en-US" altLang="en-US" dirty="0"/>
          </a:p>
        </p:txBody>
      </p:sp>
      <p:sp>
        <p:nvSpPr>
          <p:cNvPr id="50179" name="Zástupný symbol pro obsah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dirty="0"/>
              <a:t>Nepříznivé podmínky prostředí</a:t>
            </a:r>
          </a:p>
          <a:p>
            <a:r>
              <a:rPr lang="cs-CZ" altLang="en-US" dirty="0" err="1"/>
              <a:t>Bottom</a:t>
            </a:r>
            <a:r>
              <a:rPr lang="cs-CZ" altLang="en-US" dirty="0"/>
              <a:t> – up – limitace zdroji</a:t>
            </a:r>
          </a:p>
          <a:p>
            <a:r>
              <a:rPr lang="cs-CZ" altLang="en-US" dirty="0"/>
              <a:t>Top – </a:t>
            </a:r>
            <a:r>
              <a:rPr lang="cs-CZ" altLang="en-US" dirty="0" err="1"/>
              <a:t>down</a:t>
            </a:r>
            <a:r>
              <a:rPr lang="cs-CZ" altLang="en-US" dirty="0"/>
              <a:t> – někdo mě žere – nebo na mě parazituje</a:t>
            </a:r>
          </a:p>
          <a:p>
            <a:r>
              <a:rPr lang="cs-CZ" altLang="en-US" dirty="0"/>
              <a:t>Abiotické disturbance - shořím</a:t>
            </a:r>
          </a:p>
          <a:p>
            <a:endParaRPr lang="cs-CZ" altLang="en-US" dirty="0"/>
          </a:p>
          <a:p>
            <a:r>
              <a:rPr lang="cs-CZ" altLang="en-US" dirty="0"/>
              <a:t>Poslední tři mohou (ale nemusí) vykazovat znaky </a:t>
            </a:r>
            <a:r>
              <a:rPr lang="cs-CZ" altLang="en-US" dirty="0" err="1"/>
              <a:t>denzity</a:t>
            </a:r>
            <a:r>
              <a:rPr lang="cs-CZ" altLang="en-US" dirty="0"/>
              <a:t>-dependence – tj. závislosti na hustotě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Bottom up</a:t>
            </a:r>
            <a:endParaRPr lang="en-US" altLang="en-US"/>
          </a:p>
        </p:txBody>
      </p:sp>
      <p:sp>
        <p:nvSpPr>
          <p:cNvPr id="51203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z="4000" dirty="0" err="1"/>
              <a:t>Kompetice</a:t>
            </a:r>
            <a:r>
              <a:rPr lang="cs-CZ" altLang="en-US" sz="4000" dirty="0"/>
              <a:t> – čím víc nás je, tím víc vyčerpáme zdroje, a na jedince zbude míň -&gt; negativní </a:t>
            </a:r>
            <a:r>
              <a:rPr lang="cs-CZ" altLang="en-US" sz="4000" dirty="0" err="1"/>
              <a:t>density</a:t>
            </a:r>
            <a:r>
              <a:rPr lang="cs-CZ" altLang="en-US" sz="4000" dirty="0"/>
              <a:t> dependence</a:t>
            </a:r>
            <a:endParaRPr lang="en-US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Top Down</a:t>
            </a:r>
            <a:endParaRPr lang="en-US" altLang="en-US"/>
          </a:p>
        </p:txBody>
      </p:sp>
      <p:sp>
        <p:nvSpPr>
          <p:cNvPr id="52227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/>
              <a:t>Čím víc hrabošů, tím víc káňat, které je požerou – klasická dynamika dravec -  kořist</a:t>
            </a:r>
          </a:p>
          <a:p>
            <a:r>
              <a:rPr lang="cs-CZ" altLang="en-US"/>
              <a:t>Čím hustší populace, tím snadněji se šíří nákaza  - mor byl ve středověku hlavně ve městech 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Abiotické disturbance</a:t>
            </a:r>
            <a:endParaRPr lang="en-US" altLang="en-US"/>
          </a:p>
        </p:txBody>
      </p:sp>
      <p:sp>
        <p:nvSpPr>
          <p:cNvPr id="53251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/>
              <a:t>Hustý porost lépe hoří</a:t>
            </a:r>
            <a:endParaRPr lang="en-US" altLang="en-US"/>
          </a:p>
        </p:txBody>
      </p:sp>
      <p:pic>
        <p:nvPicPr>
          <p:cNvPr id="6" name="Picture 2" descr="OhenKaliforn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356076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Po ohni Kaliforn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"/>
            <a:ext cx="33909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D2941F75-01F5-7480-B4E0-001013DB3B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/>
              <a:t>Když je negativní density dependence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999E20B4-3D7A-EFBA-72F2-4EE3149E50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GB" altLang="cs-CZ"/>
              <a:t>potom:</a:t>
            </a:r>
          </a:p>
        </p:txBody>
      </p:sp>
      <p:pic>
        <p:nvPicPr>
          <p:cNvPr id="36868" name="Picture 4" descr="hvezdicesupermala">
            <a:extLst>
              <a:ext uri="{FF2B5EF4-FFF2-40B4-BE49-F238E27FC236}">
                <a16:creationId xmlns:a16="http://schemas.microsoft.com/office/drawing/2014/main" id="{DE1B079F-06AA-79A2-0ED5-AE67E6FD8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533400" y="22860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hvezdicesupermala">
            <a:extLst>
              <a:ext uri="{FF2B5EF4-FFF2-40B4-BE49-F238E27FC236}">
                <a16:creationId xmlns:a16="http://schemas.microsoft.com/office/drawing/2014/main" id="{18452AE7-2153-9C18-7E5A-146087AFA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7696200" y="2362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hvezdicesupermala">
            <a:extLst>
              <a:ext uri="{FF2B5EF4-FFF2-40B4-BE49-F238E27FC236}">
                <a16:creationId xmlns:a16="http://schemas.microsoft.com/office/drawing/2014/main" id="{717716D7-3A8A-A44E-8F7A-DC3849E78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6172200" y="47244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hvezdicesupermala">
            <a:extLst>
              <a:ext uri="{FF2B5EF4-FFF2-40B4-BE49-F238E27FC236}">
                <a16:creationId xmlns:a16="http://schemas.microsoft.com/office/drawing/2014/main" id="{27F61301-1BFD-6F34-A641-A69AF420B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7772400" y="4800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 descr="hvezdicesupermala">
            <a:extLst>
              <a:ext uri="{FF2B5EF4-FFF2-40B4-BE49-F238E27FC236}">
                <a16:creationId xmlns:a16="http://schemas.microsoft.com/office/drawing/2014/main" id="{7B856D55-0912-ABEE-C504-EBD6F67A2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6858000" y="4495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9" descr="hvezdicesupermala">
            <a:extLst>
              <a:ext uri="{FF2B5EF4-FFF2-40B4-BE49-F238E27FC236}">
                <a16:creationId xmlns:a16="http://schemas.microsoft.com/office/drawing/2014/main" id="{AFCA33EC-1EDC-5EB5-B78C-D247FC1C4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7315200" y="3886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0" descr="hvezdicesupermala">
            <a:extLst>
              <a:ext uri="{FF2B5EF4-FFF2-40B4-BE49-F238E27FC236}">
                <a16:creationId xmlns:a16="http://schemas.microsoft.com/office/drawing/2014/main" id="{2FD467FC-212F-DE60-941B-33F430E88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5943600" y="39624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1" descr="hvezdicesupermala">
            <a:extLst>
              <a:ext uri="{FF2B5EF4-FFF2-40B4-BE49-F238E27FC236}">
                <a16:creationId xmlns:a16="http://schemas.microsoft.com/office/drawing/2014/main" id="{18965510-173C-6481-0E1A-48D1775C7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6553200" y="32766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2" descr="hvezdicesupermala">
            <a:extLst>
              <a:ext uri="{FF2B5EF4-FFF2-40B4-BE49-F238E27FC236}">
                <a16:creationId xmlns:a16="http://schemas.microsoft.com/office/drawing/2014/main" id="{29446C51-5162-E5E4-82E9-0CF33E854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7162800" y="2743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3" descr="hvezdicesupermala">
            <a:extLst>
              <a:ext uri="{FF2B5EF4-FFF2-40B4-BE49-F238E27FC236}">
                <a16:creationId xmlns:a16="http://schemas.microsoft.com/office/drawing/2014/main" id="{8829C4D1-D38F-5A1A-F2E1-BE2158BFD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6096000" y="26670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14" descr="hvezdicesupermala">
            <a:extLst>
              <a:ext uri="{FF2B5EF4-FFF2-40B4-BE49-F238E27FC236}">
                <a16:creationId xmlns:a16="http://schemas.microsoft.com/office/drawing/2014/main" id="{134F8F4D-68FA-01DC-9068-2F4BF7C82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6705600" y="1981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15" descr="hvezdicesupermala">
            <a:extLst>
              <a:ext uri="{FF2B5EF4-FFF2-40B4-BE49-F238E27FC236}">
                <a16:creationId xmlns:a16="http://schemas.microsoft.com/office/drawing/2014/main" id="{D3C2A424-46F8-384B-5F52-123C0ACDA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2133600" y="335280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16" descr="hvezdicesupermala">
            <a:extLst>
              <a:ext uri="{FF2B5EF4-FFF2-40B4-BE49-F238E27FC236}">
                <a16:creationId xmlns:a16="http://schemas.microsoft.com/office/drawing/2014/main" id="{EBCF003E-F8EB-5F94-ED24-12CC682B4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304800" y="41148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1" name="Line 17">
            <a:extLst>
              <a:ext uri="{FF2B5EF4-FFF2-40B4-BE49-F238E27FC236}">
                <a16:creationId xmlns:a16="http://schemas.microsoft.com/office/drawing/2014/main" id="{2664AB8A-28D0-806B-7977-26264DBF9FCB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2743200"/>
            <a:ext cx="0" cy="358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2" name="Text Box 18">
            <a:extLst>
              <a:ext uri="{FF2B5EF4-FFF2-40B4-BE49-F238E27FC236}">
                <a16:creationId xmlns:a16="http://schemas.microsoft.com/office/drawing/2014/main" id="{6FE02D3C-4886-6706-60DC-0B848D298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5664200"/>
            <a:ext cx="90678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individuum je negativně ovlivněno hustotou vlastní populace - má menší fitness (třeba míň vyroste a menší jedinci spíš zahynou nebo mají méně potomstva)</a:t>
            </a:r>
            <a:r>
              <a:rPr lang="cs-CZ" altLang="cs-CZ" sz="2400"/>
              <a:t> – v uvedených rovnicích se pak projeví menší počet 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id="{5CDBA284-2F22-946D-772E-11F4FD3C1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10" y="6927"/>
            <a:ext cx="2639290" cy="132343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4000" b="1" dirty="0" err="1"/>
              <a:t>Logistická</a:t>
            </a:r>
            <a:r>
              <a:rPr lang="en-GB" altLang="cs-CZ" sz="4000" b="1" dirty="0"/>
              <a:t> </a:t>
            </a:r>
            <a:r>
              <a:rPr lang="en-GB" altLang="cs-CZ" sz="4000" b="1" dirty="0" err="1"/>
              <a:t>rovnice</a:t>
            </a:r>
            <a:endParaRPr lang="en-GB" altLang="cs-CZ" sz="4000" b="1" dirty="0"/>
          </a:p>
        </p:txBody>
      </p:sp>
      <p:sp>
        <p:nvSpPr>
          <p:cNvPr id="37891" name="Text Box 4">
            <a:extLst>
              <a:ext uri="{FF2B5EF4-FFF2-40B4-BE49-F238E27FC236}">
                <a16:creationId xmlns:a16="http://schemas.microsoft.com/office/drawing/2014/main" id="{31FEF0DE-3AF2-DF74-FD2C-A57222AB0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763713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  <p:graphicFrame>
        <p:nvGraphicFramePr>
          <p:cNvPr id="37892" name="Object 5">
            <a:extLst>
              <a:ext uri="{FF2B5EF4-FFF2-40B4-BE49-F238E27FC236}">
                <a16:creationId xmlns:a16="http://schemas.microsoft.com/office/drawing/2014/main" id="{A774A81C-2023-06E7-FBC2-FD60CD666F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00400" y="381000"/>
          <a:ext cx="4038600" cy="152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Rovnice" r:id="rId3" imgW="1040948" imgH="393529" progId="Equation.3">
                  <p:embed/>
                </p:oleObj>
              </mc:Choice>
              <mc:Fallback>
                <p:oleObj name="Rovnice" r:id="rId3" imgW="1040948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381000"/>
                        <a:ext cx="4038600" cy="152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8" name="Line 6">
            <a:extLst>
              <a:ext uri="{FF2B5EF4-FFF2-40B4-BE49-F238E27FC236}">
                <a16:creationId xmlns:a16="http://schemas.microsoft.com/office/drawing/2014/main" id="{55F3A1D1-EF89-5F49-3A3A-0236DF64EA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31591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Line 7">
            <a:extLst>
              <a:ext uri="{FF2B5EF4-FFF2-40B4-BE49-F238E27FC236}">
                <a16:creationId xmlns:a16="http://schemas.microsoft.com/office/drawing/2014/main" id="{36BB0FFC-986D-1B38-F09D-B21F5496B23B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87313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7895" name="Object 8">
            <a:extLst>
              <a:ext uri="{FF2B5EF4-FFF2-40B4-BE49-F238E27FC236}">
                <a16:creationId xmlns:a16="http://schemas.microsoft.com/office/drawing/2014/main" id="{AEDC9D1C-1579-1D6F-A5D2-C765FB344A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47800" y="1938338"/>
          <a:ext cx="7315200" cy="472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Worksheet" r:id="rId5" imgW="4648505" imgH="3002483" progId="Excel.Sheet.8">
                  <p:embed/>
                </p:oleObj>
              </mc:Choice>
              <mc:Fallback>
                <p:oleObj name="Worksheet" r:id="rId5" imgW="4648505" imgH="3002483" progId="Excel.Sheet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938338"/>
                        <a:ext cx="7315200" cy="4722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6" name="Text Box 9">
            <a:extLst>
              <a:ext uri="{FF2B5EF4-FFF2-40B4-BE49-F238E27FC236}">
                <a16:creationId xmlns:a16="http://schemas.microsoft.com/office/drawing/2014/main" id="{F0B3B839-D3B5-91D6-DC7E-C6EB84943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172200"/>
            <a:ext cx="304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Čas</a:t>
            </a:r>
          </a:p>
        </p:txBody>
      </p:sp>
      <p:sp>
        <p:nvSpPr>
          <p:cNvPr id="37897" name="Text Box 10">
            <a:extLst>
              <a:ext uri="{FF2B5EF4-FFF2-40B4-BE49-F238E27FC236}">
                <a16:creationId xmlns:a16="http://schemas.microsoft.com/office/drawing/2014/main" id="{D2B3F916-6D5F-C729-8C6E-D7736E67D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286000"/>
            <a:ext cx="60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83FC1362-58DD-81FB-65F1-668F1E0C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POZOR</a:t>
            </a:r>
          </a:p>
        </p:txBody>
      </p:sp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48AA8374-1D3D-3FE0-4F05-D2E538149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Logistickou rovnici píšu v diferenciální podobě, protože se s ní lépe počítá, a lépe se to na ní vysvětluje. Není problém zkonstruovat rovnici s density dependencí, která je diferenční (ale s tou se pak hůře počítá, proto tu není ukázána, ale existuje). Takže se běžně užívá diferenciální, a případná nespojitost (sezónnost) se prostě ignoruje.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0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1501775" y="-1944688"/>
            <a:ext cx="47625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45"/>
          <p:cNvSpPr txBox="1">
            <a:spLocks noChangeArrowheads="1"/>
          </p:cNvSpPr>
          <p:nvPr/>
        </p:nvSpPr>
        <p:spPr bwMode="auto">
          <a:xfrm>
            <a:off x="1143000" y="762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t</a:t>
            </a:r>
            <a:r>
              <a:rPr lang="cs-CZ" altLang="cs-CZ" sz="2400" dirty="0"/>
              <a:t>0</a:t>
            </a:r>
            <a:endParaRPr lang="en-GB" altLang="cs-CZ" sz="2400" dirty="0"/>
          </a:p>
        </p:txBody>
      </p:sp>
      <p:sp>
        <p:nvSpPr>
          <p:cNvPr id="7172" name="Text Box 46"/>
          <p:cNvSpPr txBox="1">
            <a:spLocks noChangeArrowheads="1"/>
          </p:cNvSpPr>
          <p:nvPr/>
        </p:nvSpPr>
        <p:spPr bwMode="auto">
          <a:xfrm>
            <a:off x="3352800" y="762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t</a:t>
            </a:r>
            <a:r>
              <a:rPr lang="cs-CZ" altLang="cs-CZ" sz="2400" dirty="0"/>
              <a:t>1</a:t>
            </a:r>
            <a:endParaRPr lang="en-GB" altLang="cs-CZ" sz="2400" dirty="0"/>
          </a:p>
        </p:txBody>
      </p:sp>
      <p:sp>
        <p:nvSpPr>
          <p:cNvPr id="7173" name="Text Box 47"/>
          <p:cNvSpPr txBox="1">
            <a:spLocks noChangeArrowheads="1"/>
          </p:cNvSpPr>
          <p:nvPr/>
        </p:nvSpPr>
        <p:spPr bwMode="auto">
          <a:xfrm>
            <a:off x="5638800" y="762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t</a:t>
            </a:r>
            <a:r>
              <a:rPr lang="cs-CZ" altLang="cs-CZ" sz="2400" dirty="0"/>
              <a:t>2</a:t>
            </a:r>
            <a:endParaRPr lang="en-GB" altLang="cs-CZ" sz="2400" dirty="0"/>
          </a:p>
        </p:txBody>
      </p:sp>
      <p:pic>
        <p:nvPicPr>
          <p:cNvPr id="7175" name="Picture 37" descr="https://www.imperial.ac.uk/ImageCropToolT4/imageTool/uploaded-images/newseventsimage_1686928742270_mainnews2012_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084"/>
          <a:stretch>
            <a:fillRect/>
          </a:stretch>
        </p:blipFill>
        <p:spPr bwMode="auto">
          <a:xfrm>
            <a:off x="1295400" y="2787650"/>
            <a:ext cx="8382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176" name="Přímá spojnice se šipkou 2"/>
          <p:cNvCxnSpPr>
            <a:cxnSpLocks noChangeShapeType="1"/>
          </p:cNvCxnSpPr>
          <p:nvPr/>
        </p:nvCxnSpPr>
        <p:spPr bwMode="auto">
          <a:xfrm>
            <a:off x="1371600" y="990600"/>
            <a:ext cx="24384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77" name="TextovéPole 3"/>
          <p:cNvSpPr txBox="1">
            <a:spLocks noChangeArrowheads="1"/>
          </p:cNvSpPr>
          <p:nvPr/>
        </p:nvSpPr>
        <p:spPr bwMode="auto">
          <a:xfrm>
            <a:off x="1525588" y="588963"/>
            <a:ext cx="2667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Genera</a:t>
            </a:r>
            <a:r>
              <a:rPr lang="cs-CZ" altLang="en-US" sz="2400"/>
              <a:t>ční doba</a:t>
            </a:r>
            <a:endParaRPr lang="en-US" altLang="en-US" sz="2400"/>
          </a:p>
        </p:txBody>
      </p:sp>
      <p:sp>
        <p:nvSpPr>
          <p:cNvPr id="10" name="Text Box 48"/>
          <p:cNvSpPr txBox="1">
            <a:spLocks noChangeArrowheads="1"/>
          </p:cNvSpPr>
          <p:nvPr/>
        </p:nvSpPr>
        <p:spPr bwMode="auto">
          <a:xfrm>
            <a:off x="443923" y="5426075"/>
            <a:ext cx="473075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/>
              <a:t>Nejjednodušší případ – bakterie se za generační dobu rozdělí na dvě, tedy  </a:t>
            </a:r>
            <a:r>
              <a:rPr lang="en-GB" altLang="cs-CZ" sz="2400" dirty="0"/>
              <a:t>λ=2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5B4DE75F-45E4-815A-8D9F-03BF146EA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Takhle by mohla vypadat logistická rovnice v diferenční podobě</a:t>
            </a:r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5D8CD-E16F-C4A4-594A-CC02926D5B9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dirty="0">
                <a:noFill/>
              </a:rPr>
              <a:t> </a:t>
            </a:r>
          </a:p>
        </p:txBody>
      </p:sp>
      <p:sp>
        <p:nvSpPr>
          <p:cNvPr id="39940" name="TextBox 1">
            <a:extLst>
              <a:ext uri="{FF2B5EF4-FFF2-40B4-BE49-F238E27FC236}">
                <a16:creationId xmlns:a16="http://schemas.microsoft.com/office/drawing/2014/main" id="{BDFDFF3C-81F1-3923-6D43-6E1827EBF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114800"/>
            <a:ext cx="701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Jen jako důkaz, že skutečně existuje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>
            <a:extLst>
              <a:ext uri="{FF2B5EF4-FFF2-40B4-BE49-F238E27FC236}">
                <a16:creationId xmlns:a16="http://schemas.microsoft.com/office/drawing/2014/main" id="{E3E26E17-1B24-065B-6AF1-E7CA352F55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754063"/>
            <a:ext cx="617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Negativní density dependence je dána členem</a:t>
            </a:r>
          </a:p>
        </p:txBody>
      </p:sp>
      <p:graphicFrame>
        <p:nvGraphicFramePr>
          <p:cNvPr id="40963" name="Object 3">
            <a:extLst>
              <a:ext uri="{FF2B5EF4-FFF2-40B4-BE49-F238E27FC236}">
                <a16:creationId xmlns:a16="http://schemas.microsoft.com/office/drawing/2014/main" id="{B1BB4BD1-9883-979D-3677-CB7A1FBCEB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4495800"/>
          <a:ext cx="923925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Rovnice" r:id="rId3" imgW="457002" imgH="393529" progId="Equation.3">
                  <p:embed/>
                </p:oleObj>
              </mc:Choice>
              <mc:Fallback>
                <p:oleObj name="Rovnice" r:id="rId3" imgW="457002" imgH="393529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495800"/>
                        <a:ext cx="923925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4" name="Text Box 5">
            <a:extLst>
              <a:ext uri="{FF2B5EF4-FFF2-40B4-BE49-F238E27FC236}">
                <a16:creationId xmlns:a16="http://schemas.microsoft.com/office/drawing/2014/main" id="{5EF045FC-06C6-2AA7-10B5-EF3C9D48D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200400"/>
            <a:ext cx="358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Per capita</a:t>
            </a:r>
            <a:r>
              <a:rPr lang="en-GB" altLang="cs-CZ" sz="2400"/>
              <a:t> růstová rychlost </a:t>
            </a:r>
          </a:p>
        </p:txBody>
      </p:sp>
      <p:graphicFrame>
        <p:nvGraphicFramePr>
          <p:cNvPr id="40965" name="Object 6">
            <a:extLst>
              <a:ext uri="{FF2B5EF4-FFF2-40B4-BE49-F238E27FC236}">
                <a16:creationId xmlns:a16="http://schemas.microsoft.com/office/drawing/2014/main" id="{CDD0DE5B-EAEB-18C3-BA18-B376A03796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02063" y="2971800"/>
          <a:ext cx="687387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Rovnice" r:id="rId5" imgW="304536" imgH="393359" progId="Equation.3">
                  <p:embed/>
                </p:oleObj>
              </mc:Choice>
              <mc:Fallback>
                <p:oleObj name="Rovnice" r:id="rId5" imgW="304536" imgH="393359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2063" y="2971800"/>
                        <a:ext cx="687387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6" name="Text Box 8">
            <a:extLst>
              <a:ext uri="{FF2B5EF4-FFF2-40B4-BE49-F238E27FC236}">
                <a16:creationId xmlns:a16="http://schemas.microsoft.com/office/drawing/2014/main" id="{5C5F69D9-C2FA-C1C7-ED4F-825752DD6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971800"/>
            <a:ext cx="41148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klesá lineárně s rostoucím </a:t>
            </a:r>
            <a:r>
              <a:rPr lang="en-GB" altLang="cs-CZ" sz="2400" i="1"/>
              <a:t>N</a:t>
            </a:r>
            <a:r>
              <a:rPr lang="en-GB" altLang="cs-CZ" sz="2400"/>
              <a:t>,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když </a:t>
            </a:r>
            <a:r>
              <a:rPr lang="en-GB" altLang="cs-CZ" sz="2400" i="1"/>
              <a:t>N=K, </a:t>
            </a:r>
            <a:r>
              <a:rPr lang="en-GB" altLang="cs-CZ" sz="2400"/>
              <a:t>růst se zastaví.</a:t>
            </a:r>
          </a:p>
        </p:txBody>
      </p:sp>
      <p:sp>
        <p:nvSpPr>
          <p:cNvPr id="40967" name="Rectangle 9">
            <a:extLst>
              <a:ext uri="{FF2B5EF4-FFF2-40B4-BE49-F238E27FC236}">
                <a16:creationId xmlns:a16="http://schemas.microsoft.com/office/drawing/2014/main" id="{F90AC9FA-5D9D-1792-3192-8ADA61D35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038600"/>
            <a:ext cx="3505200" cy="2133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40968" name="Text Box 10">
            <a:extLst>
              <a:ext uri="{FF2B5EF4-FFF2-40B4-BE49-F238E27FC236}">
                <a16:creationId xmlns:a16="http://schemas.microsoft.com/office/drawing/2014/main" id="{2760CAEA-A761-3A62-C4B5-F309B6DC0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64008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</a:t>
            </a:r>
          </a:p>
        </p:txBody>
      </p:sp>
      <p:sp>
        <p:nvSpPr>
          <p:cNvPr id="40969" name="Line 11">
            <a:extLst>
              <a:ext uri="{FF2B5EF4-FFF2-40B4-BE49-F238E27FC236}">
                <a16:creationId xmlns:a16="http://schemas.microsoft.com/office/drawing/2014/main" id="{83E05453-7EA0-16B3-462C-92F17B98EDA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4419600"/>
            <a:ext cx="26670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Line 12">
            <a:extLst>
              <a:ext uri="{FF2B5EF4-FFF2-40B4-BE49-F238E27FC236}">
                <a16:creationId xmlns:a16="http://schemas.microsoft.com/office/drawing/2014/main" id="{33899D67-BD31-5C31-12F3-6F76492FF3E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43400" y="6248400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Text Box 13">
            <a:extLst>
              <a:ext uri="{FF2B5EF4-FFF2-40B4-BE49-F238E27FC236}">
                <a16:creationId xmlns:a16="http://schemas.microsoft.com/office/drawing/2014/main" id="{F36807BE-D551-ED8F-C2BC-AB9B63A73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4008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N=K</a:t>
            </a:r>
          </a:p>
        </p:txBody>
      </p:sp>
      <p:graphicFrame>
        <p:nvGraphicFramePr>
          <p:cNvPr id="40972" name="Object 14">
            <a:extLst>
              <a:ext uri="{FF2B5EF4-FFF2-40B4-BE49-F238E27FC236}">
                <a16:creationId xmlns:a16="http://schemas.microsoft.com/office/drawing/2014/main" id="{7F743692-EACA-5A7A-7AE6-ED2FC2BF52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47800" y="1447800"/>
          <a:ext cx="1752600" cy="150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Rovnice" r:id="rId7" imgW="457002" imgH="393529" progId="Equation.3">
                  <p:embed/>
                </p:oleObj>
              </mc:Choice>
              <mc:Fallback>
                <p:oleObj name="Rovnice" r:id="rId7" imgW="457002" imgH="393529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447800"/>
                        <a:ext cx="1752600" cy="1503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3" name="Text Box 15">
            <a:extLst>
              <a:ext uri="{FF2B5EF4-FFF2-40B4-BE49-F238E27FC236}">
                <a16:creationId xmlns:a16="http://schemas.microsoft.com/office/drawing/2014/main" id="{ED08787B-333D-786D-99AB-958AA2ACF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724400"/>
            <a:ext cx="32004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Podle této rovnice se individuu daří tím hůře, čím více individuí v populaci je</a:t>
            </a:r>
          </a:p>
        </p:txBody>
      </p:sp>
      <p:sp>
        <p:nvSpPr>
          <p:cNvPr id="40974" name="Text Box 16">
            <a:extLst>
              <a:ext uri="{FF2B5EF4-FFF2-40B4-BE49-F238E27FC236}">
                <a16:creationId xmlns:a16="http://schemas.microsoft.com/office/drawing/2014/main" id="{39032C9A-4CEB-5E05-64D5-6B0A6B042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219200"/>
            <a:ext cx="4343400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>
                <a:solidFill>
                  <a:schemeClr val="accent2"/>
                </a:solidFill>
              </a:rPr>
              <a:t>K = Nosná kapacita prostředí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>
                <a:solidFill>
                  <a:schemeClr val="accent2"/>
                </a:solidFill>
              </a:rPr>
              <a:t>maximální velikost (hustota) populace, kterou je prostředí schopno unést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3B4D1591-056E-28F2-A8EC-41BEC7E3BA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981200"/>
          </a:xfrm>
        </p:spPr>
        <p:txBody>
          <a:bodyPr/>
          <a:lstStyle/>
          <a:p>
            <a:r>
              <a:rPr lang="en-GB" altLang="cs-CZ"/>
              <a:t>V rovnici je negativní ovlivnění per capita růstové rychlosti </a:t>
            </a:r>
            <a:br>
              <a:rPr lang="en-GB" altLang="cs-CZ"/>
            </a:br>
            <a:r>
              <a:rPr lang="en-GB" altLang="cs-CZ" sz="2800">
                <a:solidFill>
                  <a:schemeClr val="tx1"/>
                </a:solidFill>
              </a:rPr>
              <a:t>(z rovnice nevyplývá, co to je)</a:t>
            </a:r>
            <a:endParaRPr lang="en-GB" altLang="cs-CZ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262C5581-B306-524A-C43B-EF12069775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r>
              <a:rPr lang="en-GB" altLang="cs-CZ" sz="2800"/>
              <a:t>To může být - je nás moc a nemáme co žrát, nebo nemáme kde žít, nebo - nemáme se kde schovat, důsledky např.:</a:t>
            </a:r>
          </a:p>
          <a:p>
            <a:r>
              <a:rPr lang="en-GB" altLang="cs-CZ" sz="2800" b="1"/>
              <a:t>menší birth rate </a:t>
            </a:r>
            <a:r>
              <a:rPr lang="en-GB" altLang="cs-CZ" sz="2800"/>
              <a:t>- nemám co žrát - (jsem malá) nerodím</a:t>
            </a:r>
          </a:p>
          <a:p>
            <a:r>
              <a:rPr lang="en-GB" altLang="cs-CZ" sz="2800" b="1"/>
              <a:t>větší death rate </a:t>
            </a:r>
            <a:r>
              <a:rPr lang="en-GB" altLang="cs-CZ" sz="2800"/>
              <a:t>- nemám co žrát, spíš chcípnu; nem</a:t>
            </a:r>
            <a:r>
              <a:rPr lang="cs-CZ" altLang="cs-CZ" sz="2800"/>
              <a:t>ám se kam schovat - spíš mě uloví; je nás moc na malém prostoru – spíš propukne epidemie tyfu.</a:t>
            </a:r>
            <a:endParaRPr lang="en-GB" altLang="cs-CZ" sz="2800"/>
          </a:p>
          <a:p>
            <a:endParaRPr lang="en-GB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Rozd</a:t>
            </a:r>
            <a:r>
              <a:rPr lang="cs-CZ" dirty="0" err="1" smtClean="0"/>
              <a:t>íl</a:t>
            </a:r>
            <a:r>
              <a:rPr lang="cs-CZ" dirty="0" smtClean="0"/>
              <a:t> mezi </a:t>
            </a:r>
            <a:r>
              <a:rPr lang="cs-CZ" b="1" dirty="0" smtClean="0"/>
              <a:t>exponenciálním</a:t>
            </a:r>
            <a:r>
              <a:rPr lang="cs-CZ" dirty="0" smtClean="0"/>
              <a:t> a </a:t>
            </a:r>
            <a:r>
              <a:rPr lang="cs-CZ" b="1" dirty="0" smtClean="0"/>
              <a:t>logistickým</a:t>
            </a:r>
            <a:r>
              <a:rPr lang="cs-CZ" dirty="0" smtClean="0"/>
              <a:t> růstem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4800" y="1981200"/>
            <a:ext cx="8610600" cy="4114800"/>
          </a:xfrm>
        </p:spPr>
        <p:txBody>
          <a:bodyPr/>
          <a:lstStyle/>
          <a:p>
            <a:r>
              <a:rPr lang="cs-CZ" dirty="0" smtClean="0"/>
              <a:t>Exponenciální růst – není ovlivněn negativní </a:t>
            </a:r>
            <a:r>
              <a:rPr lang="cs-CZ" dirty="0" err="1" smtClean="0"/>
              <a:t>denzity</a:t>
            </a:r>
            <a:r>
              <a:rPr lang="cs-CZ" dirty="0" smtClean="0"/>
              <a:t> dependencí  -  tudíž může růst do nekonečna (a tak po nějaké době jsou predikce modelu zcela nerealistick</a:t>
            </a:r>
            <a:r>
              <a:rPr lang="cs-CZ" dirty="0"/>
              <a:t>é</a:t>
            </a:r>
            <a:r>
              <a:rPr lang="cs-CZ" dirty="0" smtClean="0"/>
              <a:t>)</a:t>
            </a:r>
          </a:p>
          <a:p>
            <a:r>
              <a:rPr lang="cs-CZ" dirty="0" smtClean="0"/>
              <a:t>Logistický růst – ze začátku kopíruje exponenciální růst, ale se zvětšující se hustotou začíná fungovat negativní </a:t>
            </a:r>
            <a:r>
              <a:rPr lang="cs-CZ" dirty="0" err="1" smtClean="0"/>
              <a:t>denzity</a:t>
            </a:r>
            <a:r>
              <a:rPr lang="cs-CZ" dirty="0" smtClean="0"/>
              <a:t> dependence (v podstatě realistická předpověď, ale co způsobuje negativní </a:t>
            </a:r>
            <a:r>
              <a:rPr lang="cs-CZ" dirty="0" err="1" smtClean="0"/>
              <a:t>denzity</a:t>
            </a:r>
            <a:r>
              <a:rPr lang="cs-CZ" dirty="0" smtClean="0"/>
              <a:t> dependenci nemodeluje)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57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3A8D2BE5-4AEF-DFEA-0E0A-AC69DF972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/>
              <a:t>Negativní density-dependence</a:t>
            </a:r>
            <a:endParaRPr lang="en-US" altLang="en-US"/>
          </a:p>
        </p:txBody>
      </p:sp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id="{67E9C963-2461-B165-F5B7-03A5DA5E6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/>
              <a:t>Může mít velkou řadu příčin</a:t>
            </a:r>
          </a:p>
          <a:p>
            <a:r>
              <a:rPr lang="cs-CZ" altLang="en-US"/>
              <a:t>Nejen vnitrodruhová kompetice o zdroje (o potravu, ale i o hnízdní dutiny – pozor, ne o sexuální partnery), ale větší přenos chorob a škůdců, u rostlin třeba větší šance shořet pro hustší porost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5">
            <a:extLst>
              <a:ext uri="{FF2B5EF4-FFF2-40B4-BE49-F238E27FC236}">
                <a16:creationId xmlns:a16="http://schemas.microsoft.com/office/drawing/2014/main" id="{14CB7112-22EF-CE2D-D57F-F9FA98166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890" y="605215"/>
            <a:ext cx="749530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 smtClean="0"/>
              <a:t>V logistickém růstu je pokles </a:t>
            </a:r>
            <a:r>
              <a:rPr lang="cs-CZ" altLang="cs-CZ" sz="2400" i="1" dirty="0" err="1" smtClean="0"/>
              <a:t>dN</a:t>
            </a:r>
            <a:r>
              <a:rPr lang="cs-CZ" altLang="cs-CZ" sz="2400" i="1" dirty="0" smtClean="0"/>
              <a:t>/</a:t>
            </a:r>
            <a:r>
              <a:rPr lang="cs-CZ" altLang="cs-CZ" sz="2400" i="1" dirty="0" err="1" smtClean="0"/>
              <a:t>Ndt</a:t>
            </a:r>
            <a:r>
              <a:rPr lang="cs-CZ" altLang="cs-CZ" sz="2400" i="1" dirty="0" smtClean="0"/>
              <a:t> </a:t>
            </a:r>
            <a:r>
              <a:rPr lang="cs-CZ" altLang="cs-CZ" sz="2400" dirty="0" smtClean="0"/>
              <a:t>monotónní a lineární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err="1" smtClean="0"/>
              <a:t>Může</a:t>
            </a:r>
            <a:r>
              <a:rPr lang="en-GB" altLang="cs-CZ" sz="2400" dirty="0" smtClean="0"/>
              <a:t> </a:t>
            </a:r>
            <a:r>
              <a:rPr lang="en-GB" altLang="cs-CZ" sz="2400" dirty="0"/>
              <a:t>to ale </a:t>
            </a:r>
            <a:r>
              <a:rPr lang="en-GB" altLang="cs-CZ" sz="2400" dirty="0" err="1"/>
              <a:t>vypadat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např</a:t>
            </a:r>
            <a:r>
              <a:rPr lang="en-GB" altLang="cs-CZ" sz="2400" dirty="0"/>
              <a:t>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 dirty="0" err="1"/>
              <a:t>Allee</a:t>
            </a:r>
            <a:r>
              <a:rPr lang="en-GB" altLang="cs-CZ" sz="2400" b="1" dirty="0"/>
              <a:t> </a:t>
            </a:r>
            <a:r>
              <a:rPr lang="en-GB" altLang="cs-CZ" sz="2400" b="1" dirty="0" err="1" smtClean="0"/>
              <a:t>effekt</a:t>
            </a:r>
            <a:r>
              <a:rPr lang="cs-CZ" altLang="cs-CZ" sz="2400" b="1" dirty="0"/>
              <a:t> </a:t>
            </a:r>
            <a:r>
              <a:rPr lang="cs-CZ" altLang="cs-CZ" sz="2400" dirty="0" smtClean="0"/>
              <a:t>(když nás je málo, tak to taky vadí)</a:t>
            </a:r>
            <a:endParaRPr lang="en-GB" altLang="cs-CZ" sz="2400" dirty="0"/>
          </a:p>
        </p:txBody>
      </p:sp>
      <p:sp>
        <p:nvSpPr>
          <p:cNvPr id="47107" name="Rectangle 6">
            <a:extLst>
              <a:ext uri="{FF2B5EF4-FFF2-40B4-BE49-F238E27FC236}">
                <a16:creationId xmlns:a16="http://schemas.microsoft.com/office/drawing/2014/main" id="{CF47B47B-7AB5-722B-3E44-19EFA8C08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362200"/>
            <a:ext cx="52578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47108" name="Freeform 7">
            <a:extLst>
              <a:ext uri="{FF2B5EF4-FFF2-40B4-BE49-F238E27FC236}">
                <a16:creationId xmlns:a16="http://schemas.microsoft.com/office/drawing/2014/main" id="{A59E58ED-0993-9B5D-8BAD-2100DDC2B700}"/>
              </a:ext>
            </a:extLst>
          </p:cNvPr>
          <p:cNvSpPr>
            <a:spLocks/>
          </p:cNvSpPr>
          <p:nvPr/>
        </p:nvSpPr>
        <p:spPr bwMode="auto">
          <a:xfrm>
            <a:off x="1371600" y="3276600"/>
            <a:ext cx="4572000" cy="2311400"/>
          </a:xfrm>
          <a:custGeom>
            <a:avLst/>
            <a:gdLst>
              <a:gd name="T0" fmla="*/ 0 w 2880"/>
              <a:gd name="T1" fmla="*/ 2147483646 h 1456"/>
              <a:gd name="T2" fmla="*/ 2147483646 w 2880"/>
              <a:gd name="T3" fmla="*/ 2147483646 h 1456"/>
              <a:gd name="T4" fmla="*/ 2147483646 w 2880"/>
              <a:gd name="T5" fmla="*/ 2147483646 h 1456"/>
              <a:gd name="T6" fmla="*/ 2147483646 w 2880"/>
              <a:gd name="T7" fmla="*/ 2147483646 h 14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0" h="1456">
                <a:moveTo>
                  <a:pt x="0" y="1456"/>
                </a:moveTo>
                <a:cubicBezTo>
                  <a:pt x="84" y="936"/>
                  <a:pt x="168" y="416"/>
                  <a:pt x="432" y="208"/>
                </a:cubicBezTo>
                <a:cubicBezTo>
                  <a:pt x="696" y="0"/>
                  <a:pt x="1176" y="88"/>
                  <a:pt x="1584" y="208"/>
                </a:cubicBezTo>
                <a:cubicBezTo>
                  <a:pt x="1992" y="328"/>
                  <a:pt x="2648" y="784"/>
                  <a:pt x="2880" y="9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7109" name="Object 9">
            <a:extLst>
              <a:ext uri="{FF2B5EF4-FFF2-40B4-BE49-F238E27FC236}">
                <a16:creationId xmlns:a16="http://schemas.microsoft.com/office/drawing/2014/main" id="{E8DC45EE-71EC-4FE5-4AB8-593570CE66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2743200"/>
          <a:ext cx="612775" cy="130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Rovnice" r:id="rId3" imgW="304668" imgH="647419" progId="Equation.3">
                  <p:embed/>
                </p:oleObj>
              </mc:Choice>
              <mc:Fallback>
                <p:oleObj name="Rovnice" r:id="rId3" imgW="304668" imgH="647419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743200"/>
                        <a:ext cx="612775" cy="1308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0" name="Text Box 10">
            <a:extLst>
              <a:ext uri="{FF2B5EF4-FFF2-40B4-BE49-F238E27FC236}">
                <a16:creationId xmlns:a16="http://schemas.microsoft.com/office/drawing/2014/main" id="{6F4462D2-D4A6-9890-7493-9EF5BFECD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800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i="1"/>
              <a:t>N</a:t>
            </a:r>
          </a:p>
        </p:txBody>
      </p:sp>
      <p:sp>
        <p:nvSpPr>
          <p:cNvPr id="47111" name="Text Box 11">
            <a:extLst>
              <a:ext uri="{FF2B5EF4-FFF2-40B4-BE49-F238E27FC236}">
                <a16:creationId xmlns:a16="http://schemas.microsoft.com/office/drawing/2014/main" id="{82355F36-0623-9D54-F8A3-E20E45302E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791200"/>
            <a:ext cx="7620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tj. při nízkých hustotách populace není schopná reprodukce (má zápornou růstovou rychlost) a vymírá - kritická velikost </a:t>
            </a:r>
          </a:p>
        </p:txBody>
      </p:sp>
      <p:sp>
        <p:nvSpPr>
          <p:cNvPr id="47112" name="Line 12">
            <a:extLst>
              <a:ext uri="{FF2B5EF4-FFF2-40B4-BE49-F238E27FC236}">
                <a16:creationId xmlns:a16="http://schemas.microsoft.com/office/drawing/2014/main" id="{FCC81F3C-DC60-6A80-45E3-1DA051C69E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" y="5181600"/>
            <a:ext cx="609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3" name="Text Box 13">
            <a:extLst>
              <a:ext uri="{FF2B5EF4-FFF2-40B4-BE49-F238E27FC236}">
                <a16:creationId xmlns:a16="http://schemas.microsoft.com/office/drawing/2014/main" id="{64C95EA4-0F89-72CA-3E06-C29A91430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953000"/>
            <a:ext cx="1066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1400"/>
              <a:t>populace vymírá</a:t>
            </a:r>
          </a:p>
        </p:txBody>
      </p:sp>
      <p:sp>
        <p:nvSpPr>
          <p:cNvPr id="47114" name="Line 14">
            <a:extLst>
              <a:ext uri="{FF2B5EF4-FFF2-40B4-BE49-F238E27FC236}">
                <a16:creationId xmlns:a16="http://schemas.microsoft.com/office/drawing/2014/main" id="{41B888B0-904C-C146-5B94-89C610ECB4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24000" y="47244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5" name="Text Box 16">
            <a:extLst>
              <a:ext uri="{FF2B5EF4-FFF2-40B4-BE49-F238E27FC236}">
                <a16:creationId xmlns:a16="http://schemas.microsoft.com/office/drawing/2014/main" id="{DE8C8C99-89DF-E90A-1BC9-73D528C65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876800"/>
            <a:ext cx="1828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Nestabilní equilibrium </a:t>
            </a:r>
          </a:p>
        </p:txBody>
      </p:sp>
      <p:sp>
        <p:nvSpPr>
          <p:cNvPr id="47116" name="Line 17">
            <a:extLst>
              <a:ext uri="{FF2B5EF4-FFF2-40B4-BE49-F238E27FC236}">
                <a16:creationId xmlns:a16="http://schemas.microsoft.com/office/drawing/2014/main" id="{B2F483C9-14AC-E5AE-300A-4E3A570D739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43600" y="48006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7" name="Text Box 18">
            <a:extLst>
              <a:ext uri="{FF2B5EF4-FFF2-40B4-BE49-F238E27FC236}">
                <a16:creationId xmlns:a16="http://schemas.microsoft.com/office/drawing/2014/main" id="{227256DB-EF6D-0A1D-4496-79A13463C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953000"/>
            <a:ext cx="2362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Stabilní equilibrium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57635901-C566-F503-97EB-8CF1FC0D7D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/>
              <a:t>Allee effekt - příčiny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470C27F2-2118-1DA0-04E4-DCE10FFADA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cs-CZ"/>
              <a:t>S rostoucí populační hustotou roste</a:t>
            </a:r>
          </a:p>
          <a:p>
            <a:r>
              <a:rPr lang="en-GB" altLang="cs-CZ"/>
              <a:t>Šance nalézt (geneticky vhodného) partnera pro rozmnožování </a:t>
            </a:r>
          </a:p>
          <a:p>
            <a:r>
              <a:rPr lang="en-GB" altLang="cs-CZ"/>
              <a:t>Lépe využívat zdroje (větší smečka lépe loví)</a:t>
            </a:r>
          </a:p>
          <a:p>
            <a:r>
              <a:rPr lang="en-GB" altLang="cs-CZ"/>
              <a:t>Lépe bránit sebe nebo teritorium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F782C00F-DD1C-ECF6-3174-0FB7AE769B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altLang="cs-CZ"/>
              <a:t>Předpokládá se, že pozitivní density dependence je častější v méně příznivém prostředí</a:t>
            </a:r>
          </a:p>
        </p:txBody>
      </p:sp>
      <p:pic>
        <p:nvPicPr>
          <p:cNvPr id="27652" name="Picture 4" descr="pizmon_2">
            <a:extLst>
              <a:ext uri="{FF2B5EF4-FFF2-40B4-BE49-F238E27FC236}">
                <a16:creationId xmlns:a16="http://schemas.microsoft.com/office/drawing/2014/main" id="{CF24A06A-2F75-70EE-21B9-995E58333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09800"/>
            <a:ext cx="6172200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898C48B1-8C3E-02D2-E32F-B9E3B6D7DF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/>
              <a:t>Co jsme </a:t>
            </a:r>
            <a:r>
              <a:rPr lang="cs-CZ" altLang="cs-CZ"/>
              <a:t>v modelech </a:t>
            </a:r>
            <a:r>
              <a:rPr lang="en-GB" altLang="cs-CZ"/>
              <a:t>zanedbávali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C3ECC25D-4631-EB7C-E2F0-59C57CF4E3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n-GB" altLang="cs-CZ"/>
              <a:t>Věkovou strukturu (může být rozumné počítat jenom dospělce, ale ztrácíme určitou informaci)</a:t>
            </a:r>
            <a:r>
              <a:rPr lang="cs-CZ" altLang="cs-CZ"/>
              <a:t> – modely s věkovou strukturou byly vyvinuty pro lidskou populaci (halvně kvůli daním a důchodům) a jsou převzaty i pro jiné organismy</a:t>
            </a:r>
            <a:endParaRPr lang="en-GB" altLang="cs-CZ"/>
          </a:p>
          <a:p>
            <a:pPr>
              <a:spcBef>
                <a:spcPct val="50000"/>
              </a:spcBef>
            </a:pPr>
            <a:r>
              <a:rPr lang="en-GB" altLang="cs-CZ"/>
              <a:t>Prostorovou strukturu (důležité zvláště u sedentárních organismů)</a:t>
            </a:r>
          </a:p>
          <a:p>
            <a:pPr>
              <a:spcBef>
                <a:spcPct val="50000"/>
              </a:spcBef>
            </a:pPr>
            <a:r>
              <a:rPr lang="en-GB" altLang="cs-CZ"/>
              <a:t>Vliv organismů jiných druhů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0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1501775" y="-1944688"/>
            <a:ext cx="47625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45"/>
          <p:cNvSpPr txBox="1">
            <a:spLocks noChangeArrowheads="1"/>
          </p:cNvSpPr>
          <p:nvPr/>
        </p:nvSpPr>
        <p:spPr bwMode="auto">
          <a:xfrm>
            <a:off x="1143000" y="762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t</a:t>
            </a:r>
            <a:r>
              <a:rPr lang="cs-CZ" altLang="cs-CZ" sz="2400" dirty="0"/>
              <a:t>0</a:t>
            </a:r>
            <a:endParaRPr lang="en-GB" altLang="cs-CZ" sz="2400" dirty="0"/>
          </a:p>
        </p:txBody>
      </p:sp>
      <p:sp>
        <p:nvSpPr>
          <p:cNvPr id="8196" name="Text Box 46"/>
          <p:cNvSpPr txBox="1">
            <a:spLocks noChangeArrowheads="1"/>
          </p:cNvSpPr>
          <p:nvPr/>
        </p:nvSpPr>
        <p:spPr bwMode="auto">
          <a:xfrm>
            <a:off x="3352800" y="762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t</a:t>
            </a:r>
            <a:r>
              <a:rPr lang="cs-CZ" altLang="cs-CZ" sz="2400" dirty="0"/>
              <a:t>1</a:t>
            </a:r>
            <a:endParaRPr lang="en-GB" altLang="cs-CZ" sz="2400" dirty="0"/>
          </a:p>
        </p:txBody>
      </p:sp>
      <p:sp>
        <p:nvSpPr>
          <p:cNvPr id="8197" name="Text Box 47"/>
          <p:cNvSpPr txBox="1">
            <a:spLocks noChangeArrowheads="1"/>
          </p:cNvSpPr>
          <p:nvPr/>
        </p:nvSpPr>
        <p:spPr bwMode="auto">
          <a:xfrm>
            <a:off x="5638800" y="762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t</a:t>
            </a:r>
            <a:r>
              <a:rPr lang="cs-CZ" altLang="cs-CZ" sz="2400" dirty="0"/>
              <a:t>2</a:t>
            </a:r>
            <a:endParaRPr lang="en-GB" altLang="cs-CZ" sz="2400" dirty="0"/>
          </a:p>
        </p:txBody>
      </p:sp>
      <p:sp>
        <p:nvSpPr>
          <p:cNvPr id="8199" name="Line 49"/>
          <p:cNvSpPr>
            <a:spLocks noChangeShapeType="1"/>
          </p:cNvSpPr>
          <p:nvPr/>
        </p:nvSpPr>
        <p:spPr bwMode="auto">
          <a:xfrm flipV="1">
            <a:off x="2362200" y="2057400"/>
            <a:ext cx="762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Line 50"/>
          <p:cNvSpPr>
            <a:spLocks noChangeShapeType="1"/>
          </p:cNvSpPr>
          <p:nvPr/>
        </p:nvSpPr>
        <p:spPr bwMode="auto">
          <a:xfrm>
            <a:off x="2244436" y="3363191"/>
            <a:ext cx="879764" cy="10802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201" name="Picture 37" descr="https://www.imperial.ac.uk/ImageCropToolT4/imageTool/uploaded-images/newseventsimage_1686928742270_mainnews2012_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084"/>
          <a:stretch>
            <a:fillRect/>
          </a:stretch>
        </p:blipFill>
        <p:spPr bwMode="auto">
          <a:xfrm>
            <a:off x="1295400" y="2787650"/>
            <a:ext cx="8382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7" descr="https://www.imperial.ac.uk/ImageCropToolT4/imageTool/uploaded-images/newseventsimage_1686928742270_mainnews2012_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084"/>
          <a:stretch>
            <a:fillRect/>
          </a:stretch>
        </p:blipFill>
        <p:spPr bwMode="auto">
          <a:xfrm>
            <a:off x="3390900" y="4457267"/>
            <a:ext cx="838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37" descr="https://www.imperial.ac.uk/ImageCropToolT4/imageTool/uploaded-images/newseventsimage_1686928742270_mainnews2012_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084"/>
          <a:stretch>
            <a:fillRect/>
          </a:stretch>
        </p:blipFill>
        <p:spPr bwMode="auto">
          <a:xfrm>
            <a:off x="3314700" y="1514475"/>
            <a:ext cx="8382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204" name="Přímá spojnice se šipkou 2"/>
          <p:cNvCxnSpPr>
            <a:cxnSpLocks noChangeShapeType="1"/>
          </p:cNvCxnSpPr>
          <p:nvPr/>
        </p:nvCxnSpPr>
        <p:spPr bwMode="auto">
          <a:xfrm>
            <a:off x="1371600" y="990600"/>
            <a:ext cx="24384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05" name="TextovéPole 3"/>
          <p:cNvSpPr txBox="1">
            <a:spLocks noChangeArrowheads="1"/>
          </p:cNvSpPr>
          <p:nvPr/>
        </p:nvSpPr>
        <p:spPr bwMode="auto">
          <a:xfrm>
            <a:off x="1525588" y="588963"/>
            <a:ext cx="2667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Genera</a:t>
            </a:r>
            <a:r>
              <a:rPr lang="cs-CZ" altLang="en-US" sz="2400"/>
              <a:t>ční doba</a:t>
            </a:r>
            <a:endParaRPr lang="en-US" altLang="en-US" sz="2400"/>
          </a:p>
        </p:txBody>
      </p:sp>
      <p:sp>
        <p:nvSpPr>
          <p:cNvPr id="14" name="Text Box 48"/>
          <p:cNvSpPr txBox="1">
            <a:spLocks noChangeArrowheads="1"/>
          </p:cNvSpPr>
          <p:nvPr/>
        </p:nvSpPr>
        <p:spPr bwMode="auto">
          <a:xfrm>
            <a:off x="443923" y="5426075"/>
            <a:ext cx="473075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/>
              <a:t>Nejjednodušší případ – bakterie se za generační dobu rozdělí na dvě, tedy  </a:t>
            </a:r>
            <a:r>
              <a:rPr lang="en-GB" altLang="cs-CZ" sz="2400" dirty="0"/>
              <a:t>λ=2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0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1501775" y="-1944688"/>
            <a:ext cx="47625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45"/>
          <p:cNvSpPr txBox="1">
            <a:spLocks noChangeArrowheads="1"/>
          </p:cNvSpPr>
          <p:nvPr/>
        </p:nvSpPr>
        <p:spPr bwMode="auto">
          <a:xfrm>
            <a:off x="1143000" y="762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t</a:t>
            </a:r>
            <a:r>
              <a:rPr lang="cs-CZ" altLang="cs-CZ" sz="2400" dirty="0"/>
              <a:t>0</a:t>
            </a:r>
            <a:endParaRPr lang="en-GB" altLang="cs-CZ" sz="2400" dirty="0"/>
          </a:p>
        </p:txBody>
      </p:sp>
      <p:sp>
        <p:nvSpPr>
          <p:cNvPr id="9220" name="Text Box 46"/>
          <p:cNvSpPr txBox="1">
            <a:spLocks noChangeArrowheads="1"/>
          </p:cNvSpPr>
          <p:nvPr/>
        </p:nvSpPr>
        <p:spPr bwMode="auto">
          <a:xfrm>
            <a:off x="3352800" y="762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t</a:t>
            </a:r>
            <a:r>
              <a:rPr lang="cs-CZ" altLang="cs-CZ" sz="2400" dirty="0"/>
              <a:t>1</a:t>
            </a:r>
            <a:endParaRPr lang="en-GB" altLang="cs-CZ" sz="2400" dirty="0"/>
          </a:p>
        </p:txBody>
      </p:sp>
      <p:sp>
        <p:nvSpPr>
          <p:cNvPr id="9221" name="Text Box 47"/>
          <p:cNvSpPr txBox="1">
            <a:spLocks noChangeArrowheads="1"/>
          </p:cNvSpPr>
          <p:nvPr/>
        </p:nvSpPr>
        <p:spPr bwMode="auto">
          <a:xfrm>
            <a:off x="5638799" y="76200"/>
            <a:ext cx="823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t</a:t>
            </a:r>
            <a:r>
              <a:rPr lang="cs-CZ" altLang="cs-CZ" sz="2400" dirty="0"/>
              <a:t>2</a:t>
            </a:r>
            <a:endParaRPr lang="en-GB" altLang="cs-CZ" sz="2400" dirty="0"/>
          </a:p>
        </p:txBody>
      </p:sp>
      <p:sp>
        <p:nvSpPr>
          <p:cNvPr id="9223" name="Line 49"/>
          <p:cNvSpPr>
            <a:spLocks noChangeShapeType="1"/>
          </p:cNvSpPr>
          <p:nvPr/>
        </p:nvSpPr>
        <p:spPr bwMode="auto">
          <a:xfrm flipV="1">
            <a:off x="2362200" y="2057400"/>
            <a:ext cx="762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Line 50"/>
          <p:cNvSpPr>
            <a:spLocks noChangeShapeType="1"/>
          </p:cNvSpPr>
          <p:nvPr/>
        </p:nvSpPr>
        <p:spPr bwMode="auto">
          <a:xfrm>
            <a:off x="2362200" y="3505200"/>
            <a:ext cx="11430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Line 51"/>
          <p:cNvSpPr>
            <a:spLocks noChangeShapeType="1"/>
          </p:cNvSpPr>
          <p:nvPr/>
        </p:nvSpPr>
        <p:spPr bwMode="auto">
          <a:xfrm flipV="1">
            <a:off x="4419600" y="990600"/>
            <a:ext cx="762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Line 52"/>
          <p:cNvSpPr>
            <a:spLocks noChangeShapeType="1"/>
          </p:cNvSpPr>
          <p:nvPr/>
        </p:nvSpPr>
        <p:spPr bwMode="auto">
          <a:xfrm>
            <a:off x="4419600" y="1905000"/>
            <a:ext cx="914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Line 53"/>
          <p:cNvSpPr>
            <a:spLocks noChangeShapeType="1"/>
          </p:cNvSpPr>
          <p:nvPr/>
        </p:nvSpPr>
        <p:spPr bwMode="auto">
          <a:xfrm flipV="1">
            <a:off x="4648200" y="4267200"/>
            <a:ext cx="838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Line 54"/>
          <p:cNvSpPr>
            <a:spLocks noChangeShapeType="1"/>
          </p:cNvSpPr>
          <p:nvPr/>
        </p:nvSpPr>
        <p:spPr bwMode="auto">
          <a:xfrm>
            <a:off x="4648200" y="5105400"/>
            <a:ext cx="914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29" name="Picture 37" descr="https://www.imperial.ac.uk/ImageCropToolT4/imageTool/uploaded-images/newseventsimage_1686928742270_mainnews2012_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084"/>
          <a:stretch>
            <a:fillRect/>
          </a:stretch>
        </p:blipFill>
        <p:spPr bwMode="auto">
          <a:xfrm>
            <a:off x="1295400" y="2787650"/>
            <a:ext cx="8382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37" descr="https://www.imperial.ac.uk/ImageCropToolT4/imageTool/uploaded-images/newseventsimage_1686928742270_mainnews2012_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084"/>
          <a:stretch>
            <a:fillRect/>
          </a:stretch>
        </p:blipFill>
        <p:spPr bwMode="auto">
          <a:xfrm>
            <a:off x="5486400" y="2166938"/>
            <a:ext cx="838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37" descr="https://www.imperial.ac.uk/ImageCropToolT4/imageTool/uploaded-images/newseventsimage_1686928742270_mainnews2012_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084"/>
          <a:stretch>
            <a:fillRect/>
          </a:stretch>
        </p:blipFill>
        <p:spPr bwMode="auto">
          <a:xfrm>
            <a:off x="5334000" y="604838"/>
            <a:ext cx="838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37" descr="https://www.imperial.ac.uk/ImageCropToolT4/imageTool/uploaded-images/newseventsimage_1686928742270_mainnews2012_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084"/>
          <a:stretch>
            <a:fillRect/>
          </a:stretch>
        </p:blipFill>
        <p:spPr bwMode="auto">
          <a:xfrm>
            <a:off x="3730625" y="4467225"/>
            <a:ext cx="838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37" descr="https://www.imperial.ac.uk/ImageCropToolT4/imageTool/uploaded-images/newseventsimage_1686928742270_mainnews2012_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084"/>
          <a:stretch>
            <a:fillRect/>
          </a:stretch>
        </p:blipFill>
        <p:spPr bwMode="auto">
          <a:xfrm>
            <a:off x="3314700" y="1514475"/>
            <a:ext cx="8382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37" descr="https://www.imperial.ac.uk/ImageCropToolT4/imageTool/uploaded-images/newseventsimage_1686928742270_mainnews2012_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084"/>
          <a:stretch>
            <a:fillRect/>
          </a:stretch>
        </p:blipFill>
        <p:spPr bwMode="auto">
          <a:xfrm>
            <a:off x="5638800" y="5443538"/>
            <a:ext cx="838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37" descr="https://www.imperial.ac.uk/ImageCropToolT4/imageTool/uploaded-images/newseventsimage_1686928742270_mainnews2012_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084"/>
          <a:stretch>
            <a:fillRect/>
          </a:stretch>
        </p:blipFill>
        <p:spPr bwMode="auto">
          <a:xfrm>
            <a:off x="5548313" y="3810000"/>
            <a:ext cx="8382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36" name="Přímá spojnice se šipkou 2"/>
          <p:cNvCxnSpPr>
            <a:cxnSpLocks noChangeShapeType="1"/>
          </p:cNvCxnSpPr>
          <p:nvPr/>
        </p:nvCxnSpPr>
        <p:spPr bwMode="auto">
          <a:xfrm>
            <a:off x="1371600" y="990600"/>
            <a:ext cx="24384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37" name="TextovéPole 3"/>
          <p:cNvSpPr txBox="1">
            <a:spLocks noChangeArrowheads="1"/>
          </p:cNvSpPr>
          <p:nvPr/>
        </p:nvSpPr>
        <p:spPr bwMode="auto">
          <a:xfrm>
            <a:off x="1525588" y="588963"/>
            <a:ext cx="2667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Genera</a:t>
            </a:r>
            <a:r>
              <a:rPr lang="cs-CZ" altLang="en-US" sz="2400"/>
              <a:t>ční doba</a:t>
            </a:r>
            <a:endParaRPr lang="en-US" altLang="en-US" sz="2400"/>
          </a:p>
        </p:txBody>
      </p:sp>
      <p:sp>
        <p:nvSpPr>
          <p:cNvPr id="22" name="Text Box 48"/>
          <p:cNvSpPr txBox="1">
            <a:spLocks noChangeArrowheads="1"/>
          </p:cNvSpPr>
          <p:nvPr/>
        </p:nvSpPr>
        <p:spPr bwMode="auto">
          <a:xfrm>
            <a:off x="443923" y="5426075"/>
            <a:ext cx="473075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/>
              <a:t>Nejjednodušší případ – bakterie se za generační dobu rozdělí na dvě, tedy  </a:t>
            </a:r>
            <a:r>
              <a:rPr lang="en-GB" altLang="cs-CZ" sz="2400" dirty="0"/>
              <a:t>λ=2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0" descr="hvezdicesuperm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20000" r="21249" b="10001"/>
          <a:stretch>
            <a:fillRect/>
          </a:stretch>
        </p:blipFill>
        <p:spPr bwMode="auto">
          <a:xfrm>
            <a:off x="1501775" y="-1944688"/>
            <a:ext cx="47625" cy="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45"/>
          <p:cNvSpPr txBox="1">
            <a:spLocks noChangeArrowheads="1"/>
          </p:cNvSpPr>
          <p:nvPr/>
        </p:nvSpPr>
        <p:spPr bwMode="auto">
          <a:xfrm>
            <a:off x="1143000" y="762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t</a:t>
            </a:r>
            <a:r>
              <a:rPr lang="cs-CZ" altLang="cs-CZ" sz="2400" dirty="0"/>
              <a:t>0</a:t>
            </a:r>
            <a:endParaRPr lang="en-GB" altLang="cs-CZ" sz="2400" dirty="0"/>
          </a:p>
        </p:txBody>
      </p:sp>
      <p:sp>
        <p:nvSpPr>
          <p:cNvPr id="10244" name="Text Box 46"/>
          <p:cNvSpPr txBox="1">
            <a:spLocks noChangeArrowheads="1"/>
          </p:cNvSpPr>
          <p:nvPr/>
        </p:nvSpPr>
        <p:spPr bwMode="auto">
          <a:xfrm>
            <a:off x="3352800" y="762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t</a:t>
            </a:r>
            <a:r>
              <a:rPr lang="cs-CZ" altLang="cs-CZ" sz="2400" dirty="0"/>
              <a:t>1</a:t>
            </a:r>
            <a:endParaRPr lang="en-GB" altLang="cs-CZ" sz="2400" dirty="0"/>
          </a:p>
        </p:txBody>
      </p:sp>
      <p:sp>
        <p:nvSpPr>
          <p:cNvPr id="10245" name="Text Box 47"/>
          <p:cNvSpPr txBox="1">
            <a:spLocks noChangeArrowheads="1"/>
          </p:cNvSpPr>
          <p:nvPr/>
        </p:nvSpPr>
        <p:spPr bwMode="auto">
          <a:xfrm>
            <a:off x="5638800" y="762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t</a:t>
            </a:r>
            <a:r>
              <a:rPr lang="cs-CZ" altLang="cs-CZ" sz="2400" dirty="0"/>
              <a:t>2</a:t>
            </a:r>
            <a:endParaRPr lang="en-GB" altLang="cs-CZ" sz="2400" dirty="0"/>
          </a:p>
        </p:txBody>
      </p:sp>
      <p:sp>
        <p:nvSpPr>
          <p:cNvPr id="10247" name="Line 49"/>
          <p:cNvSpPr>
            <a:spLocks noChangeShapeType="1"/>
          </p:cNvSpPr>
          <p:nvPr/>
        </p:nvSpPr>
        <p:spPr bwMode="auto">
          <a:xfrm flipV="1">
            <a:off x="2362200" y="2057400"/>
            <a:ext cx="762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Line 50"/>
          <p:cNvSpPr>
            <a:spLocks noChangeShapeType="1"/>
          </p:cNvSpPr>
          <p:nvPr/>
        </p:nvSpPr>
        <p:spPr bwMode="auto">
          <a:xfrm>
            <a:off x="2362200" y="3505200"/>
            <a:ext cx="11430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Line 51"/>
          <p:cNvSpPr>
            <a:spLocks noChangeShapeType="1"/>
          </p:cNvSpPr>
          <p:nvPr/>
        </p:nvSpPr>
        <p:spPr bwMode="auto">
          <a:xfrm flipV="1">
            <a:off x="4419600" y="990600"/>
            <a:ext cx="762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Line 52"/>
          <p:cNvSpPr>
            <a:spLocks noChangeShapeType="1"/>
          </p:cNvSpPr>
          <p:nvPr/>
        </p:nvSpPr>
        <p:spPr bwMode="auto">
          <a:xfrm>
            <a:off x="4419600" y="1905000"/>
            <a:ext cx="914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Line 53"/>
          <p:cNvSpPr>
            <a:spLocks noChangeShapeType="1"/>
          </p:cNvSpPr>
          <p:nvPr/>
        </p:nvSpPr>
        <p:spPr bwMode="auto">
          <a:xfrm flipV="1">
            <a:off x="4648200" y="4267200"/>
            <a:ext cx="838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2" name="Line 54"/>
          <p:cNvSpPr>
            <a:spLocks noChangeShapeType="1"/>
          </p:cNvSpPr>
          <p:nvPr/>
        </p:nvSpPr>
        <p:spPr bwMode="auto">
          <a:xfrm>
            <a:off x="4648200" y="5105400"/>
            <a:ext cx="9144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3" name="Line 55"/>
          <p:cNvSpPr>
            <a:spLocks noChangeShapeType="1"/>
          </p:cNvSpPr>
          <p:nvPr/>
        </p:nvSpPr>
        <p:spPr bwMode="auto">
          <a:xfrm flipV="1">
            <a:off x="6553200" y="4572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4" name="Line 56"/>
          <p:cNvSpPr>
            <a:spLocks noChangeShapeType="1"/>
          </p:cNvSpPr>
          <p:nvPr/>
        </p:nvSpPr>
        <p:spPr bwMode="auto">
          <a:xfrm>
            <a:off x="6553200" y="990600"/>
            <a:ext cx="914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Line 57"/>
          <p:cNvSpPr>
            <a:spLocks noChangeShapeType="1"/>
          </p:cNvSpPr>
          <p:nvPr/>
        </p:nvSpPr>
        <p:spPr bwMode="auto">
          <a:xfrm flipV="1">
            <a:off x="6553200" y="2209800"/>
            <a:ext cx="1066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Line 58"/>
          <p:cNvSpPr>
            <a:spLocks noChangeShapeType="1"/>
          </p:cNvSpPr>
          <p:nvPr/>
        </p:nvSpPr>
        <p:spPr bwMode="auto">
          <a:xfrm>
            <a:off x="6553200" y="2743200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Line 59"/>
          <p:cNvSpPr>
            <a:spLocks noChangeShapeType="1"/>
          </p:cNvSpPr>
          <p:nvPr/>
        </p:nvSpPr>
        <p:spPr bwMode="auto">
          <a:xfrm flipV="1">
            <a:off x="6629400" y="3810000"/>
            <a:ext cx="990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8" name="Line 60"/>
          <p:cNvSpPr>
            <a:spLocks noChangeShapeType="1"/>
          </p:cNvSpPr>
          <p:nvPr/>
        </p:nvSpPr>
        <p:spPr bwMode="auto">
          <a:xfrm>
            <a:off x="6629400" y="4495800"/>
            <a:ext cx="990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9" name="Line 61"/>
          <p:cNvSpPr>
            <a:spLocks noChangeShapeType="1"/>
          </p:cNvSpPr>
          <p:nvPr/>
        </p:nvSpPr>
        <p:spPr bwMode="auto">
          <a:xfrm flipV="1">
            <a:off x="6629400" y="5486400"/>
            <a:ext cx="990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60" name="Line 62"/>
          <p:cNvSpPr>
            <a:spLocks noChangeShapeType="1"/>
          </p:cNvSpPr>
          <p:nvPr/>
        </p:nvSpPr>
        <p:spPr bwMode="auto">
          <a:xfrm>
            <a:off x="6629400" y="6096000"/>
            <a:ext cx="914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61" name="Picture 37" descr="https://www.imperial.ac.uk/ImageCropToolT4/imageTool/uploaded-images/newseventsimage_1686928742270_mainnews2012_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084"/>
          <a:stretch>
            <a:fillRect/>
          </a:stretch>
        </p:blipFill>
        <p:spPr bwMode="auto">
          <a:xfrm>
            <a:off x="1295400" y="2787650"/>
            <a:ext cx="8382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2" name="Picture 37" descr="https://www.imperial.ac.uk/ImageCropToolT4/imageTool/uploaded-images/newseventsimage_1686928742270_mainnews2012_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084"/>
          <a:stretch>
            <a:fillRect/>
          </a:stretch>
        </p:blipFill>
        <p:spPr bwMode="auto">
          <a:xfrm>
            <a:off x="5486400" y="2166938"/>
            <a:ext cx="838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3" name="Picture 37" descr="https://www.imperial.ac.uk/ImageCropToolT4/imageTool/uploaded-images/newseventsimage_1686928742270_mainnews2012_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084"/>
          <a:stretch>
            <a:fillRect/>
          </a:stretch>
        </p:blipFill>
        <p:spPr bwMode="auto">
          <a:xfrm>
            <a:off x="5334000" y="604838"/>
            <a:ext cx="838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4" name="Picture 37" descr="https://www.imperial.ac.uk/ImageCropToolT4/imageTool/uploaded-images/newseventsimage_1686928742270_mainnews2012_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084"/>
          <a:stretch>
            <a:fillRect/>
          </a:stretch>
        </p:blipFill>
        <p:spPr bwMode="auto">
          <a:xfrm>
            <a:off x="7778750" y="5867400"/>
            <a:ext cx="8382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5" name="Picture 37" descr="https://www.imperial.ac.uk/ImageCropToolT4/imageTool/uploaded-images/newseventsimage_1686928742270_mainnews2012_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084"/>
          <a:stretch>
            <a:fillRect/>
          </a:stretch>
        </p:blipFill>
        <p:spPr bwMode="auto">
          <a:xfrm>
            <a:off x="7778750" y="4943475"/>
            <a:ext cx="838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6" name="Picture 37" descr="https://www.imperial.ac.uk/ImageCropToolT4/imageTool/uploaded-images/newseventsimage_1686928742270_mainnews2012_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084"/>
          <a:stretch>
            <a:fillRect/>
          </a:stretch>
        </p:blipFill>
        <p:spPr bwMode="auto">
          <a:xfrm>
            <a:off x="7772400" y="4183063"/>
            <a:ext cx="8382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7" name="Picture 37" descr="https://www.imperial.ac.uk/ImageCropToolT4/imageTool/uploaded-images/newseventsimage_1686928742270_mainnews2012_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084"/>
          <a:stretch>
            <a:fillRect/>
          </a:stretch>
        </p:blipFill>
        <p:spPr bwMode="auto">
          <a:xfrm>
            <a:off x="7772400" y="3281363"/>
            <a:ext cx="8382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8" name="Picture 37" descr="https://www.imperial.ac.uk/ImageCropToolT4/imageTool/uploaded-images/newseventsimage_1686928742270_mainnews2012_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084"/>
          <a:stretch>
            <a:fillRect/>
          </a:stretch>
        </p:blipFill>
        <p:spPr bwMode="auto">
          <a:xfrm>
            <a:off x="7772400" y="2433638"/>
            <a:ext cx="838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9" name="Picture 37" descr="https://www.imperial.ac.uk/ImageCropToolT4/imageTool/uploaded-images/newseventsimage_1686928742270_mainnews2012_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084"/>
          <a:stretch>
            <a:fillRect/>
          </a:stretch>
        </p:blipFill>
        <p:spPr bwMode="auto">
          <a:xfrm>
            <a:off x="7772400" y="1679575"/>
            <a:ext cx="8382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0" name="Picture 37" descr="https://www.imperial.ac.uk/ImageCropToolT4/imageTool/uploaded-images/newseventsimage_1686928742270_mainnews2012_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084"/>
          <a:stretch>
            <a:fillRect/>
          </a:stretch>
        </p:blipFill>
        <p:spPr bwMode="auto">
          <a:xfrm>
            <a:off x="7772400" y="849313"/>
            <a:ext cx="8382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1" name="Picture 37" descr="https://www.imperial.ac.uk/ImageCropToolT4/imageTool/uploaded-images/newseventsimage_1686928742270_mainnews2012_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084"/>
          <a:stretch>
            <a:fillRect/>
          </a:stretch>
        </p:blipFill>
        <p:spPr bwMode="auto">
          <a:xfrm>
            <a:off x="7772400" y="76200"/>
            <a:ext cx="8382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2" name="Picture 37" descr="https://www.imperial.ac.uk/ImageCropToolT4/imageTool/uploaded-images/newseventsimage_1686928742270_mainnews2012_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084"/>
          <a:stretch>
            <a:fillRect/>
          </a:stretch>
        </p:blipFill>
        <p:spPr bwMode="auto">
          <a:xfrm>
            <a:off x="3730625" y="4467225"/>
            <a:ext cx="838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3" name="Picture 37" descr="https://www.imperial.ac.uk/ImageCropToolT4/imageTool/uploaded-images/newseventsimage_1686928742270_mainnews2012_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084"/>
          <a:stretch>
            <a:fillRect/>
          </a:stretch>
        </p:blipFill>
        <p:spPr bwMode="auto">
          <a:xfrm>
            <a:off x="3314700" y="1514475"/>
            <a:ext cx="8382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4" name="Picture 37" descr="https://www.imperial.ac.uk/ImageCropToolT4/imageTool/uploaded-images/newseventsimage_1686928742270_mainnews2012_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084"/>
          <a:stretch>
            <a:fillRect/>
          </a:stretch>
        </p:blipFill>
        <p:spPr bwMode="auto">
          <a:xfrm>
            <a:off x="5638800" y="5443538"/>
            <a:ext cx="838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5" name="Picture 37" descr="https://www.imperial.ac.uk/ImageCropToolT4/imageTool/uploaded-images/newseventsimage_1686928742270_mainnews2012_x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3" r="20084"/>
          <a:stretch>
            <a:fillRect/>
          </a:stretch>
        </p:blipFill>
        <p:spPr bwMode="auto">
          <a:xfrm>
            <a:off x="5548313" y="3810000"/>
            <a:ext cx="8382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276" name="Přímá spojnice se šipkou 2"/>
          <p:cNvCxnSpPr>
            <a:cxnSpLocks noChangeShapeType="1"/>
          </p:cNvCxnSpPr>
          <p:nvPr/>
        </p:nvCxnSpPr>
        <p:spPr bwMode="auto">
          <a:xfrm>
            <a:off x="1371600" y="990600"/>
            <a:ext cx="24384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77" name="TextovéPole 3"/>
          <p:cNvSpPr txBox="1">
            <a:spLocks noChangeArrowheads="1"/>
          </p:cNvSpPr>
          <p:nvPr/>
        </p:nvSpPr>
        <p:spPr bwMode="auto">
          <a:xfrm>
            <a:off x="1525588" y="588963"/>
            <a:ext cx="2667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Genera</a:t>
            </a:r>
            <a:r>
              <a:rPr lang="cs-CZ" altLang="en-US" sz="2400"/>
              <a:t>ční doba</a:t>
            </a:r>
            <a:endParaRPr lang="en-US" altLang="en-US" sz="2400"/>
          </a:p>
        </p:txBody>
      </p:sp>
      <p:sp>
        <p:nvSpPr>
          <p:cNvPr id="39" name="Text Box 48"/>
          <p:cNvSpPr txBox="1">
            <a:spLocks noChangeArrowheads="1"/>
          </p:cNvSpPr>
          <p:nvPr/>
        </p:nvSpPr>
        <p:spPr bwMode="auto">
          <a:xfrm>
            <a:off x="443923" y="5426075"/>
            <a:ext cx="473075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/>
              <a:t>Nejjednodušší případ – bakterie se za generační dobu rozdělí na dvě, tedy  </a:t>
            </a:r>
            <a:r>
              <a:rPr lang="en-GB" altLang="cs-CZ" sz="2400" dirty="0"/>
              <a:t>λ=2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23283</TotalTime>
  <Words>4035</Words>
  <Application>Microsoft Office PowerPoint</Application>
  <PresentationFormat>Předvádění na obrazovce (4:3)</PresentationFormat>
  <Paragraphs>289</Paragraphs>
  <Slides>68</Slides>
  <Notes>1</Notes>
  <HiddenSlides>0</HiddenSlides>
  <MMClips>1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68</vt:i4>
      </vt:variant>
    </vt:vector>
  </HeadingPairs>
  <TitlesOfParts>
    <vt:vector size="76" baseType="lpstr">
      <vt:lpstr>Aptos</vt:lpstr>
      <vt:lpstr>Cambria Math</vt:lpstr>
      <vt:lpstr>Symbol</vt:lpstr>
      <vt:lpstr>Times New Roman</vt:lpstr>
      <vt:lpstr>Default Design</vt:lpstr>
      <vt:lpstr>Rovnice</vt:lpstr>
      <vt:lpstr>Worksheet</vt:lpstr>
      <vt:lpstr>Equation</vt:lpstr>
      <vt:lpstr>Růst populace</vt:lpstr>
      <vt:lpstr>Každý (normální) jedinec má tendenci se rozmnožovat</vt:lpstr>
      <vt:lpstr>Druhy, které tuto podmínku nesplňovaly</vt:lpstr>
      <vt:lpstr>Prezentace aplikace PowerPoint</vt:lpstr>
      <vt:lpstr>Parametry růstu (tj.natalita a mortalita) jsou na hustotě nezávislé  (tj. množím se pořád stejně, ať je nás pár, nebo mnoho) – typicky: rychlost množení je dané jen fyziologickým omezením jedinců, předpokládáme, že  podmínky pro rozmnožování  jsou nezávislé na hustotě populace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Exponenciální růst</vt:lpstr>
      <vt:lpstr>Prezentace aplikace PowerPoint</vt:lpstr>
      <vt:lpstr>Prezentace aplikace PowerPoint</vt:lpstr>
      <vt:lpstr>Za 24 hodin</vt:lpstr>
      <vt:lpstr>Za den a půl, tj. 36 hodin</vt:lpstr>
      <vt:lpstr>Za 48 hodin</vt:lpstr>
      <vt:lpstr>Poučení</vt:lpstr>
      <vt:lpstr>Omezený počet patogenů se dostane do těla</vt:lpstr>
      <vt:lpstr>Matematické (dynamické) modely v ekologii</vt:lpstr>
      <vt:lpstr>Realističtější (a trochu složitější) modely  ale pořád populace bez denzity dependence – pořád se jedinec má stejně, ať je nás hodně nebo málo</vt:lpstr>
      <vt:lpstr>Prezentace aplikace PowerPoint</vt:lpstr>
      <vt:lpstr>V modelu – vždycky nějaké zjednodušení</vt:lpstr>
      <vt:lpstr>Prezentace aplikace PowerPoint</vt:lpstr>
      <vt:lpstr>Prezentace aplikace PowerPoint</vt:lpstr>
      <vt:lpstr>Prezentace aplikace PowerPoint</vt:lpstr>
      <vt:lpstr>Prezentace aplikace PowerPoint</vt:lpstr>
      <vt:lpstr>Zkusme březňačku (zjednodušenou pro model)</vt:lpstr>
      <vt:lpstr>Březňačka</vt:lpstr>
      <vt:lpstr>Březňačka</vt:lpstr>
      <vt:lpstr>Potřebuji P1*P2*P3=1/6 </vt:lpstr>
      <vt:lpstr>(Jules Verne – Tajuplný ostrov)  [1875, česky 1878]</vt:lpstr>
      <vt:lpstr>Prezentace aplikace PowerPoint</vt:lpstr>
      <vt:lpstr>Prezentace aplikace PowerPoint</vt:lpstr>
      <vt:lpstr>Prezentace aplikace PowerPoint</vt:lpstr>
      <vt:lpstr>Matematická vložka – diferenční a diferenciální rovnice</vt:lpstr>
      <vt:lpstr>Δt bude straně maličké</vt:lpstr>
      <vt:lpstr>Prezentace aplikace PowerPoint</vt:lpstr>
      <vt:lpstr>Stav známe v každém okamžiku</vt:lpstr>
      <vt:lpstr>Rychlost růstu (λ [při stejném  časovém kroku] nebo r) je tím větší, čím</vt:lpstr>
      <vt:lpstr>Zkrácení generační doby</vt:lpstr>
      <vt:lpstr>Pokud jsou parametry konstantní, na hustotě nezávislé, dostáváme exponenciální růst (λ&gt;1, r&gt;0) ,  nebo exponenciální vymírání (λ&lt;1, r&lt;0)  </vt:lpstr>
      <vt:lpstr>Pokud má populace zůstat stabilní</vt:lpstr>
      <vt:lpstr>Pokud má populace zůstat stabilní</vt:lpstr>
      <vt:lpstr>Potenciál růstu lidské populace (zjednodušeno)</vt:lpstr>
      <vt:lpstr>Potenciál růstu lidské populace (zjednodušeno)</vt:lpstr>
      <vt:lpstr>Potenciál růstu lidské populace (zjednodušeno)</vt:lpstr>
      <vt:lpstr>Růst celosvětové lidské populace</vt:lpstr>
      <vt:lpstr>Prezentace aplikace PowerPoint</vt:lpstr>
      <vt:lpstr>Pokud populace není omezována ani nedostatkem zdrojů, ani vyšší trofickou úrovní, ani katastrofami, ani podmínkami prostředí (třeba zima), potom exponenciálně poroste. (Při nepříznivých podmínkách může exponenciáklně vymírat.) </vt:lpstr>
      <vt:lpstr>Prezentace aplikace PowerPoint</vt:lpstr>
      <vt:lpstr>Negativní denzity dependence</vt:lpstr>
      <vt:lpstr>Co mě omezuje v produkci potomstva</vt:lpstr>
      <vt:lpstr>Co a jak populaci omezuje  co zmenšuje fitness jedince </vt:lpstr>
      <vt:lpstr>Bottom up</vt:lpstr>
      <vt:lpstr>Top Down</vt:lpstr>
      <vt:lpstr>Abiotické disturbance</vt:lpstr>
      <vt:lpstr>Když je negativní density dependence</vt:lpstr>
      <vt:lpstr>Prezentace aplikace PowerPoint</vt:lpstr>
      <vt:lpstr>POZOR</vt:lpstr>
      <vt:lpstr>Takhle by mohla vypadat logistická rovnice v diferenční podobě</vt:lpstr>
      <vt:lpstr>Prezentace aplikace PowerPoint</vt:lpstr>
      <vt:lpstr>V rovnici je negativní ovlivnění per capita růstové rychlosti  (z rovnice nevyplývá, co to je)</vt:lpstr>
      <vt:lpstr>Rozdíl mezi exponenciálním a logistickým růstem</vt:lpstr>
      <vt:lpstr>Negativní density-dependence</vt:lpstr>
      <vt:lpstr>Prezentace aplikace PowerPoint</vt:lpstr>
      <vt:lpstr>Allee effekt - příčiny</vt:lpstr>
      <vt:lpstr>Předpokládá se, že pozitivní density dependence je častější v méně příznivém prostředí</vt:lpstr>
      <vt:lpstr>Co jsme v modelech zanedbávali</vt:lpstr>
    </vt:vector>
  </TitlesOfParts>
  <Company>BiF JčU ČB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Růst populace</dc:title>
  <dc:creator>Jan Leps</dc:creator>
  <cp:lastModifiedBy>Jan Lepš</cp:lastModifiedBy>
  <cp:revision>92</cp:revision>
  <dcterms:created xsi:type="dcterms:W3CDTF">2004-10-22T08:50:06Z</dcterms:created>
  <dcterms:modified xsi:type="dcterms:W3CDTF">2024-10-07T11:23:41Z</dcterms:modified>
</cp:coreProperties>
</file>