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95" r:id="rId2"/>
    <p:sldId id="296" r:id="rId3"/>
    <p:sldId id="297" r:id="rId4"/>
    <p:sldId id="353" r:id="rId5"/>
    <p:sldId id="298" r:id="rId6"/>
    <p:sldId id="299" r:id="rId7"/>
    <p:sldId id="300" r:id="rId8"/>
    <p:sldId id="301" r:id="rId9"/>
    <p:sldId id="302" r:id="rId10"/>
    <p:sldId id="303" r:id="rId11"/>
    <p:sldId id="263" r:id="rId12"/>
    <p:sldId id="344" r:id="rId13"/>
    <p:sldId id="304" r:id="rId14"/>
    <p:sldId id="305" r:id="rId15"/>
    <p:sldId id="306" r:id="rId16"/>
    <p:sldId id="329" r:id="rId17"/>
    <p:sldId id="330" r:id="rId18"/>
    <p:sldId id="309" r:id="rId19"/>
    <p:sldId id="284" r:id="rId20"/>
    <p:sldId id="345" r:id="rId21"/>
    <p:sldId id="269" r:id="rId22"/>
    <p:sldId id="346" r:id="rId23"/>
    <p:sldId id="347" r:id="rId24"/>
    <p:sldId id="331" r:id="rId25"/>
    <p:sldId id="271" r:id="rId26"/>
    <p:sldId id="348" r:id="rId27"/>
    <p:sldId id="334" r:id="rId28"/>
    <p:sldId id="336" r:id="rId29"/>
    <p:sldId id="270" r:id="rId30"/>
    <p:sldId id="341" r:id="rId31"/>
    <p:sldId id="312" r:id="rId32"/>
    <p:sldId id="338" r:id="rId33"/>
    <p:sldId id="354" r:id="rId34"/>
    <p:sldId id="339" r:id="rId35"/>
    <p:sldId id="349" r:id="rId36"/>
    <p:sldId id="340" r:id="rId37"/>
    <p:sldId id="325" r:id="rId38"/>
    <p:sldId id="343" r:id="rId39"/>
    <p:sldId id="342" r:id="rId40"/>
    <p:sldId id="316" r:id="rId41"/>
    <p:sldId id="315" r:id="rId42"/>
    <p:sldId id="350" r:id="rId43"/>
    <p:sldId id="351" r:id="rId44"/>
    <p:sldId id="332" r:id="rId45"/>
    <p:sldId id="294" r:id="rId46"/>
    <p:sldId id="335" r:id="rId47"/>
    <p:sldId id="317" r:id="rId48"/>
    <p:sldId id="318" r:id="rId49"/>
    <p:sldId id="352" r:id="rId50"/>
    <p:sldId id="319" r:id="rId51"/>
    <p:sldId id="320" r:id="rId52"/>
    <p:sldId id="274" r:id="rId53"/>
    <p:sldId id="337" r:id="rId54"/>
    <p:sldId id="276" r:id="rId55"/>
    <p:sldId id="277" r:id="rId56"/>
    <p:sldId id="279" r:id="rId57"/>
    <p:sldId id="280" r:id="rId58"/>
    <p:sldId id="287" r:id="rId59"/>
    <p:sldId id="328" r:id="rId60"/>
    <p:sldId id="292" r:id="rId61"/>
    <p:sldId id="293" r:id="rId62"/>
    <p:sldId id="291" r:id="rId63"/>
    <p:sldId id="289" r:id="rId64"/>
    <p:sldId id="290" r:id="rId65"/>
    <p:sldId id="281" r:id="rId66"/>
    <p:sldId id="326" r:id="rId67"/>
    <p:sldId id="282" r:id="rId68"/>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38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Se&#353;it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1"/>
              </a:solidFill>
              <a:round/>
            </a:ln>
            <a:effectLst/>
          </c:spPr>
          <c:marker>
            <c:symbol val="none"/>
          </c:marker>
          <c:xVal>
            <c:numRef>
              <c:f>List1!$B$2:$B$53</c:f>
              <c:numCache>
                <c:formatCode>General</c:formatCode>
                <c:ptCount val="52"/>
                <c:pt idx="0">
                  <c:v>0.15923566878980891</c:v>
                </c:pt>
                <c:pt idx="1">
                  <c:v>0.31847133757961782</c:v>
                </c:pt>
                <c:pt idx="2">
                  <c:v>0.47770700636942676</c:v>
                </c:pt>
                <c:pt idx="3">
                  <c:v>0.63694267515923564</c:v>
                </c:pt>
                <c:pt idx="4">
                  <c:v>0.79617834394904452</c:v>
                </c:pt>
                <c:pt idx="5">
                  <c:v>0.95541401273885351</c:v>
                </c:pt>
                <c:pt idx="6">
                  <c:v>1.1146496815286624</c:v>
                </c:pt>
                <c:pt idx="7">
                  <c:v>1.2738853503184713</c:v>
                </c:pt>
                <c:pt idx="8">
                  <c:v>1.4331210191082802</c:v>
                </c:pt>
                <c:pt idx="9">
                  <c:v>1.592356687898089</c:v>
                </c:pt>
                <c:pt idx="10">
                  <c:v>1.7515923566878979</c:v>
                </c:pt>
                <c:pt idx="11">
                  <c:v>1.910828025477707</c:v>
                </c:pt>
                <c:pt idx="12">
                  <c:v>2.0700636942675157</c:v>
                </c:pt>
                <c:pt idx="13">
                  <c:v>2.2292993630573248</c:v>
                </c:pt>
                <c:pt idx="14">
                  <c:v>2.3885350318471334</c:v>
                </c:pt>
                <c:pt idx="15">
                  <c:v>2.5477707006369426</c:v>
                </c:pt>
                <c:pt idx="16">
                  <c:v>2.7070063694267517</c:v>
                </c:pt>
                <c:pt idx="17">
                  <c:v>2.8662420382165603</c:v>
                </c:pt>
                <c:pt idx="18">
                  <c:v>3.0254777070063694</c:v>
                </c:pt>
                <c:pt idx="19">
                  <c:v>3.1847133757961781</c:v>
                </c:pt>
                <c:pt idx="20">
                  <c:v>3.3439490445859872</c:v>
                </c:pt>
                <c:pt idx="21">
                  <c:v>3.5031847133757958</c:v>
                </c:pt>
                <c:pt idx="22">
                  <c:v>3.6624203821656049</c:v>
                </c:pt>
                <c:pt idx="23">
                  <c:v>3.8216560509554141</c:v>
                </c:pt>
                <c:pt idx="24">
                  <c:v>3.9808917197452227</c:v>
                </c:pt>
                <c:pt idx="25">
                  <c:v>4.1401273885350314</c:v>
                </c:pt>
                <c:pt idx="26">
                  <c:v>4.2993630573248405</c:v>
                </c:pt>
                <c:pt idx="27">
                  <c:v>4.4585987261146496</c:v>
                </c:pt>
                <c:pt idx="28">
                  <c:v>4.6178343949044587</c:v>
                </c:pt>
                <c:pt idx="29">
                  <c:v>4.7770700636942669</c:v>
                </c:pt>
                <c:pt idx="30">
                  <c:v>4.936305732484076</c:v>
                </c:pt>
                <c:pt idx="31">
                  <c:v>5.0955414012738851</c:v>
                </c:pt>
                <c:pt idx="32">
                  <c:v>5.2547770700636942</c:v>
                </c:pt>
                <c:pt idx="33">
                  <c:v>5.4140127388535033</c:v>
                </c:pt>
                <c:pt idx="34">
                  <c:v>5.5732484076433115</c:v>
                </c:pt>
                <c:pt idx="35">
                  <c:v>5.7324840764331206</c:v>
                </c:pt>
                <c:pt idx="36">
                  <c:v>5.8917197452229297</c:v>
                </c:pt>
                <c:pt idx="37">
                  <c:v>6.0509554140127388</c:v>
                </c:pt>
                <c:pt idx="38">
                  <c:v>6.2101910828025479</c:v>
                </c:pt>
                <c:pt idx="39">
                  <c:v>6.3694267515923562</c:v>
                </c:pt>
                <c:pt idx="40">
                  <c:v>6.5286624203821653</c:v>
                </c:pt>
                <c:pt idx="41">
                  <c:v>6.6878980891719744</c:v>
                </c:pt>
                <c:pt idx="42">
                  <c:v>6.8471337579617835</c:v>
                </c:pt>
                <c:pt idx="43">
                  <c:v>7.0063694267515917</c:v>
                </c:pt>
                <c:pt idx="44">
                  <c:v>7.1656050955414008</c:v>
                </c:pt>
                <c:pt idx="45">
                  <c:v>7.3248407643312099</c:v>
                </c:pt>
                <c:pt idx="46">
                  <c:v>7.484076433121019</c:v>
                </c:pt>
                <c:pt idx="47">
                  <c:v>7.6433121019108281</c:v>
                </c:pt>
                <c:pt idx="48">
                  <c:v>7.8025477707006363</c:v>
                </c:pt>
                <c:pt idx="49">
                  <c:v>7.9617834394904454</c:v>
                </c:pt>
                <c:pt idx="50">
                  <c:v>8.1210191082802545</c:v>
                </c:pt>
                <c:pt idx="51">
                  <c:v>8.2802547770700627</c:v>
                </c:pt>
              </c:numCache>
            </c:numRef>
          </c:xVal>
          <c:yVal>
            <c:numRef>
              <c:f>List1!$C$2:$C$53</c:f>
              <c:numCache>
                <c:formatCode>General</c:formatCode>
                <c:ptCount val="52"/>
                <c:pt idx="0">
                  <c:v>5.5258545903782386</c:v>
                </c:pt>
                <c:pt idx="1">
                  <c:v>6.1070137908008491</c:v>
                </c:pt>
                <c:pt idx="2">
                  <c:v>6.7492940378800164</c:v>
                </c:pt>
                <c:pt idx="3">
                  <c:v>7.4591234882063517</c:v>
                </c:pt>
                <c:pt idx="4">
                  <c:v>8.2436063535006419</c:v>
                </c:pt>
                <c:pt idx="5">
                  <c:v>9.1105940019525455</c:v>
                </c:pt>
                <c:pt idx="6">
                  <c:v>10.068763537352384</c:v>
                </c:pt>
                <c:pt idx="7">
                  <c:v>11.127704642462339</c:v>
                </c:pt>
                <c:pt idx="8">
                  <c:v>12.298015555784749</c:v>
                </c:pt>
                <c:pt idx="9">
                  <c:v>13.591409142295225</c:v>
                </c:pt>
                <c:pt idx="10">
                  <c:v>15.020830119732167</c:v>
                </c:pt>
                <c:pt idx="11">
                  <c:v>16.600584613682742</c:v>
                </c:pt>
                <c:pt idx="12">
                  <c:v>18.34648333809622</c:v>
                </c:pt>
                <c:pt idx="13">
                  <c:v>20.275999834223377</c:v>
                </c:pt>
                <c:pt idx="14">
                  <c:v>22.408445351690322</c:v>
                </c:pt>
                <c:pt idx="15">
                  <c:v>24.765162121975575</c:v>
                </c:pt>
                <c:pt idx="16">
                  <c:v>27.369736958636004</c:v>
                </c:pt>
                <c:pt idx="17">
                  <c:v>30.248237322064732</c:v>
                </c:pt>
                <c:pt idx="18">
                  <c:v>33.429472211396352</c:v>
                </c:pt>
                <c:pt idx="19">
                  <c:v>36.945280494653254</c:v>
                </c:pt>
                <c:pt idx="20">
                  <c:v>40.83084956283826</c:v>
                </c:pt>
                <c:pt idx="21">
                  <c:v>45.125067497170612</c:v>
                </c:pt>
                <c:pt idx="22">
                  <c:v>49.870912274073618</c:v>
                </c:pt>
                <c:pt idx="23">
                  <c:v>55.11588190320802</c:v>
                </c:pt>
                <c:pt idx="24">
                  <c:v>60.912469803517368</c:v>
                </c:pt>
                <c:pt idx="25">
                  <c:v>67.318690175008456</c:v>
                </c:pt>
                <c:pt idx="26">
                  <c:v>74.398658624364188</c:v>
                </c:pt>
                <c:pt idx="27">
                  <c:v>82.223233855485276</c:v>
                </c:pt>
                <c:pt idx="28">
                  <c:v>90.870726847215337</c:v>
                </c:pt>
                <c:pt idx="29">
                  <c:v>100.42768461593835</c:v>
                </c:pt>
                <c:pt idx="30">
                  <c:v>110.98975640720818</c:v>
                </c:pt>
                <c:pt idx="31">
                  <c:v>122.66265098554676</c:v>
                </c:pt>
                <c:pt idx="32">
                  <c:v>135.56319460328947</c:v>
                </c:pt>
                <c:pt idx="33">
                  <c:v>149.82050023698514</c:v>
                </c:pt>
                <c:pt idx="34">
                  <c:v>165.57725979346156</c:v>
                </c:pt>
                <c:pt idx="35">
                  <c:v>182.99117221838995</c:v>
                </c:pt>
                <c:pt idx="36">
                  <c:v>202.23652180033699</c:v>
                </c:pt>
                <c:pt idx="37">
                  <c:v>223.50592246650419</c:v>
                </c:pt>
                <c:pt idx="38">
                  <c:v>247.01224552765095</c:v>
                </c:pt>
                <c:pt idx="39">
                  <c:v>272.99075016572118</c:v>
                </c:pt>
                <c:pt idx="40">
                  <c:v>301.70143798680999</c:v>
                </c:pt>
                <c:pt idx="41">
                  <c:v>333.43165520462577</c:v>
                </c:pt>
                <c:pt idx="42">
                  <c:v>368.49896849797892</c:v>
                </c:pt>
                <c:pt idx="43">
                  <c:v>407.2543433248407</c:v>
                </c:pt>
                <c:pt idx="44">
                  <c:v>450.08565650260903</c:v>
                </c:pt>
                <c:pt idx="45">
                  <c:v>497.42157820966929</c:v>
                </c:pt>
                <c:pt idx="46">
                  <c:v>549.73586226061764</c:v>
                </c:pt>
                <c:pt idx="47">
                  <c:v>607.55208759367486</c:v>
                </c:pt>
                <c:pt idx="48">
                  <c:v>671.44889842467762</c:v>
                </c:pt>
                <c:pt idx="49">
                  <c:v>742.06579551288303</c:v>
                </c:pt>
                <c:pt idx="50">
                  <c:v>820.1095364995092</c:v>
                </c:pt>
                <c:pt idx="51">
                  <c:v>906.36120937575606</c:v>
                </c:pt>
              </c:numCache>
            </c:numRef>
          </c:yVal>
          <c:smooth val="1"/>
          <c:extLst>
            <c:ext xmlns:c16="http://schemas.microsoft.com/office/drawing/2014/chart" uri="{C3380CC4-5D6E-409C-BE32-E72D297353CC}">
              <c16:uniqueId val="{00000000-4DA5-455F-AB70-8D1A2F06D17D}"/>
            </c:ext>
          </c:extLst>
        </c:ser>
        <c:ser>
          <c:idx val="1"/>
          <c:order val="1"/>
          <c:spPr>
            <a:ln w="19050" cap="rnd">
              <a:solidFill>
                <a:schemeClr val="accent2"/>
              </a:solidFill>
              <a:round/>
            </a:ln>
            <a:effectLst/>
          </c:spPr>
          <c:marker>
            <c:symbol val="none"/>
          </c:marker>
          <c:xVal>
            <c:numRef>
              <c:f>List1!$B$2:$B$53</c:f>
              <c:numCache>
                <c:formatCode>General</c:formatCode>
                <c:ptCount val="52"/>
                <c:pt idx="0">
                  <c:v>0.15923566878980891</c:v>
                </c:pt>
                <c:pt idx="1">
                  <c:v>0.31847133757961782</c:v>
                </c:pt>
                <c:pt idx="2">
                  <c:v>0.47770700636942676</c:v>
                </c:pt>
                <c:pt idx="3">
                  <c:v>0.63694267515923564</c:v>
                </c:pt>
                <c:pt idx="4">
                  <c:v>0.79617834394904452</c:v>
                </c:pt>
                <c:pt idx="5">
                  <c:v>0.95541401273885351</c:v>
                </c:pt>
                <c:pt idx="6">
                  <c:v>1.1146496815286624</c:v>
                </c:pt>
                <c:pt idx="7">
                  <c:v>1.2738853503184713</c:v>
                </c:pt>
                <c:pt idx="8">
                  <c:v>1.4331210191082802</c:v>
                </c:pt>
                <c:pt idx="9">
                  <c:v>1.592356687898089</c:v>
                </c:pt>
                <c:pt idx="10">
                  <c:v>1.7515923566878979</c:v>
                </c:pt>
                <c:pt idx="11">
                  <c:v>1.910828025477707</c:v>
                </c:pt>
                <c:pt idx="12">
                  <c:v>2.0700636942675157</c:v>
                </c:pt>
                <c:pt idx="13">
                  <c:v>2.2292993630573248</c:v>
                </c:pt>
                <c:pt idx="14">
                  <c:v>2.3885350318471334</c:v>
                </c:pt>
                <c:pt idx="15">
                  <c:v>2.5477707006369426</c:v>
                </c:pt>
                <c:pt idx="16">
                  <c:v>2.7070063694267517</c:v>
                </c:pt>
                <c:pt idx="17">
                  <c:v>2.8662420382165603</c:v>
                </c:pt>
                <c:pt idx="18">
                  <c:v>3.0254777070063694</c:v>
                </c:pt>
                <c:pt idx="19">
                  <c:v>3.1847133757961781</c:v>
                </c:pt>
                <c:pt idx="20">
                  <c:v>3.3439490445859872</c:v>
                </c:pt>
                <c:pt idx="21">
                  <c:v>3.5031847133757958</c:v>
                </c:pt>
                <c:pt idx="22">
                  <c:v>3.6624203821656049</c:v>
                </c:pt>
                <c:pt idx="23">
                  <c:v>3.8216560509554141</c:v>
                </c:pt>
                <c:pt idx="24">
                  <c:v>3.9808917197452227</c:v>
                </c:pt>
                <c:pt idx="25">
                  <c:v>4.1401273885350314</c:v>
                </c:pt>
                <c:pt idx="26">
                  <c:v>4.2993630573248405</c:v>
                </c:pt>
                <c:pt idx="27">
                  <c:v>4.4585987261146496</c:v>
                </c:pt>
                <c:pt idx="28">
                  <c:v>4.6178343949044587</c:v>
                </c:pt>
                <c:pt idx="29">
                  <c:v>4.7770700636942669</c:v>
                </c:pt>
                <c:pt idx="30">
                  <c:v>4.936305732484076</c:v>
                </c:pt>
                <c:pt idx="31">
                  <c:v>5.0955414012738851</c:v>
                </c:pt>
                <c:pt idx="32">
                  <c:v>5.2547770700636942</c:v>
                </c:pt>
                <c:pt idx="33">
                  <c:v>5.4140127388535033</c:v>
                </c:pt>
                <c:pt idx="34">
                  <c:v>5.5732484076433115</c:v>
                </c:pt>
                <c:pt idx="35">
                  <c:v>5.7324840764331206</c:v>
                </c:pt>
                <c:pt idx="36">
                  <c:v>5.8917197452229297</c:v>
                </c:pt>
                <c:pt idx="37">
                  <c:v>6.0509554140127388</c:v>
                </c:pt>
                <c:pt idx="38">
                  <c:v>6.2101910828025479</c:v>
                </c:pt>
                <c:pt idx="39">
                  <c:v>6.3694267515923562</c:v>
                </c:pt>
                <c:pt idx="40">
                  <c:v>6.5286624203821653</c:v>
                </c:pt>
                <c:pt idx="41">
                  <c:v>6.6878980891719744</c:v>
                </c:pt>
                <c:pt idx="42">
                  <c:v>6.8471337579617835</c:v>
                </c:pt>
                <c:pt idx="43">
                  <c:v>7.0063694267515917</c:v>
                </c:pt>
                <c:pt idx="44">
                  <c:v>7.1656050955414008</c:v>
                </c:pt>
                <c:pt idx="45">
                  <c:v>7.3248407643312099</c:v>
                </c:pt>
                <c:pt idx="46">
                  <c:v>7.484076433121019</c:v>
                </c:pt>
                <c:pt idx="47">
                  <c:v>7.6433121019108281</c:v>
                </c:pt>
                <c:pt idx="48">
                  <c:v>7.8025477707006363</c:v>
                </c:pt>
                <c:pt idx="49">
                  <c:v>7.9617834394904454</c:v>
                </c:pt>
                <c:pt idx="50">
                  <c:v>8.1210191082802545</c:v>
                </c:pt>
                <c:pt idx="51">
                  <c:v>8.2802547770700627</c:v>
                </c:pt>
              </c:numCache>
            </c:numRef>
          </c:xVal>
          <c:yVal>
            <c:numRef>
              <c:f>List1!$D$2:$D$53</c:f>
              <c:numCache>
                <c:formatCode>General</c:formatCode>
                <c:ptCount val="52"/>
                <c:pt idx="0">
                  <c:v>6.4558238511924015</c:v>
                </c:pt>
                <c:pt idx="1">
                  <c:v>7.2176321759136819</c:v>
                </c:pt>
                <c:pt idx="2">
                  <c:v>6.9397861236848248</c:v>
                </c:pt>
                <c:pt idx="3">
                  <c:v>6.3301068344694427</c:v>
                </c:pt>
                <c:pt idx="4">
                  <c:v>6.6626075048728328</c:v>
                </c:pt>
                <c:pt idx="5">
                  <c:v>8.6014657695638022</c:v>
                </c:pt>
                <c:pt idx="6">
                  <c:v>11.391772079294165</c:v>
                </c:pt>
                <c:pt idx="7">
                  <c:v>13.32956191326422</c:v>
                </c:pt>
                <c:pt idx="8">
                  <c:v>13.311663464250664</c:v>
                </c:pt>
                <c:pt idx="9">
                  <c:v>12.112606442266548</c:v>
                </c:pt>
                <c:pt idx="10">
                  <c:v>12.016693516933367</c:v>
                </c:pt>
                <c:pt idx="11">
                  <c:v>14.819099788347366</c:v>
                </c:pt>
                <c:pt idx="12">
                  <c:v>19.888200846167667</c:v>
                </c:pt>
                <c:pt idx="13">
                  <c:v>24.293110750193307</c:v>
                </c:pt>
                <c:pt idx="14">
                  <c:v>25.322833257496217</c:v>
                </c:pt>
                <c:pt idx="15">
                  <c:v>23.339167659442612</c:v>
                </c:pt>
                <c:pt idx="16">
                  <c:v>22.107097665548832</c:v>
                </c:pt>
                <c:pt idx="17">
                  <c:v>25.705029228826003</c:v>
                </c:pt>
                <c:pt idx="18">
                  <c:v>34.431535414506207</c:v>
                </c:pt>
                <c:pt idx="19">
                  <c:v>43.691084167532004</c:v>
                </c:pt>
                <c:pt idx="20">
                  <c:v>47.663121665431476</c:v>
                </c:pt>
                <c:pt idx="21">
                  <c:v>45.045184311337046</c:v>
                </c:pt>
                <c:pt idx="22">
                  <c:v>41.430555565843406</c:v>
                </c:pt>
                <c:pt idx="23">
                  <c:v>45.133531892316491</c:v>
                </c:pt>
                <c:pt idx="24">
                  <c:v>59.300095407262717</c:v>
                </c:pt>
                <c:pt idx="25">
                  <c:v>77.585577388642633</c:v>
                </c:pt>
                <c:pt idx="26">
                  <c:v>88.629275867149374</c:v>
                </c:pt>
                <c:pt idx="27">
                  <c:v>86.678183852453785</c:v>
                </c:pt>
                <c:pt idx="28">
                  <c:v>78.809748163440716</c:v>
                </c:pt>
                <c:pt idx="29">
                  <c:v>80.582538948944091</c:v>
                </c:pt>
                <c:pt idx="30">
                  <c:v>102.02094844045838</c:v>
                </c:pt>
                <c:pt idx="31">
                  <c:v>136.19054269460031</c:v>
                </c:pt>
                <c:pt idx="32">
                  <c:v>162.67344381886122</c:v>
                </c:pt>
                <c:pt idx="33">
                  <c:v>165.67398677723108</c:v>
                </c:pt>
                <c:pt idx="34">
                  <c:v>151.39779717221714</c:v>
                </c:pt>
                <c:pt idx="35">
                  <c:v>146.69381722379663</c:v>
                </c:pt>
                <c:pt idx="36">
                  <c:v>176.20713905313679</c:v>
                </c:pt>
                <c:pt idx="37">
                  <c:v>236.75394898140976</c:v>
                </c:pt>
                <c:pt idx="38">
                  <c:v>294.6260980466954</c:v>
                </c:pt>
                <c:pt idx="39">
                  <c:v>313.67255029324298</c:v>
                </c:pt>
                <c:pt idx="40">
                  <c:v>292.13010053167278</c:v>
                </c:pt>
                <c:pt idx="41">
                  <c:v>272.31219585418268</c:v>
                </c:pt>
                <c:pt idx="42">
                  <c:v>307.19734156171688</c:v>
                </c:pt>
                <c:pt idx="43">
                  <c:v>408.69618050171886</c:v>
                </c:pt>
                <c:pt idx="44">
                  <c:v>526.68155079467363</c:v>
                </c:pt>
                <c:pt idx="45">
                  <c:v>587.13537482938136</c:v>
                </c:pt>
                <c:pt idx="46">
                  <c:v>563.32237769753419</c:v>
                </c:pt>
                <c:pt idx="47">
                  <c:v>514.20114293552172</c:v>
                </c:pt>
                <c:pt idx="48">
                  <c:v>543.36966481168531</c:v>
                </c:pt>
                <c:pt idx="49">
                  <c:v>703.12591460560657</c:v>
                </c:pt>
                <c:pt idx="50">
                  <c:v>930.04180424938079</c:v>
                </c:pt>
                <c:pt idx="51">
                  <c:v>1085.2094048808169</c:v>
                </c:pt>
              </c:numCache>
            </c:numRef>
          </c:yVal>
          <c:smooth val="1"/>
          <c:extLst>
            <c:ext xmlns:c16="http://schemas.microsoft.com/office/drawing/2014/chart" uri="{C3380CC4-5D6E-409C-BE32-E72D297353CC}">
              <c16:uniqueId val="{00000001-4DA5-455F-AB70-8D1A2F06D17D}"/>
            </c:ext>
          </c:extLst>
        </c:ser>
        <c:dLbls>
          <c:showLegendKey val="0"/>
          <c:showVal val="0"/>
          <c:showCatName val="0"/>
          <c:showSerName val="0"/>
          <c:showPercent val="0"/>
          <c:showBubbleSize val="0"/>
        </c:dLbls>
        <c:axId val="43084800"/>
        <c:axId val="43098880"/>
      </c:scatterChart>
      <c:valAx>
        <c:axId val="43084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98880"/>
        <c:crosses val="autoZero"/>
        <c:crossBetween val="midCat"/>
      </c:valAx>
      <c:valAx>
        <c:axId val="4309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848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026EC8E1-9547-4994-8B0A-BB4E127D6E77}" type="slidenum">
              <a:rPr lang="en-GB" altLang="cs-CZ"/>
              <a:pPr>
                <a:defRPr/>
              </a:pPr>
              <a:t>‹#›</a:t>
            </a:fld>
            <a:endParaRPr lang="en-GB" altLang="cs-CZ"/>
          </a:p>
        </p:txBody>
      </p:sp>
    </p:spTree>
    <p:extLst>
      <p:ext uri="{BB962C8B-B14F-4D97-AF65-F5344CB8AC3E}">
        <p14:creationId xmlns:p14="http://schemas.microsoft.com/office/powerpoint/2010/main" val="2254302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BF5016E0-E68B-4E12-97A8-FBF4C0895ADF}" type="slidenum">
              <a:rPr lang="en-GB" altLang="cs-CZ"/>
              <a:pPr>
                <a:defRPr/>
              </a:pPr>
              <a:t>‹#›</a:t>
            </a:fld>
            <a:endParaRPr lang="en-GB" altLang="cs-CZ"/>
          </a:p>
        </p:txBody>
      </p:sp>
    </p:spTree>
    <p:extLst>
      <p:ext uri="{BB962C8B-B14F-4D97-AF65-F5344CB8AC3E}">
        <p14:creationId xmlns:p14="http://schemas.microsoft.com/office/powerpoint/2010/main" val="380743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8C07B842-790A-4479-B9FC-20EB0E7965D0}" type="slidenum">
              <a:rPr lang="en-GB" altLang="cs-CZ"/>
              <a:pPr>
                <a:defRPr/>
              </a:pPr>
              <a:t>‹#›</a:t>
            </a:fld>
            <a:endParaRPr lang="en-GB" altLang="cs-CZ"/>
          </a:p>
        </p:txBody>
      </p:sp>
    </p:spTree>
    <p:extLst>
      <p:ext uri="{BB962C8B-B14F-4D97-AF65-F5344CB8AC3E}">
        <p14:creationId xmlns:p14="http://schemas.microsoft.com/office/powerpoint/2010/main" val="2481339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cs-CZ"/>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1F012F74-CEB8-472D-B850-F72A191C3BFE}" type="slidenum">
              <a:rPr lang="en-GB" altLang="cs-CZ"/>
              <a:pPr>
                <a:defRPr/>
              </a:pPr>
              <a:t>‹#›</a:t>
            </a:fld>
            <a:endParaRPr lang="en-GB" altLang="cs-CZ"/>
          </a:p>
        </p:txBody>
      </p:sp>
    </p:spTree>
    <p:extLst>
      <p:ext uri="{BB962C8B-B14F-4D97-AF65-F5344CB8AC3E}">
        <p14:creationId xmlns:p14="http://schemas.microsoft.com/office/powerpoint/2010/main" val="226746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4AB85539-A5BF-4725-A10C-7BB86921F788}" type="slidenum">
              <a:rPr lang="en-GB" altLang="cs-CZ"/>
              <a:pPr>
                <a:defRPr/>
              </a:pPr>
              <a:t>‹#›</a:t>
            </a:fld>
            <a:endParaRPr lang="en-GB" altLang="cs-CZ"/>
          </a:p>
        </p:txBody>
      </p:sp>
    </p:spTree>
    <p:extLst>
      <p:ext uri="{BB962C8B-B14F-4D97-AF65-F5344CB8AC3E}">
        <p14:creationId xmlns:p14="http://schemas.microsoft.com/office/powerpoint/2010/main" val="419455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6" name="Rectangle 6"/>
          <p:cNvSpPr>
            <a:spLocks noGrp="1" noChangeArrowheads="1"/>
          </p:cNvSpPr>
          <p:nvPr>
            <p:ph type="sldNum" sz="quarter" idx="12"/>
          </p:nvPr>
        </p:nvSpPr>
        <p:spPr>
          <a:ln/>
        </p:spPr>
        <p:txBody>
          <a:bodyPr/>
          <a:lstStyle>
            <a:lvl1pPr>
              <a:defRPr/>
            </a:lvl1pPr>
          </a:lstStyle>
          <a:p>
            <a:pPr>
              <a:defRPr/>
            </a:pPr>
            <a:fld id="{B56C84A1-B75B-4E97-9211-CB8FFB2F49EE}" type="slidenum">
              <a:rPr lang="en-GB" altLang="cs-CZ"/>
              <a:pPr>
                <a:defRPr/>
              </a:pPr>
              <a:t>‹#›</a:t>
            </a:fld>
            <a:endParaRPr lang="en-GB" altLang="cs-CZ"/>
          </a:p>
        </p:txBody>
      </p:sp>
    </p:spTree>
    <p:extLst>
      <p:ext uri="{BB962C8B-B14F-4D97-AF65-F5344CB8AC3E}">
        <p14:creationId xmlns:p14="http://schemas.microsoft.com/office/powerpoint/2010/main" val="202303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1D01B94A-2545-407D-B7AB-B9F8277FEAD5}" type="slidenum">
              <a:rPr lang="en-GB" altLang="cs-CZ"/>
              <a:pPr>
                <a:defRPr/>
              </a:pPr>
              <a:t>‹#›</a:t>
            </a:fld>
            <a:endParaRPr lang="en-GB" altLang="cs-CZ"/>
          </a:p>
        </p:txBody>
      </p:sp>
    </p:spTree>
    <p:extLst>
      <p:ext uri="{BB962C8B-B14F-4D97-AF65-F5344CB8AC3E}">
        <p14:creationId xmlns:p14="http://schemas.microsoft.com/office/powerpoint/2010/main" val="72161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9" name="Rectangle 6"/>
          <p:cNvSpPr>
            <a:spLocks noGrp="1" noChangeArrowheads="1"/>
          </p:cNvSpPr>
          <p:nvPr>
            <p:ph type="sldNum" sz="quarter" idx="12"/>
          </p:nvPr>
        </p:nvSpPr>
        <p:spPr>
          <a:ln/>
        </p:spPr>
        <p:txBody>
          <a:bodyPr/>
          <a:lstStyle>
            <a:lvl1pPr>
              <a:defRPr/>
            </a:lvl1pPr>
          </a:lstStyle>
          <a:p>
            <a:pPr>
              <a:defRPr/>
            </a:pPr>
            <a:fld id="{04C42648-6902-4078-B156-727A90AFB083}" type="slidenum">
              <a:rPr lang="en-GB" altLang="cs-CZ"/>
              <a:pPr>
                <a:defRPr/>
              </a:pPr>
              <a:t>‹#›</a:t>
            </a:fld>
            <a:endParaRPr lang="en-GB" altLang="cs-CZ"/>
          </a:p>
        </p:txBody>
      </p:sp>
    </p:spTree>
    <p:extLst>
      <p:ext uri="{BB962C8B-B14F-4D97-AF65-F5344CB8AC3E}">
        <p14:creationId xmlns:p14="http://schemas.microsoft.com/office/powerpoint/2010/main" val="3533547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5" name="Rectangle 6"/>
          <p:cNvSpPr>
            <a:spLocks noGrp="1" noChangeArrowheads="1"/>
          </p:cNvSpPr>
          <p:nvPr>
            <p:ph type="sldNum" sz="quarter" idx="12"/>
          </p:nvPr>
        </p:nvSpPr>
        <p:spPr>
          <a:ln/>
        </p:spPr>
        <p:txBody>
          <a:bodyPr/>
          <a:lstStyle>
            <a:lvl1pPr>
              <a:defRPr/>
            </a:lvl1pPr>
          </a:lstStyle>
          <a:p>
            <a:pPr>
              <a:defRPr/>
            </a:pPr>
            <a:fld id="{82318493-0C21-4918-9E73-7F8A66F65B10}" type="slidenum">
              <a:rPr lang="en-GB" altLang="cs-CZ"/>
              <a:pPr>
                <a:defRPr/>
              </a:pPr>
              <a:t>‹#›</a:t>
            </a:fld>
            <a:endParaRPr lang="en-GB" altLang="cs-CZ"/>
          </a:p>
        </p:txBody>
      </p:sp>
    </p:spTree>
    <p:extLst>
      <p:ext uri="{BB962C8B-B14F-4D97-AF65-F5344CB8AC3E}">
        <p14:creationId xmlns:p14="http://schemas.microsoft.com/office/powerpoint/2010/main" val="131195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4" name="Rectangle 6"/>
          <p:cNvSpPr>
            <a:spLocks noGrp="1" noChangeArrowheads="1"/>
          </p:cNvSpPr>
          <p:nvPr>
            <p:ph type="sldNum" sz="quarter" idx="12"/>
          </p:nvPr>
        </p:nvSpPr>
        <p:spPr>
          <a:ln/>
        </p:spPr>
        <p:txBody>
          <a:bodyPr/>
          <a:lstStyle>
            <a:lvl1pPr>
              <a:defRPr/>
            </a:lvl1pPr>
          </a:lstStyle>
          <a:p>
            <a:pPr>
              <a:defRPr/>
            </a:pPr>
            <a:fld id="{5B20AC1C-94DA-41F3-A25F-1D1B588B3366}" type="slidenum">
              <a:rPr lang="en-GB" altLang="cs-CZ"/>
              <a:pPr>
                <a:defRPr/>
              </a:pPr>
              <a:t>‹#›</a:t>
            </a:fld>
            <a:endParaRPr lang="en-GB" altLang="cs-CZ"/>
          </a:p>
        </p:txBody>
      </p:sp>
    </p:spTree>
    <p:extLst>
      <p:ext uri="{BB962C8B-B14F-4D97-AF65-F5344CB8AC3E}">
        <p14:creationId xmlns:p14="http://schemas.microsoft.com/office/powerpoint/2010/main" val="54588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F5E0B01E-B683-4310-9BB5-493F8ACEA668}" type="slidenum">
              <a:rPr lang="en-GB" altLang="cs-CZ"/>
              <a:pPr>
                <a:defRPr/>
              </a:pPr>
              <a:t>‹#›</a:t>
            </a:fld>
            <a:endParaRPr lang="en-GB" altLang="cs-CZ"/>
          </a:p>
        </p:txBody>
      </p:sp>
    </p:spTree>
    <p:extLst>
      <p:ext uri="{BB962C8B-B14F-4D97-AF65-F5344CB8AC3E}">
        <p14:creationId xmlns:p14="http://schemas.microsoft.com/office/powerpoint/2010/main" val="4098713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6"/>
          <p:cNvSpPr>
            <a:spLocks noGrp="1" noChangeArrowheads="1"/>
          </p:cNvSpPr>
          <p:nvPr>
            <p:ph type="sldNum" sz="quarter" idx="12"/>
          </p:nvPr>
        </p:nvSpPr>
        <p:spPr>
          <a:ln/>
        </p:spPr>
        <p:txBody>
          <a:bodyPr/>
          <a:lstStyle>
            <a:lvl1pPr>
              <a:defRPr/>
            </a:lvl1pPr>
          </a:lstStyle>
          <a:p>
            <a:pPr>
              <a:defRPr/>
            </a:pPr>
            <a:fld id="{E2A2D6FC-D1C6-41B0-9DFD-9DE6C6BE008F}" type="slidenum">
              <a:rPr lang="en-GB" altLang="cs-CZ"/>
              <a:pPr>
                <a:defRPr/>
              </a:pPr>
              <a:t>‹#›</a:t>
            </a:fld>
            <a:endParaRPr lang="en-GB" altLang="cs-CZ"/>
          </a:p>
        </p:txBody>
      </p:sp>
    </p:spTree>
    <p:extLst>
      <p:ext uri="{BB962C8B-B14F-4D97-AF65-F5344CB8AC3E}">
        <p14:creationId xmlns:p14="http://schemas.microsoft.com/office/powerpoint/2010/main" val="84804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cs-CZ" smtClean="0"/>
              <a:t>Klepnutím lze upravit styly předlohy textu</a:t>
            </a:r>
          </a:p>
          <a:p>
            <a:pPr lvl="1"/>
            <a:r>
              <a:rPr lang="en-GB" altLang="cs-CZ" smtClean="0"/>
              <a:t>Druhá úroveň</a:t>
            </a:r>
          </a:p>
          <a:p>
            <a:pPr lvl="2"/>
            <a:r>
              <a:rPr lang="en-GB" altLang="cs-CZ" smtClean="0"/>
              <a:t>Třetí úroveň</a:t>
            </a:r>
          </a:p>
          <a:p>
            <a:pPr lvl="3"/>
            <a:r>
              <a:rPr lang="en-GB" altLang="cs-CZ" smtClean="0"/>
              <a:t>Čtvrtá úroveň</a:t>
            </a:r>
          </a:p>
          <a:p>
            <a:pPr lvl="4"/>
            <a:r>
              <a:rPr lang="en-GB"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07180F5A-CB95-40A8-9533-F5CC75513F19}"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Narrow" pitchFamily="34" charset="0"/>
        </a:defRPr>
      </a:lvl2pPr>
      <a:lvl3pPr algn="ctr" rtl="0" eaLnBrk="0" fontAlgn="base" hangingPunct="0">
        <a:spcBef>
          <a:spcPct val="0"/>
        </a:spcBef>
        <a:spcAft>
          <a:spcPct val="0"/>
        </a:spcAft>
        <a:defRPr sz="4400">
          <a:solidFill>
            <a:schemeClr val="tx2"/>
          </a:solidFill>
          <a:latin typeface="Arial Narrow" pitchFamily="34" charset="0"/>
        </a:defRPr>
      </a:lvl3pPr>
      <a:lvl4pPr algn="ctr" rtl="0" eaLnBrk="0" fontAlgn="base" hangingPunct="0">
        <a:spcBef>
          <a:spcPct val="0"/>
        </a:spcBef>
        <a:spcAft>
          <a:spcPct val="0"/>
        </a:spcAft>
        <a:defRPr sz="4400">
          <a:solidFill>
            <a:schemeClr val="tx2"/>
          </a:solidFill>
          <a:latin typeface="Arial Narrow" pitchFamily="34" charset="0"/>
        </a:defRPr>
      </a:lvl4pPr>
      <a:lvl5pPr algn="ctr" rtl="0" eaLnBrk="0" fontAlgn="base" hangingPunct="0">
        <a:spcBef>
          <a:spcPct val="0"/>
        </a:spcBef>
        <a:spcAft>
          <a:spcPct val="0"/>
        </a:spcAft>
        <a:defRPr sz="4400">
          <a:solidFill>
            <a:schemeClr val="tx2"/>
          </a:solidFill>
          <a:latin typeface="Arial Narrow" pitchFamily="34" charset="0"/>
        </a:defRPr>
      </a:lvl5pPr>
      <a:lvl6pPr marL="457200" algn="ctr" rtl="0" eaLnBrk="0" fontAlgn="base" hangingPunct="0">
        <a:spcBef>
          <a:spcPct val="0"/>
        </a:spcBef>
        <a:spcAft>
          <a:spcPct val="0"/>
        </a:spcAft>
        <a:defRPr sz="4400">
          <a:solidFill>
            <a:schemeClr val="tx2"/>
          </a:solidFill>
          <a:latin typeface="Arial Narrow" pitchFamily="34" charset="0"/>
        </a:defRPr>
      </a:lvl6pPr>
      <a:lvl7pPr marL="914400" algn="ctr" rtl="0" eaLnBrk="0" fontAlgn="base" hangingPunct="0">
        <a:spcBef>
          <a:spcPct val="0"/>
        </a:spcBef>
        <a:spcAft>
          <a:spcPct val="0"/>
        </a:spcAft>
        <a:defRPr sz="4400">
          <a:solidFill>
            <a:schemeClr val="tx2"/>
          </a:solidFill>
          <a:latin typeface="Arial Narrow" pitchFamily="34" charset="0"/>
        </a:defRPr>
      </a:lvl7pPr>
      <a:lvl8pPr marL="1371600" algn="ctr" rtl="0" eaLnBrk="0" fontAlgn="base" hangingPunct="0">
        <a:spcBef>
          <a:spcPct val="0"/>
        </a:spcBef>
        <a:spcAft>
          <a:spcPct val="0"/>
        </a:spcAft>
        <a:defRPr sz="4400">
          <a:solidFill>
            <a:schemeClr val="tx2"/>
          </a:solidFill>
          <a:latin typeface="Arial Narrow" pitchFamily="34" charset="0"/>
        </a:defRPr>
      </a:lvl8pPr>
      <a:lvl9pPr marL="1828800" algn="ctr" rtl="0" eaLnBrk="0" fontAlgn="base" hangingPunct="0">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emf"/><Relationship Id="rId5" Type="http://schemas.openxmlformats.org/officeDocument/2006/relationships/oleObject" Target="../embeddings/oleObject5.bin"/><Relationship Id="rId4" Type="http://schemas.openxmlformats.org/officeDocument/2006/relationships/image" Target="../media/image18.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1.wmf"/><Relationship Id="rId5" Type="http://schemas.openxmlformats.org/officeDocument/2006/relationships/oleObject" Target="../embeddings/oleObject7.bin"/><Relationship Id="rId4" Type="http://schemas.openxmlformats.org/officeDocument/2006/relationships/image" Target="../media/image20.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9.png"/><Relationship Id="rId4" Type="http://schemas.openxmlformats.org/officeDocument/2006/relationships/image" Target="../media/image28.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30.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0.wmf"/></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r>
              <a:rPr lang="en-US" altLang="cs-CZ" dirty="0" smtClean="0"/>
              <a:t>Population growth </a:t>
            </a:r>
            <a:r>
              <a:rPr lang="cs-CZ" altLang="cs-CZ" dirty="0" smtClean="0"/>
              <a:t>– </a:t>
            </a:r>
            <a:r>
              <a:rPr lang="en-US" altLang="cs-CZ" dirty="0" smtClean="0"/>
              <a:t>the basic models</a:t>
            </a:r>
            <a:endParaRPr lang="en-GB" altLang="cs-CZ" dirty="0" smtClean="0"/>
          </a:p>
        </p:txBody>
      </p:sp>
      <p:sp>
        <p:nvSpPr>
          <p:cNvPr id="4099" name="Rectangle 3"/>
          <p:cNvSpPr>
            <a:spLocks noGrp="1" noChangeArrowheads="1"/>
          </p:cNvSpPr>
          <p:nvPr>
            <p:ph type="subTitle" idx="1"/>
          </p:nvPr>
        </p:nvSpPr>
        <p:spPr>
          <a:xfrm>
            <a:off x="1371600" y="3505200"/>
            <a:ext cx="6400800" cy="2286000"/>
          </a:xfrm>
        </p:spPr>
        <p:txBody>
          <a:bodyPr/>
          <a:lstStyle/>
          <a:p>
            <a:endParaRPr lang="en-GB" altLang="cs-CZ"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00025" y="117693"/>
            <a:ext cx="87630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The </a:t>
            </a:r>
            <a:r>
              <a:rPr lang="cs-CZ" altLang="cs-CZ" sz="2400" i="1" dirty="0" err="1">
                <a:latin typeface="Times New Roman" pitchFamily="18" charset="0"/>
              </a:rPr>
              <a:t>N</a:t>
            </a:r>
            <a:r>
              <a:rPr lang="cs-CZ" altLang="cs-CZ" sz="2400" i="1" baseline="-25000" dirty="0" err="1">
                <a:latin typeface="Times New Roman" pitchFamily="18" charset="0"/>
              </a:rPr>
              <a:t>t</a:t>
            </a:r>
            <a:r>
              <a:rPr lang="cs-CZ" altLang="cs-CZ" sz="2400" i="1" dirty="0">
                <a:latin typeface="Times New Roman" pitchFamily="18" charset="0"/>
              </a:rPr>
              <a:t> = </a:t>
            </a:r>
            <a:r>
              <a:rPr lang="cs-CZ" altLang="cs-CZ" sz="2400" i="1" dirty="0">
                <a:latin typeface="Times New Roman" pitchFamily="18" charset="0"/>
                <a:sym typeface="Symbol" pitchFamily="18" charset="2"/>
              </a:rPr>
              <a:t></a:t>
            </a:r>
            <a:r>
              <a:rPr lang="cs-CZ" altLang="cs-CZ" sz="2400" i="1" baseline="30000" dirty="0">
                <a:latin typeface="Times New Roman" pitchFamily="18" charset="0"/>
              </a:rPr>
              <a:t>t</a:t>
            </a:r>
            <a:r>
              <a:rPr lang="cs-CZ" altLang="cs-CZ" sz="2400" i="1" dirty="0">
                <a:latin typeface="Times New Roman" pitchFamily="18" charset="0"/>
              </a:rPr>
              <a:t> </a:t>
            </a:r>
            <a:r>
              <a:rPr lang="cs-CZ" altLang="cs-CZ" sz="2400" i="1" dirty="0" smtClean="0">
                <a:latin typeface="Times New Roman" pitchFamily="18" charset="0"/>
              </a:rPr>
              <a:t>N</a:t>
            </a:r>
            <a:r>
              <a:rPr lang="cs-CZ" altLang="cs-CZ" sz="2400" i="1" baseline="-25000" dirty="0" smtClean="0">
                <a:latin typeface="Times New Roman" pitchFamily="18" charset="0"/>
              </a:rPr>
              <a:t>0</a:t>
            </a:r>
            <a:r>
              <a:rPr lang="en-US" altLang="cs-CZ" sz="2400" i="1" baseline="-25000" dirty="0" smtClean="0">
                <a:latin typeface="Times New Roman" pitchFamily="18" charset="0"/>
              </a:rPr>
              <a:t> </a:t>
            </a:r>
            <a:r>
              <a:rPr lang="en-US" altLang="cs-CZ" sz="2400" dirty="0" smtClean="0">
                <a:latin typeface="Times New Roman" pitchFamily="18" charset="0"/>
              </a:rPr>
              <a:t>equation is quite general; for the butterflies (non-overwintering, adults not surviving winter), its application means that</a:t>
            </a:r>
            <a:endParaRPr lang="en-GB" altLang="cs-CZ" sz="2400" dirty="0">
              <a:latin typeface="Times New Roman" pitchFamily="18" charset="0"/>
            </a:endParaRPr>
          </a:p>
          <a:p>
            <a:pPr>
              <a:spcBef>
                <a:spcPct val="50000"/>
              </a:spcBef>
              <a:buNone/>
            </a:pPr>
            <a:r>
              <a:rPr lang="en-GB" altLang="cs-CZ" sz="2400" dirty="0" smtClean="0">
                <a:latin typeface="Times New Roman" pitchFamily="18" charset="0"/>
              </a:rPr>
              <a:t>* We describe just one developmental stage (reproductive adult) </a:t>
            </a:r>
          </a:p>
          <a:p>
            <a:pPr>
              <a:spcBef>
                <a:spcPct val="50000"/>
              </a:spcBef>
              <a:buNone/>
            </a:pPr>
            <a:r>
              <a:rPr lang="en-GB" altLang="cs-CZ" sz="2400" dirty="0" smtClean="0">
                <a:latin typeface="Times New Roman" pitchFamily="18" charset="0"/>
              </a:rPr>
              <a:t>* We ignore </a:t>
            </a:r>
            <a:r>
              <a:rPr lang="en-GB" altLang="cs-CZ" sz="2400" i="1" dirty="0" smtClean="0">
                <a:latin typeface="Times New Roman" pitchFamily="18" charset="0"/>
              </a:rPr>
              <a:t>sex </a:t>
            </a:r>
            <a:r>
              <a:rPr lang="en-GB" altLang="cs-CZ" sz="2400" i="1" dirty="0">
                <a:latin typeface="Times New Roman" pitchFamily="18" charset="0"/>
              </a:rPr>
              <a:t>ratio . </a:t>
            </a:r>
            <a:r>
              <a:rPr lang="en-GB" altLang="cs-CZ" sz="2400" dirty="0" smtClean="0">
                <a:latin typeface="Times New Roman" pitchFamily="18" charset="0"/>
              </a:rPr>
              <a:t>The simplest way is to consider just females (“males are in [functional] surplus, so we do not need to care”). </a:t>
            </a:r>
            <a:r>
              <a:rPr lang="cs-CZ" altLang="cs-CZ" sz="2400" i="1" dirty="0">
                <a:latin typeface="Times New Roman" pitchFamily="18" charset="0"/>
                <a:sym typeface="Symbol" pitchFamily="18" charset="2"/>
              </a:rPr>
              <a:t> </a:t>
            </a:r>
            <a:r>
              <a:rPr lang="en-US" altLang="cs-CZ" sz="2400" dirty="0" smtClean="0">
                <a:latin typeface="Times New Roman" pitchFamily="18" charset="0"/>
                <a:sym typeface="Symbol" pitchFamily="18" charset="2"/>
              </a:rPr>
              <a:t>is number of females produced by an average female</a:t>
            </a:r>
            <a:r>
              <a:rPr lang="cs-CZ" altLang="cs-CZ" sz="2400" dirty="0" smtClean="0">
                <a:latin typeface="Times New Roman" pitchFamily="18" charset="0"/>
                <a:sym typeface="Symbol" pitchFamily="18" charset="2"/>
              </a:rPr>
              <a:t>.</a:t>
            </a:r>
            <a:endParaRPr lang="en-GB" altLang="cs-CZ" sz="2400" dirty="0">
              <a:latin typeface="Times New Roman" pitchFamily="18" charset="0"/>
            </a:endParaRPr>
          </a:p>
          <a:p>
            <a:pPr marL="342900" indent="-342900">
              <a:spcBef>
                <a:spcPct val="50000"/>
              </a:spcBef>
              <a:buFont typeface="Arial" charset="0"/>
              <a:buChar char="•"/>
            </a:pPr>
            <a:r>
              <a:rPr lang="cs-CZ" altLang="cs-CZ" sz="2400" i="1" dirty="0" smtClean="0">
                <a:latin typeface="Times New Roman" pitchFamily="18" charset="0"/>
                <a:sym typeface="Symbol" pitchFamily="18" charset="2"/>
              </a:rPr>
              <a:t></a:t>
            </a:r>
            <a:r>
              <a:rPr lang="en-GB" altLang="cs-CZ" sz="2400" dirty="0" smtClean="0">
                <a:latin typeface="Times New Roman" pitchFamily="18" charset="0"/>
              </a:rPr>
              <a:t> is thus “aggregated” result of various processes during one season, estimable as</a:t>
            </a:r>
          </a:p>
          <a:p>
            <a:pPr marL="342900" indent="-342900">
              <a:spcBef>
                <a:spcPct val="50000"/>
              </a:spcBef>
              <a:buFont typeface="Arial" charset="0"/>
              <a:buChar char="•"/>
            </a:pPr>
            <a:r>
              <a:rPr lang="en-GB" altLang="cs-CZ" sz="2400" b="1" dirty="0" smtClean="0">
                <a:latin typeface="Times New Roman" pitchFamily="18" charset="0"/>
              </a:rPr>
              <a:t> </a:t>
            </a:r>
            <a:r>
              <a:rPr lang="cs-CZ" altLang="cs-CZ" sz="2400" b="1" i="1" dirty="0">
                <a:latin typeface="Times New Roman" pitchFamily="18" charset="0"/>
                <a:sym typeface="Symbol" pitchFamily="18" charset="2"/>
              </a:rPr>
              <a:t> </a:t>
            </a:r>
            <a:r>
              <a:rPr lang="en-US" altLang="cs-CZ" sz="2400" b="1" i="1" dirty="0" smtClean="0">
                <a:latin typeface="Times New Roman" pitchFamily="18" charset="0"/>
                <a:sym typeface="Symbol" pitchFamily="18" charset="2"/>
              </a:rPr>
              <a:t> = </a:t>
            </a:r>
            <a:r>
              <a:rPr lang="en-GB" altLang="cs-CZ" sz="2400" b="1" dirty="0" smtClean="0">
                <a:latin typeface="Times New Roman" pitchFamily="18" charset="0"/>
              </a:rPr>
              <a:t>Eggs/2*P</a:t>
            </a:r>
            <a:r>
              <a:rPr lang="en-GB" altLang="cs-CZ" sz="2400" b="1" baseline="-25000" dirty="0" smtClean="0">
                <a:latin typeface="Times New Roman" pitchFamily="18" charset="0"/>
              </a:rPr>
              <a:t>1</a:t>
            </a:r>
            <a:r>
              <a:rPr lang="en-GB" altLang="cs-CZ" sz="2400" b="1" dirty="0" smtClean="0">
                <a:latin typeface="Times New Roman" pitchFamily="18" charset="0"/>
              </a:rPr>
              <a:t>*P</a:t>
            </a:r>
            <a:r>
              <a:rPr lang="en-GB" altLang="cs-CZ" sz="2400" b="1" baseline="-25000" dirty="0" smtClean="0">
                <a:latin typeface="Times New Roman" pitchFamily="18" charset="0"/>
              </a:rPr>
              <a:t>2</a:t>
            </a:r>
            <a:r>
              <a:rPr lang="en-GB" altLang="cs-CZ" sz="2400" b="1" dirty="0" smtClean="0">
                <a:latin typeface="Times New Roman" pitchFamily="18" charset="0"/>
              </a:rPr>
              <a:t>*P</a:t>
            </a:r>
            <a:r>
              <a:rPr lang="en-GB" altLang="cs-CZ" sz="2400" b="1" baseline="-25000" dirty="0" smtClean="0">
                <a:latin typeface="Times New Roman" pitchFamily="18" charset="0"/>
              </a:rPr>
              <a:t>3</a:t>
            </a:r>
            <a:r>
              <a:rPr lang="en-GB" altLang="cs-CZ" sz="2400" b="1" dirty="0" smtClean="0">
                <a:latin typeface="Times New Roman" pitchFamily="18" charset="0"/>
              </a:rPr>
              <a:t>*P</a:t>
            </a:r>
            <a:r>
              <a:rPr lang="en-GB" altLang="cs-CZ" sz="2400" b="1" baseline="-25000" dirty="0" smtClean="0">
                <a:latin typeface="Times New Roman" pitchFamily="18" charset="0"/>
              </a:rPr>
              <a:t>4</a:t>
            </a:r>
            <a:r>
              <a:rPr lang="en-GB" altLang="cs-CZ" sz="2400" dirty="0">
                <a:latin typeface="Times New Roman" pitchFamily="18" charset="0"/>
              </a:rPr>
              <a:t>,</a:t>
            </a:r>
            <a:r>
              <a:rPr lang="en-GB" altLang="cs-CZ" sz="2400" baseline="-25000" dirty="0">
                <a:latin typeface="Times New Roman" pitchFamily="18" charset="0"/>
              </a:rPr>
              <a:t> </a:t>
            </a:r>
            <a:r>
              <a:rPr lang="en-GB" altLang="cs-CZ" sz="2400" dirty="0">
                <a:latin typeface="Times New Roman" pitchFamily="18" charset="0"/>
              </a:rPr>
              <a:t> </a:t>
            </a:r>
            <a:endParaRPr lang="en-GB" altLang="cs-CZ" sz="2400" dirty="0" smtClean="0">
              <a:latin typeface="Times New Roman" pitchFamily="18" charset="0"/>
            </a:endParaRPr>
          </a:p>
          <a:p>
            <a:pPr marL="342900" indent="-342900">
              <a:spcBef>
                <a:spcPct val="50000"/>
              </a:spcBef>
              <a:buFont typeface="Arial" charset="0"/>
              <a:buChar char="•"/>
            </a:pPr>
            <a:r>
              <a:rPr lang="en-GB" altLang="cs-CZ" sz="2400" dirty="0" smtClean="0">
                <a:latin typeface="Times New Roman" pitchFamily="18" charset="0"/>
              </a:rPr>
              <a:t>where </a:t>
            </a:r>
            <a:r>
              <a:rPr lang="en-GB" altLang="cs-CZ" sz="2400" dirty="0">
                <a:latin typeface="Times New Roman" pitchFamily="18" charset="0"/>
              </a:rPr>
              <a:t>Eggs </a:t>
            </a:r>
            <a:r>
              <a:rPr lang="en-GB" altLang="cs-CZ" sz="2400" dirty="0" smtClean="0">
                <a:latin typeface="Times New Roman" pitchFamily="18" charset="0"/>
              </a:rPr>
              <a:t>is number of eggs per female (we suppose half of them are females, and </a:t>
            </a:r>
            <a:r>
              <a:rPr lang="en-GB" altLang="cs-CZ" sz="2400" dirty="0">
                <a:latin typeface="Times New Roman" pitchFamily="18" charset="0"/>
              </a:rPr>
              <a:t>P </a:t>
            </a:r>
            <a:r>
              <a:rPr lang="en-GB" altLang="cs-CZ" sz="2400" dirty="0" smtClean="0">
                <a:latin typeface="Times New Roman" pitchFamily="18" charset="0"/>
              </a:rPr>
              <a:t>are probabilities that (</a:t>
            </a:r>
            <a:r>
              <a:rPr lang="en-GB" altLang="cs-CZ" sz="2400" dirty="0">
                <a:latin typeface="Times New Roman" pitchFamily="18" charset="0"/>
              </a:rPr>
              <a:t>1) </a:t>
            </a:r>
            <a:r>
              <a:rPr lang="en-US" altLang="cs-CZ" sz="2400" dirty="0" smtClean="0">
                <a:latin typeface="Times New Roman" pitchFamily="18" charset="0"/>
              </a:rPr>
              <a:t>caterpillar will hatch out of the egg</a:t>
            </a:r>
            <a:r>
              <a:rPr lang="cs-CZ" altLang="cs-CZ" sz="2400" dirty="0" smtClean="0">
                <a:latin typeface="Times New Roman" pitchFamily="18" charset="0"/>
              </a:rPr>
              <a:t>, </a:t>
            </a:r>
            <a:r>
              <a:rPr lang="cs-CZ" altLang="cs-CZ" sz="2400" dirty="0">
                <a:latin typeface="Times New Roman" pitchFamily="18" charset="0"/>
              </a:rPr>
              <a:t>(2) </a:t>
            </a:r>
            <a:r>
              <a:rPr lang="en-US" altLang="cs-CZ" sz="2400" dirty="0" smtClean="0">
                <a:latin typeface="Times New Roman" pitchFamily="18" charset="0"/>
              </a:rPr>
              <a:t>caterpillar will survive and will pupate</a:t>
            </a:r>
            <a:r>
              <a:rPr lang="cs-CZ" altLang="cs-CZ" sz="2400" dirty="0" smtClean="0">
                <a:latin typeface="Times New Roman" pitchFamily="18" charset="0"/>
              </a:rPr>
              <a:t>, </a:t>
            </a:r>
            <a:r>
              <a:rPr lang="cs-CZ" altLang="cs-CZ" sz="2400" dirty="0">
                <a:latin typeface="Times New Roman" pitchFamily="18" charset="0"/>
              </a:rPr>
              <a:t>(3) </a:t>
            </a:r>
            <a:r>
              <a:rPr lang="en-US" altLang="cs-CZ" sz="2400" dirty="0" smtClean="0">
                <a:latin typeface="Times New Roman" pitchFamily="18" charset="0"/>
              </a:rPr>
              <a:t>pupa will survive the winter and imago will hatch out of it</a:t>
            </a:r>
            <a:r>
              <a:rPr lang="cs-CZ" altLang="cs-CZ" sz="2400" dirty="0" smtClean="0">
                <a:latin typeface="Times New Roman" pitchFamily="18" charset="0"/>
              </a:rPr>
              <a:t>, </a:t>
            </a:r>
            <a:r>
              <a:rPr lang="cs-CZ" altLang="cs-CZ" sz="2400" dirty="0">
                <a:latin typeface="Times New Roman" pitchFamily="18" charset="0"/>
              </a:rPr>
              <a:t>(4) </a:t>
            </a:r>
            <a:r>
              <a:rPr lang="en-US" altLang="cs-CZ" sz="2400" dirty="0" smtClean="0">
                <a:latin typeface="Times New Roman" pitchFamily="18" charset="0"/>
              </a:rPr>
              <a:t>butterfly will survive, successfully mate, and lay the eggs.</a:t>
            </a:r>
            <a:endParaRPr lang="en-GB" altLang="cs-CZ" sz="2400" dirty="0">
              <a:latin typeface="Times New Roman" pitchFamily="18" charset="0"/>
            </a:endParaRPr>
          </a:p>
          <a:p>
            <a:pPr>
              <a:spcBef>
                <a:spcPct val="50000"/>
              </a:spcBef>
              <a:buFontTx/>
              <a:buNone/>
            </a:pPr>
            <a:endParaRPr lang="en-GB"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09600" y="762000"/>
            <a:ext cx="7696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Similarly for plants (annuals without seed bank, monoecious or bisexual flowers)</a:t>
            </a:r>
            <a:endParaRPr lang="en-GB" altLang="cs-CZ" sz="2400" dirty="0"/>
          </a:p>
          <a:p>
            <a:pPr>
              <a:spcBef>
                <a:spcPct val="50000"/>
              </a:spcBef>
              <a:buFontTx/>
              <a:buNone/>
            </a:pPr>
            <a:r>
              <a:rPr lang="cs-CZ" altLang="cs-CZ" sz="2400" i="1" dirty="0">
                <a:sym typeface="Symbol" pitchFamily="18" charset="2"/>
              </a:rPr>
              <a:t> = </a:t>
            </a:r>
            <a:r>
              <a:rPr lang="cs-CZ" altLang="cs-CZ" sz="2400" i="1" dirty="0" smtClean="0">
                <a:sym typeface="Symbol" pitchFamily="18" charset="2"/>
              </a:rPr>
              <a:t>Se</a:t>
            </a:r>
            <a:r>
              <a:rPr lang="en-US" altLang="cs-CZ" sz="2400" i="1" dirty="0" err="1" smtClean="0">
                <a:sym typeface="Symbol" pitchFamily="18" charset="2"/>
              </a:rPr>
              <a:t>eds</a:t>
            </a:r>
            <a:r>
              <a:rPr lang="cs-CZ" altLang="cs-CZ" sz="2400" i="1" dirty="0" smtClean="0">
                <a:sym typeface="Symbol" pitchFamily="18" charset="2"/>
              </a:rPr>
              <a:t> </a:t>
            </a:r>
            <a:r>
              <a:rPr lang="cs-CZ" altLang="cs-CZ" sz="2400" dirty="0">
                <a:sym typeface="Symbol" pitchFamily="18" charset="2"/>
              </a:rPr>
              <a:t>* </a:t>
            </a:r>
            <a:r>
              <a:rPr lang="en-GB" altLang="cs-CZ" sz="2400" i="1" dirty="0"/>
              <a:t>P</a:t>
            </a:r>
            <a:r>
              <a:rPr lang="en-GB" altLang="cs-CZ" sz="2400" baseline="-25000" dirty="0"/>
              <a:t>1</a:t>
            </a:r>
            <a:r>
              <a:rPr lang="en-GB" altLang="cs-CZ" sz="2400" dirty="0"/>
              <a:t>*</a:t>
            </a:r>
            <a:r>
              <a:rPr lang="en-GB" altLang="cs-CZ" sz="2400" i="1" dirty="0"/>
              <a:t>P</a:t>
            </a:r>
            <a:r>
              <a:rPr lang="en-GB" altLang="cs-CZ" sz="2400" baseline="-25000" dirty="0"/>
              <a:t>2</a:t>
            </a:r>
            <a:r>
              <a:rPr lang="en-GB" altLang="cs-CZ" sz="2400" dirty="0"/>
              <a:t>*</a:t>
            </a:r>
            <a:r>
              <a:rPr lang="en-GB" altLang="cs-CZ" sz="2400" i="1" dirty="0"/>
              <a:t>P</a:t>
            </a:r>
            <a:r>
              <a:rPr lang="en-GB" altLang="cs-CZ" sz="2400" baseline="-25000" dirty="0"/>
              <a:t>3</a:t>
            </a:r>
          </a:p>
          <a:p>
            <a:pPr>
              <a:spcBef>
                <a:spcPct val="50000"/>
              </a:spcBef>
              <a:buFontTx/>
              <a:buNone/>
            </a:pPr>
            <a:endParaRPr lang="en-GB" altLang="cs-CZ" sz="2400" baseline="-25000" dirty="0"/>
          </a:p>
          <a:p>
            <a:pPr>
              <a:spcBef>
                <a:spcPct val="50000"/>
              </a:spcBef>
              <a:buFontTx/>
              <a:buNone/>
            </a:pPr>
            <a:r>
              <a:rPr lang="en-GB" altLang="cs-CZ" sz="2400" dirty="0" smtClean="0"/>
              <a:t>Where </a:t>
            </a:r>
            <a:r>
              <a:rPr lang="en-GB" altLang="cs-CZ" sz="2400" i="1" dirty="0" smtClean="0"/>
              <a:t>Seed</a:t>
            </a:r>
            <a:r>
              <a:rPr lang="cs-CZ" altLang="cs-CZ" sz="2400" i="1" dirty="0" smtClean="0"/>
              <a:t>s</a:t>
            </a:r>
            <a:r>
              <a:rPr lang="en-GB" altLang="cs-CZ" sz="2400" i="1" dirty="0" smtClean="0"/>
              <a:t> </a:t>
            </a:r>
            <a:r>
              <a:rPr lang="en-GB" altLang="cs-CZ" sz="2400" dirty="0" smtClean="0"/>
              <a:t>is number of viable seeds produced by a single plant, </a:t>
            </a:r>
            <a:r>
              <a:rPr lang="en-GB" altLang="cs-CZ" sz="2400" i="1" dirty="0" smtClean="0"/>
              <a:t>P</a:t>
            </a:r>
            <a:r>
              <a:rPr lang="en-GB" altLang="cs-CZ" sz="2400" dirty="0" smtClean="0"/>
              <a:t> are probabilities that (</a:t>
            </a:r>
            <a:r>
              <a:rPr lang="en-GB" altLang="cs-CZ" sz="2400" dirty="0"/>
              <a:t>1) </a:t>
            </a:r>
            <a:r>
              <a:rPr lang="en-GB" altLang="cs-CZ" sz="2400" dirty="0" smtClean="0"/>
              <a:t>seed survives winter(2</a:t>
            </a:r>
            <a:r>
              <a:rPr lang="en-GB" altLang="cs-CZ" sz="2400" dirty="0"/>
              <a:t>) </a:t>
            </a:r>
            <a:r>
              <a:rPr lang="en-GB" altLang="cs-CZ" sz="2400" dirty="0" smtClean="0"/>
              <a:t>will successfully germinate in the spring, and </a:t>
            </a:r>
            <a:r>
              <a:rPr lang="en-GB" altLang="cs-CZ" sz="2400" dirty="0"/>
              <a:t>(3) </a:t>
            </a:r>
            <a:r>
              <a:rPr lang="en-GB" altLang="cs-CZ" sz="2400" dirty="0" smtClean="0"/>
              <a:t>the seedling will survive, flower and produce the seeds </a:t>
            </a:r>
            <a:endParaRPr lang="en-GB" altLang="cs-CZ" sz="2400" baseline="-25000" dirty="0"/>
          </a:p>
        </p:txBody>
      </p:sp>
      <p:sp>
        <p:nvSpPr>
          <p:cNvPr id="13315" name="Text Box 3"/>
          <p:cNvSpPr txBox="1">
            <a:spLocks noChangeArrowheads="1"/>
          </p:cNvSpPr>
          <p:nvPr/>
        </p:nvSpPr>
        <p:spPr bwMode="auto">
          <a:xfrm>
            <a:off x="381000" y="5105400"/>
            <a:ext cx="845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b="1" dirty="0" smtClean="0"/>
              <a:t>All the parameters are considered to be constant</a:t>
            </a:r>
            <a:r>
              <a:rPr lang="en-GB" altLang="cs-CZ" sz="2400" dirty="0" smtClean="0"/>
              <a:t>.  </a:t>
            </a:r>
            <a:endParaRPr lang="en-GB" altLang="cs-CZ"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
            <a:ext cx="757859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96200" y="2514600"/>
            <a:ext cx="1219200" cy="2308324"/>
          </a:xfrm>
          <a:prstGeom prst="rect">
            <a:avLst/>
          </a:prstGeom>
          <a:noFill/>
        </p:spPr>
        <p:txBody>
          <a:bodyPr wrap="square" rtlCol="0">
            <a:spAutoFit/>
          </a:bodyPr>
          <a:lstStyle/>
          <a:p>
            <a:r>
              <a:rPr lang="en-US" i="1" dirty="0" err="1" smtClean="0"/>
              <a:t>Trapa</a:t>
            </a:r>
            <a:r>
              <a:rPr lang="en-US" i="1" dirty="0" smtClean="0"/>
              <a:t> </a:t>
            </a:r>
            <a:r>
              <a:rPr lang="en-US" i="1" dirty="0" err="1" smtClean="0"/>
              <a:t>natans</a:t>
            </a:r>
            <a:r>
              <a:rPr lang="en-US" i="1" dirty="0" smtClean="0"/>
              <a:t>  -  annual that have no seed bank</a:t>
            </a:r>
            <a:endParaRPr lang="en-US" i="1" dirty="0"/>
          </a:p>
        </p:txBody>
      </p:sp>
    </p:spTree>
    <p:extLst>
      <p:ext uri="{BB962C8B-B14F-4D97-AF65-F5344CB8AC3E}">
        <p14:creationId xmlns:p14="http://schemas.microsoft.com/office/powerpoint/2010/main" val="1955399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33400" y="174010"/>
            <a:ext cx="81534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2. </a:t>
            </a:r>
            <a:r>
              <a:rPr lang="en-US" altLang="cs-CZ" sz="2400" b="1" dirty="0" smtClean="0">
                <a:latin typeface="Times New Roman" pitchFamily="18" charset="0"/>
              </a:rPr>
              <a:t>Population with overlapping generations </a:t>
            </a:r>
            <a:r>
              <a:rPr lang="en-US" altLang="cs-CZ" sz="2400" dirty="0" smtClean="0">
                <a:latin typeface="Times New Roman" pitchFamily="18" charset="0"/>
              </a:rPr>
              <a:t>(and reproducing once in a year; for example, hares is April) - </a:t>
            </a:r>
            <a:r>
              <a:rPr lang="en-US" altLang="cs-CZ" sz="2400" i="1" dirty="0" smtClean="0">
                <a:latin typeface="Times New Roman" pitchFamily="18" charset="0"/>
              </a:rPr>
              <a:t>census</a:t>
            </a:r>
            <a:r>
              <a:rPr lang="en-US" altLang="cs-CZ" sz="2400" dirty="0" smtClean="0">
                <a:latin typeface="Times New Roman" pitchFamily="18" charset="0"/>
              </a:rPr>
              <a:t> is shortly before the reproduction – </a:t>
            </a:r>
            <a:r>
              <a:rPr lang="en-US" altLang="cs-CZ" sz="2400" b="1" dirty="0" smtClean="0">
                <a:latin typeface="Times New Roman" pitchFamily="18" charset="0"/>
              </a:rPr>
              <a:t>important – if there is a one-year step,  you need to know, which point of time in the year you </a:t>
            </a:r>
            <a:r>
              <a:rPr lang="cs-CZ" altLang="cs-CZ" sz="2400" b="1" dirty="0" smtClean="0">
                <a:latin typeface="Times New Roman" pitchFamily="18" charset="0"/>
              </a:rPr>
              <a:t>consider</a:t>
            </a:r>
            <a:endParaRPr lang="en-US" altLang="cs-CZ" sz="2400" b="1" dirty="0" smtClean="0">
              <a:latin typeface="Times New Roman" pitchFamily="18" charset="0"/>
            </a:endParaRPr>
          </a:p>
          <a:p>
            <a:pPr>
              <a:spcBef>
                <a:spcPct val="50000"/>
              </a:spcBef>
              <a:buFontTx/>
              <a:buNone/>
            </a:pPr>
            <a:endParaRPr lang="en-US" altLang="cs-CZ" sz="2400" dirty="0">
              <a:latin typeface="Times New Roman" pitchFamily="18" charset="0"/>
            </a:endParaRPr>
          </a:p>
        </p:txBody>
      </p:sp>
      <p:sp>
        <p:nvSpPr>
          <p:cNvPr id="14339" name="Text Box 3"/>
          <p:cNvSpPr txBox="1">
            <a:spLocks noChangeArrowheads="1"/>
          </p:cNvSpPr>
          <p:nvPr/>
        </p:nvSpPr>
        <p:spPr bwMode="auto">
          <a:xfrm>
            <a:off x="533400" y="1981200"/>
            <a:ext cx="685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N</a:t>
            </a:r>
            <a:r>
              <a:rPr lang="en-GB" altLang="cs-CZ" sz="2400" baseline="-25000" dirty="0" smtClean="0">
                <a:latin typeface="Times New Roman" pitchFamily="18" charset="0"/>
              </a:rPr>
              <a:t>t+1</a:t>
            </a:r>
            <a:r>
              <a:rPr lang="en-GB" altLang="cs-CZ" sz="2400" dirty="0">
                <a:latin typeface="Times New Roman" pitchFamily="18" charset="0"/>
              </a:rPr>
              <a:t>=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b</a:t>
            </a:r>
            <a:r>
              <a:rPr lang="en-GB" altLang="cs-CZ" sz="2400" dirty="0">
                <a:latin typeface="Times New Roman" pitchFamily="18" charset="0"/>
              </a:rPr>
              <a:t> -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d</a:t>
            </a:r>
            <a:r>
              <a:rPr lang="en-GB" altLang="cs-CZ" sz="2400" dirty="0">
                <a:latin typeface="Times New Roman" pitchFamily="18" charset="0"/>
              </a:rPr>
              <a:t> =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a:latin typeface="Times New Roman" pitchFamily="18" charset="0"/>
              </a:rPr>
              <a:t>(1+b-d)</a:t>
            </a:r>
          </a:p>
        </p:txBody>
      </p:sp>
      <p:sp>
        <p:nvSpPr>
          <p:cNvPr id="14340" name="Text Box 4"/>
          <p:cNvSpPr txBox="1">
            <a:spLocks noChangeArrowheads="1"/>
          </p:cNvSpPr>
          <p:nvPr/>
        </p:nvSpPr>
        <p:spPr bwMode="auto">
          <a:xfrm>
            <a:off x="428625" y="2667000"/>
            <a:ext cx="7239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N is number of (adult) females in April (adopting here the approach that we model females only)</a:t>
            </a:r>
          </a:p>
          <a:p>
            <a:pPr>
              <a:spcBef>
                <a:spcPct val="50000"/>
              </a:spcBef>
              <a:buFontTx/>
              <a:buNone/>
            </a:pPr>
            <a:r>
              <a:rPr lang="en-US" altLang="cs-CZ" sz="2400" dirty="0" smtClean="0">
                <a:latin typeface="Times New Roman" pitchFamily="18" charset="0"/>
              </a:rPr>
              <a:t>b (natality, </a:t>
            </a:r>
            <a:r>
              <a:rPr lang="en-US" altLang="cs-CZ" sz="2400" i="1" dirty="0" smtClean="0">
                <a:latin typeface="Times New Roman" pitchFamily="18" charset="0"/>
              </a:rPr>
              <a:t>birth rate – </a:t>
            </a:r>
            <a:r>
              <a:rPr lang="en-US" altLang="cs-CZ" sz="2400" dirty="0" smtClean="0">
                <a:latin typeface="Times New Roman" pitchFamily="18" charset="0"/>
              </a:rPr>
              <a:t>but this name is actually misleading) </a:t>
            </a:r>
            <a:r>
              <a:rPr lang="en-US" altLang="cs-CZ" sz="2400" i="1" dirty="0" smtClean="0">
                <a:latin typeface="Times New Roman" pitchFamily="18" charset="0"/>
              </a:rPr>
              <a:t>–</a:t>
            </a:r>
            <a:r>
              <a:rPr lang="en-US" altLang="cs-CZ" sz="2400" dirty="0" smtClean="0">
                <a:latin typeface="Times New Roman" pitchFamily="18" charset="0"/>
              </a:rPr>
              <a:t> it is the average number of female offspring per female, </a:t>
            </a:r>
            <a:r>
              <a:rPr lang="en-US" altLang="cs-CZ" sz="2400" b="1" dirty="0" smtClean="0">
                <a:latin typeface="Times New Roman" pitchFamily="18" charset="0"/>
              </a:rPr>
              <a:t>which will survive </a:t>
            </a:r>
            <a:r>
              <a:rPr lang="en-US" altLang="cs-CZ" sz="2400" dirty="0" smtClean="0">
                <a:latin typeface="Times New Roman" pitchFamily="18" charset="0"/>
              </a:rPr>
              <a:t>till the next April (thus, it is the real natality (number of female offspring) * probability of their survival till next April  </a:t>
            </a:r>
          </a:p>
          <a:p>
            <a:pPr>
              <a:spcBef>
                <a:spcPct val="50000"/>
              </a:spcBef>
              <a:buFontTx/>
              <a:buNone/>
            </a:pPr>
            <a:r>
              <a:rPr lang="en-US" altLang="cs-CZ" sz="2400" dirty="0" smtClean="0">
                <a:latin typeface="Times New Roman" pitchFamily="18" charset="0"/>
              </a:rPr>
              <a:t>d (mortality, </a:t>
            </a:r>
            <a:r>
              <a:rPr lang="en-US" altLang="cs-CZ" sz="2400" i="1" dirty="0" smtClean="0">
                <a:latin typeface="Times New Roman" pitchFamily="18" charset="0"/>
              </a:rPr>
              <a:t>death rate</a:t>
            </a:r>
            <a:r>
              <a:rPr lang="en-US" altLang="cs-CZ" sz="2400" dirty="0" smtClean="0">
                <a:latin typeface="Times New Roman" pitchFamily="18" charset="0"/>
              </a:rPr>
              <a:t>) – proportion of females, which do not survive till the next April</a:t>
            </a:r>
            <a:endParaRPr lang="en-US"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685800" y="381000"/>
            <a:ext cx="70104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a:latin typeface="Times New Roman" pitchFamily="18" charset="0"/>
              </a:rPr>
              <a:t>N</a:t>
            </a:r>
            <a:r>
              <a:rPr lang="en-GB" altLang="cs-CZ" sz="2400" baseline="-25000" dirty="0">
                <a:latin typeface="Times New Roman" pitchFamily="18" charset="0"/>
              </a:rPr>
              <a:t>t+1</a:t>
            </a:r>
            <a:r>
              <a:rPr lang="en-GB" altLang="cs-CZ" sz="2400" dirty="0">
                <a:latin typeface="Times New Roman" pitchFamily="18" charset="0"/>
              </a:rPr>
              <a:t>=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b</a:t>
            </a:r>
            <a:r>
              <a:rPr lang="en-GB" altLang="cs-CZ" sz="2400" dirty="0">
                <a:latin typeface="Times New Roman" pitchFamily="18" charset="0"/>
              </a:rPr>
              <a:t> -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d</a:t>
            </a:r>
            <a:r>
              <a:rPr lang="en-GB" altLang="cs-CZ" sz="2400" dirty="0">
                <a:latin typeface="Times New Roman" pitchFamily="18" charset="0"/>
              </a:rPr>
              <a:t> =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a:latin typeface="Times New Roman" pitchFamily="18" charset="0"/>
              </a:rPr>
              <a:t>(1+b-d)</a:t>
            </a:r>
          </a:p>
          <a:p>
            <a:pPr>
              <a:spcBef>
                <a:spcPct val="50000"/>
              </a:spcBef>
              <a:buFontTx/>
              <a:buNone/>
            </a:pPr>
            <a:r>
              <a:rPr lang="en-GB" altLang="cs-CZ" sz="2400" dirty="0" smtClean="0">
                <a:latin typeface="Times New Roman" pitchFamily="18" charset="0"/>
              </a:rPr>
              <a:t>If we introduce</a:t>
            </a:r>
            <a:endParaRPr lang="en-GB" altLang="cs-CZ" sz="2400" dirty="0">
              <a:latin typeface="Times New Roman" pitchFamily="18" charset="0"/>
            </a:endParaRPr>
          </a:p>
          <a:p>
            <a:pPr>
              <a:spcBef>
                <a:spcPct val="50000"/>
              </a:spcBef>
              <a:buFontTx/>
              <a:buNone/>
            </a:pPr>
            <a:r>
              <a:rPr lang="en-GB" altLang="cs-CZ" sz="2400" dirty="0">
                <a:latin typeface="Times New Roman" pitchFamily="18" charset="0"/>
              </a:rPr>
              <a:t>1+b-d = λ</a:t>
            </a:r>
          </a:p>
          <a:p>
            <a:pPr>
              <a:spcBef>
                <a:spcPct val="50000"/>
              </a:spcBef>
              <a:buFontTx/>
              <a:buNone/>
            </a:pPr>
            <a:r>
              <a:rPr lang="en-GB" altLang="cs-CZ" sz="2400" dirty="0" smtClean="0">
                <a:latin typeface="Times New Roman" pitchFamily="18" charset="0"/>
              </a:rPr>
              <a:t>We can write</a:t>
            </a:r>
            <a:endParaRPr lang="en-GB" altLang="cs-CZ" sz="2400" dirty="0">
              <a:latin typeface="Times New Roman" pitchFamily="18" charset="0"/>
            </a:endParaRPr>
          </a:p>
          <a:p>
            <a:pPr>
              <a:spcBef>
                <a:spcPct val="50000"/>
              </a:spcBef>
              <a:buFontTx/>
              <a:buNone/>
            </a:pPr>
            <a:r>
              <a:rPr lang="en-GB" altLang="cs-CZ" sz="2400" dirty="0">
                <a:latin typeface="Times New Roman" pitchFamily="18" charset="0"/>
              </a:rPr>
              <a:t>N</a:t>
            </a:r>
            <a:r>
              <a:rPr lang="en-GB" altLang="cs-CZ" sz="2400" baseline="-25000" dirty="0">
                <a:latin typeface="Times New Roman" pitchFamily="18" charset="0"/>
              </a:rPr>
              <a:t>t+1</a:t>
            </a:r>
            <a:r>
              <a:rPr lang="en-GB" altLang="cs-CZ" sz="2400" dirty="0">
                <a:latin typeface="Times New Roman" pitchFamily="18" charset="0"/>
              </a:rPr>
              <a:t>=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b</a:t>
            </a:r>
            <a:r>
              <a:rPr lang="en-GB" altLang="cs-CZ" sz="2400" dirty="0">
                <a:latin typeface="Times New Roman" pitchFamily="18" charset="0"/>
              </a:rPr>
              <a:t> -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err="1">
                <a:latin typeface="Times New Roman" pitchFamily="18" charset="0"/>
              </a:rPr>
              <a:t>d</a:t>
            </a:r>
            <a:r>
              <a:rPr lang="en-GB" altLang="cs-CZ" sz="2400" dirty="0">
                <a:latin typeface="Times New Roman" pitchFamily="18" charset="0"/>
              </a:rPr>
              <a:t> =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a:latin typeface="Times New Roman" pitchFamily="18" charset="0"/>
              </a:rPr>
              <a:t>(1+b-d) = </a:t>
            </a:r>
            <a:r>
              <a:rPr lang="en-GB" altLang="cs-CZ" sz="2400" dirty="0" err="1">
                <a:latin typeface="Times New Roman" pitchFamily="18" charset="0"/>
              </a:rPr>
              <a:t>N</a:t>
            </a:r>
            <a:r>
              <a:rPr lang="en-GB" altLang="cs-CZ" sz="2400" baseline="-25000" dirty="0" err="1">
                <a:latin typeface="Times New Roman" pitchFamily="18" charset="0"/>
              </a:rPr>
              <a:t>t</a:t>
            </a:r>
            <a:r>
              <a:rPr lang="en-GB" altLang="cs-CZ" sz="2400" dirty="0">
                <a:latin typeface="Times New Roman" pitchFamily="18" charset="0"/>
              </a:rPr>
              <a:t> λ</a:t>
            </a:r>
          </a:p>
          <a:p>
            <a:pPr>
              <a:spcBef>
                <a:spcPct val="50000"/>
              </a:spcBef>
              <a:buFontTx/>
              <a:buNone/>
            </a:pPr>
            <a:r>
              <a:rPr lang="en-US" altLang="cs-CZ" sz="2400" dirty="0" smtClean="0">
                <a:latin typeface="Times New Roman" pitchFamily="18" charset="0"/>
              </a:rPr>
              <a:t>Obtaining again the classical equation for the exponential growth.</a:t>
            </a:r>
            <a:endParaRPr lang="cs-CZ" altLang="cs-CZ" sz="2400" dirty="0">
              <a:latin typeface="Times New Roman" pitchFamily="18" charset="0"/>
            </a:endParaRPr>
          </a:p>
          <a:p>
            <a:pPr>
              <a:spcBef>
                <a:spcPct val="50000"/>
              </a:spcBef>
              <a:buFontTx/>
              <a:buNone/>
            </a:pPr>
            <a:r>
              <a:rPr lang="cs-CZ" altLang="cs-CZ" sz="2400" dirty="0" smtClean="0">
                <a:latin typeface="Times New Roman" pitchFamily="18" charset="0"/>
              </a:rPr>
              <a:t>(</a:t>
            </a:r>
            <a:r>
              <a:rPr lang="en-US" altLang="cs-CZ" sz="2400" dirty="0" smtClean="0">
                <a:latin typeface="Times New Roman" pitchFamily="18" charset="0"/>
              </a:rPr>
              <a:t>note that this is a general equation for both, overlapping and non-overlapping generations, for non-overlapping, d=1 and thus </a:t>
            </a:r>
            <a:r>
              <a:rPr lang="en-GB" altLang="cs-CZ" sz="2400" dirty="0">
                <a:latin typeface="Times New Roman" pitchFamily="18" charset="0"/>
              </a:rPr>
              <a:t>λ=b</a:t>
            </a:r>
            <a:r>
              <a:rPr lang="cs-CZ" altLang="cs-CZ" sz="2400" dirty="0">
                <a:latin typeface="Times New Roman" pitchFamily="18" charset="0"/>
              </a:rPr>
              <a:t>)</a:t>
            </a:r>
            <a:endParaRPr lang="en-GB" altLang="cs-CZ" sz="2400" dirty="0">
              <a:latin typeface="Times New Roman" pitchFamily="18" charset="0"/>
            </a:endParaRPr>
          </a:p>
          <a:p>
            <a:pPr>
              <a:spcBef>
                <a:spcPct val="50000"/>
              </a:spcBef>
              <a:buFontTx/>
              <a:buNone/>
            </a:pPr>
            <a:r>
              <a:rPr lang="cs-CZ" altLang="cs-CZ" sz="2400" dirty="0">
                <a:latin typeface="Times New Roman" pitchFamily="18" charset="0"/>
              </a:rPr>
              <a:t> </a:t>
            </a:r>
            <a:r>
              <a:rPr lang="en-US" altLang="cs-CZ" sz="2400" dirty="0" smtClean="0">
                <a:latin typeface="Times New Roman" pitchFamily="18" charset="0"/>
              </a:rPr>
              <a:t>For population to grow, we need again </a:t>
            </a:r>
            <a:r>
              <a:rPr lang="en-GB" altLang="cs-CZ" sz="2400" dirty="0" smtClean="0">
                <a:latin typeface="Times New Roman" pitchFamily="18" charset="0"/>
              </a:rPr>
              <a:t>λ&gt;1, which means b&gt;d</a:t>
            </a:r>
            <a:endParaRPr lang="en-GB" altLang="cs-CZ" sz="2400" dirty="0">
              <a:latin typeface="Times New Roman" pitchFamily="18" charset="0"/>
            </a:endParaRPr>
          </a:p>
          <a:p>
            <a:pPr>
              <a:spcBef>
                <a:spcPct val="50000"/>
              </a:spcBef>
              <a:buFontTx/>
              <a:buNone/>
            </a:pPr>
            <a:r>
              <a:rPr lang="en-GB" altLang="cs-CZ" sz="2400" dirty="0" smtClean="0">
                <a:latin typeface="Times New Roman" pitchFamily="18" charset="0"/>
              </a:rPr>
              <a:t>Thus, finally, the same exponential growth - </a:t>
            </a:r>
            <a:r>
              <a:rPr lang="cs-CZ" altLang="cs-CZ" sz="2400" i="1" dirty="0">
                <a:latin typeface="Times New Roman" pitchFamily="18" charset="0"/>
              </a:rPr>
              <a:t>N</a:t>
            </a:r>
            <a:r>
              <a:rPr lang="cs-CZ" altLang="cs-CZ" sz="2400" i="1" baseline="-25000" dirty="0">
                <a:latin typeface="Times New Roman" pitchFamily="18" charset="0"/>
              </a:rPr>
              <a:t>t</a:t>
            </a:r>
            <a:r>
              <a:rPr lang="cs-CZ" altLang="cs-CZ" sz="2400" i="1" dirty="0">
                <a:latin typeface="Times New Roman" pitchFamily="18" charset="0"/>
              </a:rPr>
              <a:t> = </a:t>
            </a:r>
            <a:r>
              <a:rPr lang="cs-CZ" altLang="cs-CZ" sz="2400" i="1" dirty="0">
                <a:latin typeface="Times New Roman" pitchFamily="18" charset="0"/>
                <a:sym typeface="Symbol" pitchFamily="18" charset="2"/>
              </a:rPr>
              <a:t></a:t>
            </a:r>
            <a:r>
              <a:rPr lang="cs-CZ" altLang="cs-CZ" sz="2400" i="1" baseline="30000" dirty="0">
                <a:latin typeface="Times New Roman" pitchFamily="18" charset="0"/>
              </a:rPr>
              <a:t>t</a:t>
            </a:r>
            <a:r>
              <a:rPr lang="cs-CZ" altLang="cs-CZ" sz="2400" i="1" dirty="0">
                <a:latin typeface="Times New Roman" pitchFamily="18" charset="0"/>
              </a:rPr>
              <a:t> N</a:t>
            </a:r>
            <a:r>
              <a:rPr lang="cs-CZ" altLang="cs-CZ" sz="2400" i="1" baseline="-25000" dirty="0">
                <a:latin typeface="Times New Roman" pitchFamily="18" charset="0"/>
              </a:rPr>
              <a:t>0</a:t>
            </a:r>
            <a:endParaRPr lang="en-GB"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85800" y="609600"/>
            <a:ext cx="7315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Continually reproducing population </a:t>
            </a:r>
          </a:p>
          <a:p>
            <a:pPr>
              <a:spcBef>
                <a:spcPct val="50000"/>
              </a:spcBef>
              <a:buFontTx/>
              <a:buNone/>
            </a:pPr>
            <a:r>
              <a:rPr lang="en-GB" altLang="cs-CZ" sz="2400" dirty="0" smtClean="0">
                <a:latin typeface="Times New Roman" pitchFamily="18" charset="0"/>
              </a:rPr>
              <a:t>If the natality and mortality is constant, the result will be again the exponential growth (or exponential decline). The derivation might be a little complicated - within a single season females are continuously reproducing, but also dying (and the dead ones do not reproduce any more). The solution is to shorten the time step (up to the zero length) yielding a differential equation. </a:t>
            </a:r>
            <a:endParaRPr lang="en-GB" altLang="cs-CZ" sz="2400" dirty="0">
              <a:latin typeface="Times New Roman" pitchFamily="18" charset="0"/>
            </a:endParaRPr>
          </a:p>
          <a:p>
            <a:pPr>
              <a:spcBef>
                <a:spcPct val="50000"/>
              </a:spcBef>
              <a:buFontTx/>
              <a:buNone/>
            </a:pPr>
            <a:endParaRPr lang="en-GB" altLang="cs-CZ" sz="2400" dirty="0">
              <a:latin typeface="Times New Roman" pitchFamily="18" charset="0"/>
            </a:endParaRPr>
          </a:p>
        </p:txBody>
      </p:sp>
      <p:graphicFrame>
        <p:nvGraphicFramePr>
          <p:cNvPr id="16387" name="Object 3"/>
          <p:cNvGraphicFramePr>
            <a:graphicFrameLocks noChangeAspect="1"/>
          </p:cNvGraphicFramePr>
          <p:nvPr>
            <p:extLst>
              <p:ext uri="{D42A27DB-BD31-4B8C-83A1-F6EECF244321}">
                <p14:modId xmlns:p14="http://schemas.microsoft.com/office/powerpoint/2010/main" val="2375500489"/>
              </p:ext>
            </p:extLst>
          </p:nvPr>
        </p:nvGraphicFramePr>
        <p:xfrm>
          <a:off x="795337" y="4191000"/>
          <a:ext cx="3548063" cy="2362200"/>
        </p:xfrm>
        <a:graphic>
          <a:graphicData uri="http://schemas.openxmlformats.org/presentationml/2006/ole">
            <mc:AlternateContent xmlns:mc="http://schemas.openxmlformats.org/markup-compatibility/2006">
              <mc:Choice xmlns:v="urn:schemas-microsoft-com:vml" Requires="v">
                <p:oleObj spid="_x0000_s16435" name="Rovnice" r:id="rId3" imgW="1295400" imgH="863600" progId="Equation.3">
                  <p:embed/>
                </p:oleObj>
              </mc:Choice>
              <mc:Fallback>
                <p:oleObj name="Rovnice" r:id="rId3" imgW="1295400" imgH="8636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7" y="4191000"/>
                        <a:ext cx="3548063" cy="236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0" y="0"/>
            <a:ext cx="9144000" cy="304698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solidFill>
                  <a:schemeClr val="bg1"/>
                </a:solidFill>
                <a:latin typeface="Times New Roman" pitchFamily="18" charset="0"/>
              </a:rPr>
              <a:t>Important</a:t>
            </a:r>
          </a:p>
          <a:p>
            <a:pPr>
              <a:spcBef>
                <a:spcPct val="50000"/>
              </a:spcBef>
              <a:buFontTx/>
              <a:buNone/>
            </a:pPr>
            <a:r>
              <a:rPr lang="en-US" altLang="cs-CZ" sz="2400" dirty="0" smtClean="0">
                <a:solidFill>
                  <a:schemeClr val="bg1"/>
                </a:solidFill>
                <a:latin typeface="Times New Roman" pitchFamily="18" charset="0"/>
              </a:rPr>
              <a:t>λ is a ratio of population size in </a:t>
            </a:r>
            <a:r>
              <a:rPr lang="en-US" altLang="cs-CZ" sz="2400" i="1" dirty="0" smtClean="0">
                <a:solidFill>
                  <a:schemeClr val="bg1"/>
                </a:solidFill>
                <a:latin typeface="Times New Roman" pitchFamily="18" charset="0"/>
              </a:rPr>
              <a:t>t</a:t>
            </a:r>
            <a:r>
              <a:rPr lang="en-US" altLang="cs-CZ" sz="2400" dirty="0" smtClean="0">
                <a:solidFill>
                  <a:schemeClr val="bg1"/>
                </a:solidFill>
                <a:latin typeface="Times New Roman" pitchFamily="18" charset="0"/>
              </a:rPr>
              <a:t>+1 to population size in </a:t>
            </a:r>
            <a:r>
              <a:rPr lang="en-US" altLang="cs-CZ" sz="2400" i="1" dirty="0" smtClean="0">
                <a:solidFill>
                  <a:schemeClr val="bg1"/>
                </a:solidFill>
                <a:latin typeface="Times New Roman" pitchFamily="18" charset="0"/>
              </a:rPr>
              <a:t>t</a:t>
            </a:r>
            <a:r>
              <a:rPr lang="en-US" altLang="cs-CZ" sz="2400" dirty="0" smtClean="0">
                <a:solidFill>
                  <a:schemeClr val="bg1"/>
                </a:solidFill>
                <a:latin typeface="Times New Roman" pitchFamily="18" charset="0"/>
              </a:rPr>
              <a:t> , </a:t>
            </a:r>
            <a:r>
              <a:rPr lang="en-US" altLang="cs-CZ" sz="2400" i="1" dirty="0" smtClean="0">
                <a:solidFill>
                  <a:schemeClr val="bg1"/>
                </a:solidFill>
                <a:latin typeface="Times New Roman" pitchFamily="18" charset="0"/>
              </a:rPr>
              <a:t>r</a:t>
            </a:r>
            <a:r>
              <a:rPr lang="en-US" altLang="cs-CZ" sz="2400" dirty="0" smtClean="0">
                <a:solidFill>
                  <a:schemeClr val="bg1"/>
                </a:solidFill>
                <a:latin typeface="Times New Roman" pitchFamily="18" charset="0"/>
              </a:rPr>
              <a:t> is (relative) size of change. For step size = 1, </a:t>
            </a:r>
          </a:p>
          <a:p>
            <a:pPr>
              <a:spcBef>
                <a:spcPct val="50000"/>
              </a:spcBef>
              <a:buFontTx/>
              <a:buNone/>
            </a:pPr>
            <a:r>
              <a:rPr lang="en-US" altLang="cs-CZ" sz="2400" dirty="0" smtClean="0">
                <a:solidFill>
                  <a:schemeClr val="bg1"/>
                </a:solidFill>
                <a:latin typeface="Times New Roman" pitchFamily="18" charset="0"/>
              </a:rPr>
              <a:t>r=ln(λ)</a:t>
            </a:r>
          </a:p>
          <a:p>
            <a:pPr>
              <a:spcBef>
                <a:spcPct val="50000"/>
              </a:spcBef>
              <a:buFontTx/>
              <a:buNone/>
            </a:pPr>
            <a:r>
              <a:rPr lang="en-US" altLang="cs-CZ" sz="2400" dirty="0" smtClean="0">
                <a:solidFill>
                  <a:schemeClr val="bg1"/>
                </a:solidFill>
                <a:latin typeface="Times New Roman" pitchFamily="18" charset="0"/>
              </a:rPr>
              <a:t>Population increases for </a:t>
            </a:r>
            <a:r>
              <a:rPr lang="en-US" altLang="cs-CZ" sz="2400" i="1" dirty="0" smtClean="0">
                <a:solidFill>
                  <a:schemeClr val="bg1"/>
                </a:solidFill>
                <a:latin typeface="Times New Roman" pitchFamily="18" charset="0"/>
              </a:rPr>
              <a:t>r</a:t>
            </a:r>
            <a:r>
              <a:rPr lang="en-US" altLang="cs-CZ" sz="2400" dirty="0" smtClean="0">
                <a:solidFill>
                  <a:schemeClr val="bg1"/>
                </a:solidFill>
                <a:latin typeface="Times New Roman" pitchFamily="18" charset="0"/>
              </a:rPr>
              <a:t>&gt;0, decreases for </a:t>
            </a:r>
            <a:r>
              <a:rPr lang="en-US" altLang="cs-CZ" sz="2400" i="1" dirty="0" smtClean="0">
                <a:solidFill>
                  <a:schemeClr val="bg1"/>
                </a:solidFill>
                <a:latin typeface="Times New Roman" pitchFamily="18" charset="0"/>
              </a:rPr>
              <a:t>r</a:t>
            </a:r>
            <a:r>
              <a:rPr lang="en-US" altLang="cs-CZ" sz="2400" dirty="0" smtClean="0">
                <a:solidFill>
                  <a:schemeClr val="bg1"/>
                </a:solidFill>
                <a:latin typeface="Times New Roman" pitchFamily="18" charset="0"/>
              </a:rPr>
              <a:t>&lt;0</a:t>
            </a:r>
          </a:p>
          <a:p>
            <a:pPr>
              <a:spcBef>
                <a:spcPct val="50000"/>
              </a:spcBef>
              <a:buFontTx/>
              <a:buNone/>
            </a:pPr>
            <a:r>
              <a:rPr lang="en-US" altLang="cs-CZ" sz="2400" dirty="0" smtClean="0">
                <a:solidFill>
                  <a:schemeClr val="bg1"/>
                </a:solidFill>
                <a:latin typeface="Times New Roman" pitchFamily="18" charset="0"/>
              </a:rPr>
              <a:t>Or increases for λ&gt;1, decreases for  λ&lt;1</a:t>
            </a:r>
            <a:endParaRPr lang="en-US" altLang="cs-CZ" sz="2400" dirty="0">
              <a:latin typeface="Times New Roman" pitchFamily="18" charset="0"/>
            </a:endParaRPr>
          </a:p>
        </p:txBody>
      </p:sp>
      <p:sp>
        <p:nvSpPr>
          <p:cNvPr id="17411" name="TextBox 2"/>
          <p:cNvSpPr txBox="1">
            <a:spLocks noChangeArrowheads="1"/>
          </p:cNvSpPr>
          <p:nvPr/>
        </p:nvSpPr>
        <p:spPr bwMode="auto">
          <a:xfrm>
            <a:off x="76200" y="312420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r>
              <a:rPr lang="en-US" altLang="cs-CZ" sz="2400" dirty="0" smtClean="0"/>
              <a:t>One would expect that </a:t>
            </a:r>
            <a:r>
              <a:rPr lang="en-US" altLang="cs-CZ" sz="2400" i="1" dirty="0" smtClean="0"/>
              <a:t>r =</a:t>
            </a:r>
            <a:r>
              <a:rPr lang="en-US" altLang="cs-CZ" sz="2400" dirty="0" smtClean="0"/>
              <a:t> λ – 1, instead of  ln(λ). But according to the model, the new individuals immediately contribute to reproduction. Moreover, for small time step,, the difference disappears. For  λ close to 1, λ-1 ~ ln(λ). </a:t>
            </a:r>
            <a:endParaRPr lang="en-US" altLang="cs-CZ"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43000" y="1524000"/>
          <a:ext cx="5295900" cy="5105491"/>
        </p:xfrm>
        <a:graphic>
          <a:graphicData uri="http://schemas.openxmlformats.org/drawingml/2006/table">
            <a:tbl>
              <a:tblPr>
                <a:tableStyleId>{5C22544A-7EE6-4342-B048-85BDC9FD1C3A}</a:tableStyleId>
              </a:tblPr>
              <a:tblGrid>
                <a:gridCol w="1203615">
                  <a:extLst>
                    <a:ext uri="{9D8B030D-6E8A-4147-A177-3AD203B41FA5}">
                      <a16:colId xmlns:a16="http://schemas.microsoft.com/office/drawing/2014/main" val="20000"/>
                    </a:ext>
                  </a:extLst>
                </a:gridCol>
                <a:gridCol w="1358364">
                  <a:extLst>
                    <a:ext uri="{9D8B030D-6E8A-4147-A177-3AD203B41FA5}">
                      <a16:colId xmlns:a16="http://schemas.microsoft.com/office/drawing/2014/main" val="20001"/>
                    </a:ext>
                  </a:extLst>
                </a:gridCol>
                <a:gridCol w="1341169">
                  <a:extLst>
                    <a:ext uri="{9D8B030D-6E8A-4147-A177-3AD203B41FA5}">
                      <a16:colId xmlns:a16="http://schemas.microsoft.com/office/drawing/2014/main" val="20002"/>
                    </a:ext>
                  </a:extLst>
                </a:gridCol>
                <a:gridCol w="1392752">
                  <a:extLst>
                    <a:ext uri="{9D8B030D-6E8A-4147-A177-3AD203B41FA5}">
                      <a16:colId xmlns:a16="http://schemas.microsoft.com/office/drawing/2014/main" val="20003"/>
                    </a:ext>
                  </a:extLst>
                </a:gridCol>
              </a:tblGrid>
              <a:tr h="854386">
                <a:tc>
                  <a:txBody>
                    <a:bodyPr/>
                    <a:lstStyle/>
                    <a:p>
                      <a:pPr algn="l" fontAlgn="b"/>
                      <a:r>
                        <a:rPr lang="el-GR" sz="2300" u="none" strike="noStrike" dirty="0">
                          <a:effectLst/>
                        </a:rPr>
                        <a:t>λ</a:t>
                      </a:r>
                      <a:endParaRPr lang="el-GR" sz="2300" b="0" i="0" u="none" strike="noStrike" dirty="0">
                        <a:solidFill>
                          <a:srgbClr val="000000"/>
                        </a:solidFill>
                        <a:effectLst/>
                        <a:latin typeface="Arial Narrow"/>
                      </a:endParaRPr>
                    </a:p>
                  </a:txBody>
                  <a:tcPr marL="9088" marR="9088" marT="9087" marB="0" anchor="b"/>
                </a:tc>
                <a:tc>
                  <a:txBody>
                    <a:bodyPr/>
                    <a:lstStyle/>
                    <a:p>
                      <a:pPr algn="l" fontAlgn="b"/>
                      <a:r>
                        <a:rPr lang="el-GR" sz="2300" u="none" strike="noStrike" dirty="0" smtClean="0">
                          <a:effectLst/>
                        </a:rPr>
                        <a:t>λ</a:t>
                      </a:r>
                      <a:r>
                        <a:rPr lang="cs-CZ" sz="2300" u="none" strike="noStrike" dirty="0" smtClean="0">
                          <a:effectLst/>
                        </a:rPr>
                        <a:t>-1</a:t>
                      </a:r>
                      <a:endParaRPr lang="el-GR" sz="2300" b="0" i="0" u="none" strike="noStrike" dirty="0">
                        <a:solidFill>
                          <a:srgbClr val="000000"/>
                        </a:solidFill>
                        <a:effectLst/>
                        <a:latin typeface="+mn-lt"/>
                      </a:endParaRPr>
                    </a:p>
                  </a:txBody>
                  <a:tcPr marL="9088" marR="9088" marT="9087" marB="0" anchor="b"/>
                </a:tc>
                <a:tc>
                  <a:txBody>
                    <a:bodyPr/>
                    <a:lstStyle/>
                    <a:p>
                      <a:pPr algn="l" fontAlgn="b"/>
                      <a:r>
                        <a:rPr lang="cs-CZ" sz="2300" u="none" strike="noStrike">
                          <a:effectLst/>
                        </a:rPr>
                        <a:t>ln(</a:t>
                      </a:r>
                      <a:r>
                        <a:rPr lang="el-GR" sz="2300" u="none" strike="noStrike">
                          <a:effectLst/>
                        </a:rPr>
                        <a:t>λ).</a:t>
                      </a:r>
                      <a:endParaRPr lang="el-GR" sz="2300" b="0" i="0" u="none" strike="noStrike">
                        <a:solidFill>
                          <a:srgbClr val="000000"/>
                        </a:solidFill>
                        <a:effectLst/>
                        <a:latin typeface="Arial Narrow"/>
                      </a:endParaRPr>
                    </a:p>
                  </a:txBody>
                  <a:tcPr marL="9088" marR="9088" marT="9087" marB="0" anchor="b"/>
                </a:tc>
                <a:tc>
                  <a:txBody>
                    <a:bodyPr/>
                    <a:lstStyle/>
                    <a:p>
                      <a:pPr algn="l" fontAlgn="b"/>
                      <a:r>
                        <a:rPr lang="el-GR" sz="2300" u="none" strike="noStrike">
                          <a:effectLst/>
                        </a:rPr>
                        <a:t>(λ-1)/</a:t>
                      </a:r>
                      <a:r>
                        <a:rPr lang="cs-CZ" sz="2300" u="none" strike="noStrike">
                          <a:effectLst/>
                        </a:rPr>
                        <a:t>ln(</a:t>
                      </a:r>
                      <a:r>
                        <a:rPr lang="el-GR" sz="2300" u="none" strike="noStrike">
                          <a:effectLst/>
                        </a:rPr>
                        <a:t>λ). </a:t>
                      </a:r>
                      <a:endParaRPr lang="el-GR" sz="2300" b="0" i="0" u="none" strike="noStrike">
                        <a:solidFill>
                          <a:srgbClr val="000000"/>
                        </a:solidFill>
                        <a:effectLst/>
                        <a:latin typeface="Arial Narrow"/>
                      </a:endParaRPr>
                    </a:p>
                  </a:txBody>
                  <a:tcPr marL="9088" marR="9088" marT="9087" marB="0" anchor="b"/>
                </a:tc>
                <a:extLst>
                  <a:ext uri="{0D108BD9-81ED-4DB2-BD59-A6C34878D82A}">
                    <a16:rowId xmlns:a16="http://schemas.microsoft.com/office/drawing/2014/main" val="10000"/>
                  </a:ext>
                </a:extLst>
              </a:tr>
              <a:tr h="283401">
                <a:tc>
                  <a:txBody>
                    <a:bodyPr/>
                    <a:lstStyle/>
                    <a:p>
                      <a:pPr algn="r" fontAlgn="b"/>
                      <a:r>
                        <a:rPr lang="cs-CZ" sz="1800" u="none" strike="noStrike" dirty="0">
                          <a:effectLst/>
                        </a:rPr>
                        <a:t>1</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dirty="0">
                          <a:effectLst/>
                        </a:rPr>
                        <a:t>0</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a:effectLst/>
                        </a:rPr>
                        <a:t>0</a:t>
                      </a:r>
                      <a:endParaRPr lang="cs-CZ" sz="1800" b="0" i="0" u="none" strike="noStrike">
                        <a:solidFill>
                          <a:srgbClr val="000000"/>
                        </a:solidFill>
                        <a:effectLst/>
                        <a:latin typeface="Calibri"/>
                      </a:endParaRPr>
                    </a:p>
                  </a:txBody>
                  <a:tcPr marL="9088" marR="9088" marT="9087" marB="0" anchor="b"/>
                </a:tc>
                <a:tc>
                  <a:txBody>
                    <a:bodyPr/>
                    <a:lstStyle/>
                    <a:p>
                      <a:pPr algn="ctr" fontAlgn="b"/>
                      <a:r>
                        <a:rPr lang="cs-CZ" sz="1800" u="none" strike="noStrike">
                          <a:effectLst/>
                        </a:rPr>
                        <a:t>#DIV/0!</a:t>
                      </a:r>
                      <a:endParaRPr lang="cs-CZ" sz="1800" b="0" i="0" u="none" strike="noStrike">
                        <a:solidFill>
                          <a:srgbClr val="000000"/>
                        </a:solidFill>
                        <a:effectLst/>
                        <a:latin typeface="Calibri"/>
                      </a:endParaRPr>
                    </a:p>
                  </a:txBody>
                  <a:tcPr marL="9088" marR="9088" marT="9087" marB="0" anchor="b"/>
                </a:tc>
                <a:extLst>
                  <a:ext uri="{0D108BD9-81ED-4DB2-BD59-A6C34878D82A}">
                    <a16:rowId xmlns:a16="http://schemas.microsoft.com/office/drawing/2014/main" val="10001"/>
                  </a:ext>
                </a:extLst>
              </a:tr>
              <a:tr h="283401">
                <a:tc>
                  <a:txBody>
                    <a:bodyPr/>
                    <a:lstStyle/>
                    <a:p>
                      <a:pPr algn="r" fontAlgn="b"/>
                      <a:r>
                        <a:rPr lang="cs-CZ" sz="1800" u="none" strike="noStrike">
                          <a:effectLst/>
                        </a:rPr>
                        <a:t>2</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a:effectLst/>
                        </a:rPr>
                        <a:t>0.6931472</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1.44269504</a:t>
                      </a:r>
                      <a:endParaRPr lang="cs-CZ" sz="1800" b="0" i="0" u="none" strike="noStrike">
                        <a:solidFill>
                          <a:srgbClr val="000000"/>
                        </a:solidFill>
                        <a:effectLst/>
                        <a:latin typeface="Calibri"/>
                      </a:endParaRPr>
                    </a:p>
                  </a:txBody>
                  <a:tcPr marL="9088" marR="9088" marT="9087" marB="0" anchor="b"/>
                </a:tc>
                <a:extLst>
                  <a:ext uri="{0D108BD9-81ED-4DB2-BD59-A6C34878D82A}">
                    <a16:rowId xmlns:a16="http://schemas.microsoft.com/office/drawing/2014/main" val="10002"/>
                  </a:ext>
                </a:extLst>
              </a:tr>
              <a:tr h="283401">
                <a:tc>
                  <a:txBody>
                    <a:bodyPr/>
                    <a:lstStyle/>
                    <a:p>
                      <a:pPr algn="r" fontAlgn="b"/>
                      <a:r>
                        <a:rPr lang="cs-CZ" sz="1800" u="none" strike="noStrike">
                          <a:effectLst/>
                        </a:rPr>
                        <a:t>1.5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0.5</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dirty="0">
                          <a:effectLst/>
                        </a:rPr>
                        <a:t>0.4054651</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a:effectLst/>
                        </a:rPr>
                        <a:t>1.23315173</a:t>
                      </a:r>
                      <a:endParaRPr lang="cs-CZ" sz="1800" b="0" i="0" u="none" strike="noStrike">
                        <a:solidFill>
                          <a:srgbClr val="000000"/>
                        </a:solidFill>
                        <a:effectLst/>
                        <a:latin typeface="Calibri"/>
                      </a:endParaRPr>
                    </a:p>
                  </a:txBody>
                  <a:tcPr marL="9088" marR="9088" marT="9087" marB="0" anchor="b"/>
                </a:tc>
                <a:extLst>
                  <a:ext uri="{0D108BD9-81ED-4DB2-BD59-A6C34878D82A}">
                    <a16:rowId xmlns:a16="http://schemas.microsoft.com/office/drawing/2014/main" val="10003"/>
                  </a:ext>
                </a:extLst>
              </a:tr>
              <a:tr h="283401">
                <a:tc>
                  <a:txBody>
                    <a:bodyPr/>
                    <a:lstStyle/>
                    <a:p>
                      <a:pPr algn="r" fontAlgn="b"/>
                      <a:r>
                        <a:rPr lang="cs-CZ" sz="1800" u="none" strike="noStrike">
                          <a:effectLst/>
                        </a:rPr>
                        <a:t>1.25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0.2231436</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a:effectLst/>
                        </a:rPr>
                        <a:t>1.12035503</a:t>
                      </a:r>
                      <a:endParaRPr lang="cs-CZ" sz="1800" b="0" i="0" u="none" strike="noStrike">
                        <a:solidFill>
                          <a:srgbClr val="000000"/>
                        </a:solidFill>
                        <a:effectLst/>
                        <a:latin typeface="Calibri"/>
                      </a:endParaRPr>
                    </a:p>
                  </a:txBody>
                  <a:tcPr marL="9088" marR="9088" marT="9087" marB="0" anchor="b"/>
                </a:tc>
                <a:extLst>
                  <a:ext uri="{0D108BD9-81ED-4DB2-BD59-A6C34878D82A}">
                    <a16:rowId xmlns:a16="http://schemas.microsoft.com/office/drawing/2014/main" val="10004"/>
                  </a:ext>
                </a:extLst>
              </a:tr>
              <a:tr h="283401">
                <a:tc>
                  <a:txBody>
                    <a:bodyPr/>
                    <a:lstStyle/>
                    <a:p>
                      <a:pPr algn="r" fontAlgn="b"/>
                      <a:r>
                        <a:rPr lang="cs-CZ" sz="1800" u="none" strike="noStrike">
                          <a:effectLst/>
                        </a:rPr>
                        <a:t>1.125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0.125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0.117783</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a:effectLst/>
                        </a:rPr>
                        <a:t>1.06127338</a:t>
                      </a:r>
                      <a:endParaRPr lang="cs-CZ" sz="1800" b="0" i="0" u="none" strike="noStrike">
                        <a:solidFill>
                          <a:srgbClr val="000000"/>
                        </a:solidFill>
                        <a:effectLst/>
                        <a:latin typeface="Calibri"/>
                      </a:endParaRPr>
                    </a:p>
                  </a:txBody>
                  <a:tcPr marL="9088" marR="9088" marT="9087" marB="0" anchor="b"/>
                </a:tc>
                <a:extLst>
                  <a:ext uri="{0D108BD9-81ED-4DB2-BD59-A6C34878D82A}">
                    <a16:rowId xmlns:a16="http://schemas.microsoft.com/office/drawing/2014/main" val="10005"/>
                  </a:ext>
                </a:extLst>
              </a:tr>
              <a:tr h="283401">
                <a:tc>
                  <a:txBody>
                    <a:bodyPr/>
                    <a:lstStyle/>
                    <a:p>
                      <a:pPr algn="r" fontAlgn="b"/>
                      <a:r>
                        <a:rPr lang="cs-CZ" sz="1800" u="none" strike="noStrike">
                          <a:effectLst/>
                        </a:rPr>
                        <a:t>1.0625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0.0625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0.0606246</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a:effectLst/>
                        </a:rPr>
                        <a:t>1.03093427</a:t>
                      </a:r>
                      <a:endParaRPr lang="cs-CZ" sz="1800" b="0" i="0" u="none" strike="noStrike">
                        <a:solidFill>
                          <a:srgbClr val="000000"/>
                        </a:solidFill>
                        <a:effectLst/>
                        <a:latin typeface="Calibri"/>
                      </a:endParaRPr>
                    </a:p>
                  </a:txBody>
                  <a:tcPr marL="9088" marR="9088" marT="9087" marB="0" anchor="b"/>
                </a:tc>
                <a:extLst>
                  <a:ext uri="{0D108BD9-81ED-4DB2-BD59-A6C34878D82A}">
                    <a16:rowId xmlns:a16="http://schemas.microsoft.com/office/drawing/2014/main" val="10006"/>
                  </a:ext>
                </a:extLst>
              </a:tr>
              <a:tr h="283401">
                <a:tc>
                  <a:txBody>
                    <a:bodyPr/>
                    <a:lstStyle/>
                    <a:p>
                      <a:pPr algn="r" fontAlgn="b"/>
                      <a:r>
                        <a:rPr lang="cs-CZ" sz="1800" u="none" strike="noStrike" dirty="0">
                          <a:effectLst/>
                        </a:rPr>
                        <a:t>1.03125</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dirty="0">
                          <a:effectLst/>
                        </a:rPr>
                        <a:t>0.03125</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dirty="0">
                          <a:effectLst/>
                        </a:rPr>
                        <a:t>0.0307717</a:t>
                      </a:r>
                      <a:endParaRPr lang="cs-CZ" sz="1800" b="0" i="0" u="none" strike="noStrike" dirty="0">
                        <a:solidFill>
                          <a:srgbClr val="000000"/>
                        </a:solidFill>
                        <a:effectLst/>
                        <a:latin typeface="Calibri"/>
                      </a:endParaRPr>
                    </a:p>
                  </a:txBody>
                  <a:tcPr marL="9088" marR="9088" marT="9087" marB="0" anchor="b"/>
                </a:tc>
                <a:tc>
                  <a:txBody>
                    <a:bodyPr/>
                    <a:lstStyle/>
                    <a:p>
                      <a:pPr algn="r" fontAlgn="b"/>
                      <a:r>
                        <a:rPr lang="cs-CZ" sz="1800" u="none" strike="noStrike" dirty="0">
                          <a:effectLst/>
                        </a:rPr>
                        <a:t>1.01554487</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07"/>
                  </a:ext>
                </a:extLst>
              </a:tr>
              <a:tr h="283401">
                <a:tc>
                  <a:txBody>
                    <a:bodyPr/>
                    <a:lstStyle/>
                    <a:p>
                      <a:pPr algn="r" fontAlgn="b"/>
                      <a:r>
                        <a:rPr lang="cs-CZ" sz="1800" u="none" strike="noStrike">
                          <a:effectLst/>
                        </a:rPr>
                        <a:t>1.015625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0.015625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0.0155042</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1.00779231</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08"/>
                  </a:ext>
                </a:extLst>
              </a:tr>
              <a:tr h="283401">
                <a:tc>
                  <a:txBody>
                    <a:bodyPr/>
                    <a:lstStyle/>
                    <a:p>
                      <a:pPr algn="r" fontAlgn="b"/>
                      <a:r>
                        <a:rPr lang="cs-CZ" sz="1800" u="none" strike="noStrike">
                          <a:effectLst/>
                        </a:rPr>
                        <a:t>1.007813</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0.0078125</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0.0077821</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1.00390118</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09"/>
                  </a:ext>
                </a:extLst>
              </a:tr>
              <a:tr h="283401">
                <a:tc>
                  <a:txBody>
                    <a:bodyPr/>
                    <a:lstStyle/>
                    <a:p>
                      <a:pPr algn="r" fontAlgn="b"/>
                      <a:r>
                        <a:rPr lang="cs-CZ" sz="1800" u="none" strike="noStrike">
                          <a:effectLst/>
                        </a:rPr>
                        <a:t>1.003906</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0.0039063</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0.0038986</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1.00195186</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10"/>
                  </a:ext>
                </a:extLst>
              </a:tr>
              <a:tr h="283401">
                <a:tc>
                  <a:txBody>
                    <a:bodyPr/>
                    <a:lstStyle/>
                    <a:p>
                      <a:pPr algn="r" fontAlgn="b"/>
                      <a:r>
                        <a:rPr lang="cs-CZ" sz="1800" u="none" strike="noStrike">
                          <a:effectLst/>
                        </a:rPr>
                        <a:t>1.001953</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0.0019531</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0.0019512</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1.00097624</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11"/>
                  </a:ext>
                </a:extLst>
              </a:tr>
              <a:tr h="283401">
                <a:tc>
                  <a:txBody>
                    <a:bodyPr/>
                    <a:lstStyle/>
                    <a:p>
                      <a:pPr algn="r" fontAlgn="b"/>
                      <a:r>
                        <a:rPr lang="cs-CZ" sz="1800" u="none" strike="noStrike">
                          <a:effectLst/>
                        </a:rPr>
                        <a:t>1.000977</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0.0009766</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0.0009761</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1.0004882</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12"/>
                  </a:ext>
                </a:extLst>
              </a:tr>
              <a:tr h="283401">
                <a:tc>
                  <a:txBody>
                    <a:bodyPr/>
                    <a:lstStyle/>
                    <a:p>
                      <a:pPr algn="r" fontAlgn="b"/>
                      <a:r>
                        <a:rPr lang="cs-CZ" sz="1800" u="none" strike="noStrike">
                          <a:effectLst/>
                        </a:rPr>
                        <a:t>1.000488</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0.0004883</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0.0004882</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1.00024412</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13"/>
                  </a:ext>
                </a:extLst>
              </a:tr>
              <a:tr h="283401">
                <a:tc>
                  <a:txBody>
                    <a:bodyPr/>
                    <a:lstStyle/>
                    <a:p>
                      <a:pPr algn="r" fontAlgn="b"/>
                      <a:r>
                        <a:rPr lang="cs-CZ" sz="1800" u="none" strike="noStrike">
                          <a:effectLst/>
                        </a:rPr>
                        <a:t>1.000244</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0.0002441</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0.0002441</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1.00012207</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14"/>
                  </a:ext>
                </a:extLst>
              </a:tr>
              <a:tr h="283401">
                <a:tc>
                  <a:txBody>
                    <a:bodyPr/>
                    <a:lstStyle/>
                    <a:p>
                      <a:pPr algn="r" fontAlgn="b"/>
                      <a:r>
                        <a:rPr lang="cs-CZ" sz="1800" u="none" strike="noStrike">
                          <a:effectLst/>
                        </a:rPr>
                        <a:t>1.000122</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0.0001221</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a:effectLst/>
                        </a:rPr>
                        <a:t>0.0001221</a:t>
                      </a:r>
                      <a:endParaRPr lang="cs-CZ" sz="1800" b="0" i="0" u="none" strike="noStrike">
                        <a:solidFill>
                          <a:srgbClr val="000000"/>
                        </a:solidFill>
                        <a:effectLst/>
                        <a:latin typeface="Calibri"/>
                      </a:endParaRPr>
                    </a:p>
                  </a:txBody>
                  <a:tcPr marL="9088" marR="9088" marT="9087" marB="0" anchor="b"/>
                </a:tc>
                <a:tc>
                  <a:txBody>
                    <a:bodyPr/>
                    <a:lstStyle/>
                    <a:p>
                      <a:pPr algn="r" fontAlgn="b"/>
                      <a:r>
                        <a:rPr lang="cs-CZ" sz="1800" u="none" strike="noStrike" dirty="0">
                          <a:effectLst/>
                        </a:rPr>
                        <a:t>1.00006103</a:t>
                      </a:r>
                      <a:endParaRPr lang="cs-CZ" sz="1800" b="0" i="0" u="none" strike="noStrike" dirty="0">
                        <a:solidFill>
                          <a:srgbClr val="000000"/>
                        </a:solidFill>
                        <a:effectLst/>
                        <a:latin typeface="Calibri"/>
                      </a:endParaRPr>
                    </a:p>
                  </a:txBody>
                  <a:tcPr marL="9088" marR="9088" marT="9087" marB="0" anchor="b"/>
                </a:tc>
                <a:extLst>
                  <a:ext uri="{0D108BD9-81ED-4DB2-BD59-A6C34878D82A}">
                    <a16:rowId xmlns:a16="http://schemas.microsoft.com/office/drawing/2014/main" val="10015"/>
                  </a:ext>
                </a:extLst>
              </a:tr>
            </a:tbl>
          </a:graphicData>
        </a:graphic>
      </p:graphicFrame>
      <p:sp>
        <p:nvSpPr>
          <p:cNvPr id="18521" name="TextBox 5"/>
          <p:cNvSpPr txBox="1">
            <a:spLocks noChangeArrowheads="1"/>
          </p:cNvSpPr>
          <p:nvPr/>
        </p:nvSpPr>
        <p:spPr bwMode="auto">
          <a:xfrm>
            <a:off x="228600" y="304800"/>
            <a:ext cx="838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r>
              <a:rPr lang="en-US" altLang="cs-CZ" sz="2400" dirty="0"/>
              <a:t>For  λ close to 1, λ-1 </a:t>
            </a:r>
            <a:r>
              <a:rPr lang="en-US" altLang="cs-CZ" sz="2400" dirty="0" smtClean="0"/>
              <a:t>is very close to  </a:t>
            </a:r>
            <a:r>
              <a:rPr lang="en-US" altLang="cs-CZ" sz="2400" dirty="0"/>
              <a:t>ln(λ).</a:t>
            </a:r>
            <a:endParaRPr lang="cs-CZ" altLang="cs-CZ"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1450"/>
            <a:ext cx="76962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4"/>
          <p:cNvSpPr txBox="1">
            <a:spLocks noChangeArrowheads="1"/>
          </p:cNvSpPr>
          <p:nvPr/>
        </p:nvSpPr>
        <p:spPr bwMode="auto">
          <a:xfrm>
            <a:off x="519113" y="6048375"/>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We know the state in each point of time </a:t>
            </a:r>
            <a:r>
              <a:rPr lang="cs-CZ" altLang="cs-CZ" sz="2400" dirty="0" smtClean="0">
                <a:latin typeface="Times New Roman" pitchFamily="18" charset="0"/>
              </a:rPr>
              <a:t>– </a:t>
            </a:r>
            <a:r>
              <a:rPr lang="en-US" altLang="cs-CZ" sz="2400" dirty="0" smtClean="0">
                <a:latin typeface="Times New Roman" pitchFamily="18" charset="0"/>
              </a:rPr>
              <a:t>immediate change in the population is proportional to the population size.</a:t>
            </a:r>
            <a:endParaRPr lang="en-GB" altLang="cs-CZ" sz="2400" dirty="0">
              <a:latin typeface="Times New Roman" pitchFamily="18" charset="0"/>
            </a:endParaRPr>
          </a:p>
        </p:txBody>
      </p:sp>
      <p:graphicFrame>
        <p:nvGraphicFramePr>
          <p:cNvPr id="21508" name="Object 1"/>
          <p:cNvGraphicFramePr>
            <a:graphicFrameLocks noChangeAspect="1"/>
          </p:cNvGraphicFramePr>
          <p:nvPr/>
        </p:nvGraphicFramePr>
        <p:xfrm>
          <a:off x="1558925" y="677863"/>
          <a:ext cx="3478213" cy="2397125"/>
        </p:xfrm>
        <a:graphic>
          <a:graphicData uri="http://schemas.openxmlformats.org/presentationml/2006/ole">
            <mc:AlternateContent xmlns:mc="http://schemas.openxmlformats.org/markup-compatibility/2006">
              <mc:Choice xmlns:v="urn:schemas-microsoft-com:vml" Requires="v">
                <p:oleObj spid="_x0000_s21554" name="Equation" r:id="rId4" imgW="1270000" imgH="876300" progId="Equation.3">
                  <p:embed/>
                </p:oleObj>
              </mc:Choice>
              <mc:Fallback>
                <p:oleObj name="Equation" r:id="rId4" imgW="1270000" imgH="876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925" y="677863"/>
                        <a:ext cx="3478213" cy="2397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63625" y="411163"/>
            <a:ext cx="70866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t>All the models are simplifications, and some populations are difficult to classify in the scheme  overlapping/ non-overlapping generations. </a:t>
            </a:r>
          </a:p>
          <a:p>
            <a:pPr>
              <a:spcBef>
                <a:spcPct val="50000"/>
              </a:spcBef>
              <a:buFontTx/>
              <a:buNone/>
            </a:pPr>
            <a:r>
              <a:rPr lang="en-US" altLang="cs-CZ" sz="2400" dirty="0" smtClean="0"/>
              <a:t>For example</a:t>
            </a:r>
          </a:p>
          <a:p>
            <a:pPr>
              <a:spcBef>
                <a:spcPct val="50000"/>
              </a:spcBef>
              <a:buFontTx/>
              <a:buNone/>
            </a:pPr>
            <a:r>
              <a:rPr lang="en-US" altLang="cs-CZ" sz="2400" dirty="0" err="1" smtClean="0"/>
              <a:t>Polyvoltine</a:t>
            </a:r>
            <a:r>
              <a:rPr lang="en-US" altLang="cs-CZ" sz="2400" dirty="0" smtClean="0"/>
              <a:t> species – more generations per year, then overwintering. </a:t>
            </a:r>
            <a:endParaRPr lang="cs-CZ" altLang="cs-CZ" sz="2400" dirty="0" smtClean="0"/>
          </a:p>
          <a:p>
            <a:pPr>
              <a:spcBef>
                <a:spcPct val="50000"/>
              </a:spcBef>
              <a:buFontTx/>
              <a:buNone/>
            </a:pPr>
            <a:endParaRPr lang="en-US" altLang="cs-CZ" sz="2400" dirty="0" smtClean="0"/>
          </a:p>
        </p:txBody>
      </p:sp>
      <p:pic>
        <p:nvPicPr>
          <p:cNvPr id="60418" name="Picture 2" descr="Kůrovec, ilustrační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2981324"/>
            <a:ext cx="6572250" cy="3886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ipe(down)">
                                      <p:cBhvr>
                                        <p:cTn id="7"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457200"/>
            <a:ext cx="7848600" cy="1752600"/>
          </a:xfrm>
        </p:spPr>
        <p:txBody>
          <a:bodyPr/>
          <a:lstStyle/>
          <a:p>
            <a:r>
              <a:rPr lang="en-GB" altLang="cs-CZ" sz="4000" dirty="0" smtClean="0"/>
              <a:t>Each (“normal”) individual has a tendency to reproduce </a:t>
            </a:r>
            <a:r>
              <a:rPr lang="en-GB" altLang="cs-CZ" sz="2800" dirty="0" smtClean="0"/>
              <a:t>(genes of those that had not this tendency, disappeared from the populations)</a:t>
            </a:r>
          </a:p>
        </p:txBody>
      </p:sp>
      <p:sp>
        <p:nvSpPr>
          <p:cNvPr id="5123" name="Rectangle 3"/>
          <p:cNvSpPr>
            <a:spLocks noGrp="1" noChangeArrowheads="1"/>
          </p:cNvSpPr>
          <p:nvPr>
            <p:ph type="body" idx="1"/>
          </p:nvPr>
        </p:nvSpPr>
        <p:spPr>
          <a:xfrm>
            <a:off x="609600" y="2438400"/>
            <a:ext cx="8077200" cy="4114800"/>
          </a:xfrm>
        </p:spPr>
        <p:txBody>
          <a:bodyPr/>
          <a:lstStyle/>
          <a:p>
            <a:r>
              <a:rPr lang="en-GB" altLang="cs-CZ" sz="2400" dirty="0" smtClean="0"/>
              <a:t>In theory, for a species to survive (for a population not to decrease), each individual must</a:t>
            </a:r>
            <a:r>
              <a:rPr lang="en-GB" altLang="cs-CZ" sz="2400" dirty="0"/>
              <a:t>, </a:t>
            </a:r>
            <a:r>
              <a:rPr lang="en-GB" altLang="cs-CZ" sz="2400" dirty="0" smtClean="0"/>
              <a:t>before dying, </a:t>
            </a:r>
            <a:r>
              <a:rPr lang="en-GB" altLang="cs-CZ" sz="2400" dirty="0"/>
              <a:t>produce </a:t>
            </a:r>
            <a:r>
              <a:rPr lang="en-GB" altLang="cs-CZ" sz="2400" b="1" dirty="0"/>
              <a:t>on average </a:t>
            </a:r>
            <a:r>
              <a:rPr lang="en-GB" altLang="cs-CZ" sz="2400" dirty="0"/>
              <a:t>at </a:t>
            </a:r>
            <a:r>
              <a:rPr lang="en-GB" altLang="cs-CZ" sz="2400" dirty="0" smtClean="0"/>
              <a:t>least one offspring, </a:t>
            </a:r>
            <a:r>
              <a:rPr lang="en-GB" altLang="cs-CZ" sz="2400" b="1" dirty="0" smtClean="0"/>
              <a:t>which will survive to adulthood</a:t>
            </a:r>
            <a:r>
              <a:rPr lang="en-GB" altLang="cs-CZ" sz="2400" dirty="0" smtClean="0"/>
              <a:t> and be able to reproduce. </a:t>
            </a:r>
            <a:r>
              <a:rPr lang="en-GB" altLang="cs-CZ" sz="2400" dirty="0"/>
              <a:t>(</a:t>
            </a:r>
            <a:r>
              <a:rPr lang="en-GB" altLang="cs-CZ" sz="2400" dirty="0" smtClean="0"/>
              <a:t>Because of environmental variability etc., it must be in </a:t>
            </a:r>
            <a:r>
              <a:rPr lang="cs-CZ" altLang="cs-CZ" sz="2400" dirty="0" smtClean="0"/>
              <a:t>benign conditions</a:t>
            </a:r>
            <a:r>
              <a:rPr lang="en-GB" altLang="cs-CZ" sz="2400" dirty="0" smtClean="0"/>
              <a:t> more.)</a:t>
            </a:r>
          </a:p>
          <a:p>
            <a:endParaRPr lang="cs-CZ" altLang="cs-CZ" sz="2400" dirty="0" smtClean="0"/>
          </a:p>
          <a:p>
            <a:r>
              <a:rPr lang="en-GB" altLang="cs-CZ" sz="2400" dirty="0" smtClean="0"/>
              <a:t>For sexually reproducing organisms, each pair must produce two offspring (or each female must produce at least one female</a:t>
            </a:r>
            <a:r>
              <a:rPr lang="cs-CZ" altLang="cs-CZ" sz="2400" dirty="0" smtClean="0"/>
              <a:t> [with expected sex ratio 1:1]</a:t>
            </a:r>
            <a:r>
              <a:rPr lang="en-GB" altLang="cs-CZ" sz="2400" dirty="0" smtClean="0"/>
              <a:t>) -  which will survive to the reproductive age.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4800" y="381000"/>
            <a:ext cx="8534400" cy="6186309"/>
          </a:xfrm>
          <a:prstGeom prst="rect">
            <a:avLst/>
          </a:prstGeom>
        </p:spPr>
        <p:txBody>
          <a:bodyPr wrap="square">
            <a:spAutoFit/>
          </a:bodyPr>
          <a:lstStyle/>
          <a:p>
            <a:pPr>
              <a:spcBef>
                <a:spcPct val="50000"/>
              </a:spcBef>
              <a:buFontTx/>
              <a:buNone/>
            </a:pPr>
            <a:r>
              <a:rPr lang="en-US" altLang="cs-CZ" dirty="0" smtClean="0"/>
              <a:t>Species with complicated life cycles</a:t>
            </a:r>
          </a:p>
          <a:p>
            <a:pPr>
              <a:spcBef>
                <a:spcPct val="50000"/>
              </a:spcBef>
              <a:buFontTx/>
              <a:buNone/>
            </a:pPr>
            <a:r>
              <a:rPr lang="en-US" altLang="cs-CZ" dirty="0" smtClean="0"/>
              <a:t>Aphids with parthenogenesis and telescoping generations (wingless) and flying males and females at the end of the </a:t>
            </a:r>
            <a:r>
              <a:rPr lang="en-US" altLang="cs-CZ" dirty="0"/>
              <a:t>season – or </a:t>
            </a:r>
            <a:r>
              <a:rPr lang="en-US" altLang="cs-CZ" dirty="0" smtClean="0"/>
              <a:t>cycles connected </a:t>
            </a:r>
            <a:r>
              <a:rPr lang="en-US" altLang="cs-CZ" dirty="0"/>
              <a:t>with the alternation of hosts).</a:t>
            </a:r>
            <a:endParaRPr lang="en-US" altLang="cs-CZ" dirty="0" smtClean="0"/>
          </a:p>
          <a:p>
            <a:pPr>
              <a:spcBef>
                <a:spcPct val="50000"/>
              </a:spcBef>
              <a:buFontTx/>
              <a:buNone/>
            </a:pPr>
            <a:endParaRPr lang="en-US" altLang="cs-CZ" dirty="0" smtClean="0"/>
          </a:p>
          <a:p>
            <a:pPr>
              <a:spcBef>
                <a:spcPct val="50000"/>
              </a:spcBef>
              <a:buFontTx/>
              <a:buNone/>
            </a:pPr>
            <a:endParaRPr lang="en-US" altLang="cs-CZ" dirty="0" smtClean="0"/>
          </a:p>
          <a:p>
            <a:pPr>
              <a:spcBef>
                <a:spcPct val="50000"/>
              </a:spcBef>
              <a:buFontTx/>
              <a:buNone/>
            </a:pPr>
            <a:endParaRPr lang="en-US" altLang="cs-CZ" dirty="0" smtClean="0"/>
          </a:p>
          <a:p>
            <a:pPr>
              <a:spcBef>
                <a:spcPct val="50000"/>
              </a:spcBef>
              <a:buFontTx/>
              <a:buNone/>
            </a:pPr>
            <a:endParaRPr lang="en-US" altLang="cs-CZ" dirty="0" smtClean="0"/>
          </a:p>
          <a:p>
            <a:pPr>
              <a:spcBef>
                <a:spcPct val="50000"/>
              </a:spcBef>
              <a:buFontTx/>
              <a:buNone/>
            </a:pPr>
            <a:endParaRPr lang="en-US" altLang="cs-CZ" dirty="0" smtClean="0"/>
          </a:p>
          <a:p>
            <a:pPr>
              <a:spcBef>
                <a:spcPct val="50000"/>
              </a:spcBef>
              <a:buFontTx/>
              <a:buNone/>
            </a:pPr>
            <a:r>
              <a:rPr lang="en-US" altLang="cs-CZ" dirty="0" smtClean="0"/>
              <a:t>For quite a few of these, however, the exponential growth is reasonable approximation, e.g. for the </a:t>
            </a:r>
            <a:r>
              <a:rPr lang="en-US" altLang="cs-CZ" dirty="0" err="1" smtClean="0"/>
              <a:t>parthe</a:t>
            </a:r>
            <a:r>
              <a:rPr lang="cs-CZ" altLang="cs-CZ" dirty="0" smtClean="0"/>
              <a:t>n</a:t>
            </a:r>
            <a:r>
              <a:rPr lang="en-US" altLang="cs-CZ" dirty="0" err="1" smtClean="0"/>
              <a:t>ogenetic</a:t>
            </a:r>
            <a:r>
              <a:rPr lang="en-US" altLang="cs-CZ" dirty="0" smtClean="0"/>
              <a:t> generations of aphis during the seasons, and in the case of several year of increase for insects with complicated life cycles. . </a:t>
            </a:r>
            <a:endParaRPr lang="en-US" altLang="cs-CZ" dirty="0"/>
          </a:p>
        </p:txBody>
      </p:sp>
      <p:pic>
        <p:nvPicPr>
          <p:cNvPr id="61442" name="Picture 2" descr="https://g.denik.cz/122/17/okridlena-msice-1414619576_irecept-full.jpg"/>
          <p:cNvPicPr>
            <a:picLocks noChangeAspect="1" noChangeArrowheads="1"/>
          </p:cNvPicPr>
          <p:nvPr/>
        </p:nvPicPr>
        <p:blipFill rotWithShape="1">
          <a:blip r:embed="rId2">
            <a:extLst>
              <a:ext uri="{28A0092B-C50C-407E-A947-70E740481C1C}">
                <a14:useLocalDpi xmlns:a14="http://schemas.microsoft.com/office/drawing/2010/main" val="0"/>
              </a:ext>
            </a:extLst>
          </a:blip>
          <a:srcRect b="24468"/>
          <a:stretch/>
        </p:blipFill>
        <p:spPr bwMode="auto">
          <a:xfrm>
            <a:off x="3735142" y="1828800"/>
            <a:ext cx="5369415"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191000" y="4593193"/>
            <a:ext cx="3048000" cy="369332"/>
          </a:xfrm>
          <a:prstGeom prst="rect">
            <a:avLst/>
          </a:prstGeom>
          <a:noFill/>
        </p:spPr>
        <p:txBody>
          <a:bodyPr wrap="square" rtlCol="0">
            <a:spAutoFit/>
          </a:bodyPr>
          <a:lstStyle/>
          <a:p>
            <a:r>
              <a:rPr lang="en-US" sz="1800" dirty="0" err="1"/>
              <a:t>nechaevkon</a:t>
            </a:r>
            <a:r>
              <a:rPr lang="en-US" sz="1800" dirty="0"/>
              <a:t> / Shutterstock.com</a:t>
            </a:r>
          </a:p>
        </p:txBody>
      </p:sp>
    </p:spTree>
    <p:extLst>
      <p:ext uri="{BB962C8B-B14F-4D97-AF65-F5344CB8AC3E}">
        <p14:creationId xmlns:p14="http://schemas.microsoft.com/office/powerpoint/2010/main" val="3390605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28600" y="609600"/>
            <a:ext cx="87630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3600" dirty="0" smtClean="0"/>
              <a:t>Difference vs. Differential equations</a:t>
            </a:r>
          </a:p>
          <a:p>
            <a:pPr>
              <a:spcBef>
                <a:spcPct val="50000"/>
              </a:spcBef>
              <a:buFontTx/>
              <a:buNone/>
            </a:pPr>
            <a:r>
              <a:rPr lang="en-US" altLang="cs-CZ" sz="3600" dirty="0" smtClean="0"/>
              <a:t>Theoretically, continuous processes should be modelled by differential equations and processes discrete in time (typically seasonal) by difference equations. However, in practice, both equation types are some approximations, and selection of the tool depends on many, often practical things. Note, that </a:t>
            </a:r>
            <a:r>
              <a:rPr lang="en-US" altLang="cs-CZ" sz="3600" i="1" dirty="0" smtClean="0"/>
              <a:t>N</a:t>
            </a:r>
            <a:r>
              <a:rPr lang="en-US" altLang="cs-CZ" sz="3600" dirty="0" smtClean="0"/>
              <a:t> – population size, is generally count, and still, we us </a:t>
            </a:r>
            <a:r>
              <a:rPr lang="en-US" altLang="cs-CZ" sz="3600" dirty="0" err="1" smtClean="0"/>
              <a:t>d</a:t>
            </a:r>
            <a:r>
              <a:rPr lang="en-US" altLang="cs-CZ" sz="3600" i="1" dirty="0" err="1" smtClean="0"/>
              <a:t>N</a:t>
            </a:r>
            <a:r>
              <a:rPr lang="en-US" altLang="cs-CZ" sz="3600" dirty="0" smtClean="0"/>
              <a:t> -  which is only for continuous variables, etc. </a:t>
            </a:r>
            <a:endParaRPr lang="en-US" altLang="cs-CZ"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81000" y="609600"/>
            <a:ext cx="8001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3600" dirty="0" smtClean="0"/>
              <a:t>Difference vs. Differential equations</a:t>
            </a:r>
          </a:p>
          <a:p>
            <a:pPr>
              <a:spcBef>
                <a:spcPct val="50000"/>
              </a:spcBef>
              <a:buFontTx/>
              <a:buNone/>
            </a:pPr>
            <a:r>
              <a:rPr lang="en-US" altLang="cs-CZ" sz="3600" dirty="0" smtClean="0"/>
              <a:t>Note, that for some simulations, the differential equations are simulated as difference equations with very short time step. </a:t>
            </a:r>
          </a:p>
          <a:p>
            <a:pPr>
              <a:spcBef>
                <a:spcPct val="50000"/>
              </a:spcBef>
              <a:buFontTx/>
              <a:buNone/>
            </a:pPr>
            <a:r>
              <a:rPr lang="en-US" altLang="cs-CZ" sz="3600" dirty="0" smtClean="0"/>
              <a:t>Nevertheless, differential equations are often used even with yearly periodicity. (Note that then you will get smooth curve, whereas there might be very strong  seasonal variations.)</a:t>
            </a:r>
          </a:p>
          <a:p>
            <a:pPr>
              <a:spcBef>
                <a:spcPct val="50000"/>
              </a:spcBef>
              <a:buFontTx/>
              <a:buNone/>
            </a:pPr>
            <a:endParaRPr lang="en-US" altLang="cs-CZ" sz="3600" dirty="0" smtClean="0"/>
          </a:p>
        </p:txBody>
      </p:sp>
    </p:spTree>
    <p:extLst>
      <p:ext uri="{BB962C8B-B14F-4D97-AF65-F5344CB8AC3E}">
        <p14:creationId xmlns:p14="http://schemas.microsoft.com/office/powerpoint/2010/main" val="1119875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 1"/>
          <p:cNvGraphicFramePr>
            <a:graphicFrameLocks/>
          </p:cNvGraphicFramePr>
          <p:nvPr>
            <p:extLst>
              <p:ext uri="{D42A27DB-BD31-4B8C-83A1-F6EECF244321}">
                <p14:modId xmlns:p14="http://schemas.microsoft.com/office/powerpoint/2010/main" val="1441478689"/>
              </p:ext>
            </p:extLst>
          </p:nvPr>
        </p:nvGraphicFramePr>
        <p:xfrm>
          <a:off x="1295400" y="1371600"/>
          <a:ext cx="59436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ovéPole 2"/>
          <p:cNvSpPr txBox="1"/>
          <p:nvPr/>
        </p:nvSpPr>
        <p:spPr>
          <a:xfrm>
            <a:off x="4267200" y="5445999"/>
            <a:ext cx="2590800" cy="461665"/>
          </a:xfrm>
          <a:prstGeom prst="rect">
            <a:avLst/>
          </a:prstGeom>
          <a:noFill/>
        </p:spPr>
        <p:txBody>
          <a:bodyPr wrap="square" rtlCol="0">
            <a:spAutoFit/>
          </a:bodyPr>
          <a:lstStyle/>
          <a:p>
            <a:r>
              <a:rPr lang="en-US" dirty="0" smtClean="0"/>
              <a:t>Time</a:t>
            </a:r>
            <a:endParaRPr lang="en-US" dirty="0"/>
          </a:p>
        </p:txBody>
      </p:sp>
      <p:sp>
        <p:nvSpPr>
          <p:cNvPr id="4" name="TextovéPole 3"/>
          <p:cNvSpPr txBox="1"/>
          <p:nvPr/>
        </p:nvSpPr>
        <p:spPr>
          <a:xfrm>
            <a:off x="838200" y="1600200"/>
            <a:ext cx="457200" cy="461665"/>
          </a:xfrm>
          <a:prstGeom prst="rect">
            <a:avLst/>
          </a:prstGeom>
          <a:noFill/>
        </p:spPr>
        <p:txBody>
          <a:bodyPr wrap="square" rtlCol="0">
            <a:spAutoFit/>
          </a:bodyPr>
          <a:lstStyle/>
          <a:p>
            <a:r>
              <a:rPr lang="en-US" dirty="0" smtClean="0"/>
              <a:t>N</a:t>
            </a:r>
            <a:endParaRPr lang="en-US" dirty="0"/>
          </a:p>
        </p:txBody>
      </p:sp>
      <p:sp>
        <p:nvSpPr>
          <p:cNvPr id="5" name="TextovéPole 4"/>
          <p:cNvSpPr txBox="1"/>
          <p:nvPr/>
        </p:nvSpPr>
        <p:spPr>
          <a:xfrm>
            <a:off x="6858000" y="2514600"/>
            <a:ext cx="1905000" cy="830997"/>
          </a:xfrm>
          <a:prstGeom prst="rect">
            <a:avLst/>
          </a:prstGeom>
          <a:noFill/>
        </p:spPr>
        <p:txBody>
          <a:bodyPr wrap="square" rtlCol="0">
            <a:spAutoFit/>
          </a:bodyPr>
          <a:lstStyle/>
          <a:p>
            <a:r>
              <a:rPr lang="en-US" dirty="0" smtClean="0"/>
              <a:t>Exponential growth</a:t>
            </a:r>
            <a:endParaRPr lang="en-US" dirty="0"/>
          </a:p>
        </p:txBody>
      </p:sp>
      <p:cxnSp>
        <p:nvCxnSpPr>
          <p:cNvPr id="7" name="Přímá spojnice se šipkou 6"/>
          <p:cNvCxnSpPr/>
          <p:nvPr/>
        </p:nvCxnSpPr>
        <p:spPr bwMode="auto">
          <a:xfrm flipH="1" flipV="1">
            <a:off x="6629400" y="2590800"/>
            <a:ext cx="304800" cy="2286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ovéPole 7"/>
          <p:cNvSpPr txBox="1"/>
          <p:nvPr/>
        </p:nvSpPr>
        <p:spPr>
          <a:xfrm>
            <a:off x="5943600" y="764481"/>
            <a:ext cx="2286000" cy="1200329"/>
          </a:xfrm>
          <a:prstGeom prst="rect">
            <a:avLst/>
          </a:prstGeom>
          <a:noFill/>
        </p:spPr>
        <p:txBody>
          <a:bodyPr wrap="square" rtlCol="0">
            <a:spAutoFit/>
          </a:bodyPr>
          <a:lstStyle/>
          <a:p>
            <a:r>
              <a:rPr lang="en-US" dirty="0" smtClean="0"/>
              <a:t>Reality with seasonal dynamics</a:t>
            </a:r>
            <a:endParaRPr lang="en-US" dirty="0"/>
          </a:p>
        </p:txBody>
      </p:sp>
    </p:spTree>
    <p:extLst>
      <p:ext uri="{BB962C8B-B14F-4D97-AF65-F5344CB8AC3E}">
        <p14:creationId xmlns:p14="http://schemas.microsoft.com/office/powerpoint/2010/main" val="539075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cs-CZ" altLang="cs-CZ" i="1" dirty="0" smtClean="0"/>
              <a:t>N</a:t>
            </a:r>
            <a:r>
              <a:rPr lang="cs-CZ" altLang="cs-CZ" dirty="0" smtClean="0"/>
              <a:t> </a:t>
            </a:r>
            <a:r>
              <a:rPr lang="en-US" altLang="cs-CZ" dirty="0" smtClean="0"/>
              <a:t>as continuous variable</a:t>
            </a:r>
            <a:endParaRPr lang="cs-CZ" altLang="cs-CZ" dirty="0" smtClean="0"/>
          </a:p>
        </p:txBody>
      </p:sp>
      <p:sp>
        <p:nvSpPr>
          <p:cNvPr id="24579" name="Content Placeholder 2"/>
          <p:cNvSpPr>
            <a:spLocks noGrp="1"/>
          </p:cNvSpPr>
          <p:nvPr>
            <p:ph idx="1"/>
          </p:nvPr>
        </p:nvSpPr>
        <p:spPr/>
        <p:txBody>
          <a:bodyPr/>
          <a:lstStyle/>
          <a:p>
            <a:r>
              <a:rPr lang="en-US" altLang="cs-CZ" sz="2800" dirty="0" smtClean="0"/>
              <a:t>If the population is large </a:t>
            </a:r>
            <a:r>
              <a:rPr lang="cs-CZ" altLang="cs-CZ" sz="2800" dirty="0" smtClean="0"/>
              <a:t>(</a:t>
            </a:r>
            <a:r>
              <a:rPr lang="en-US" altLang="cs-CZ" sz="2800" dirty="0" smtClean="0"/>
              <a:t>human population on the Earth</a:t>
            </a:r>
            <a:r>
              <a:rPr lang="cs-CZ" altLang="cs-CZ" sz="2800" dirty="0" smtClean="0"/>
              <a:t>)</a:t>
            </a:r>
            <a:r>
              <a:rPr lang="en-US" altLang="cs-CZ" sz="2800" dirty="0" smtClean="0"/>
              <a:t>, this approximation is appropriate </a:t>
            </a:r>
            <a:r>
              <a:rPr lang="cs-CZ" altLang="cs-CZ" sz="2800" dirty="0" smtClean="0"/>
              <a:t>(</a:t>
            </a:r>
            <a:r>
              <a:rPr lang="en-US" altLang="cs-CZ" sz="2800" dirty="0" smtClean="0"/>
              <a:t>error of the estimate of </a:t>
            </a:r>
            <a:r>
              <a:rPr lang="en-US" altLang="cs-CZ" sz="2800" smtClean="0"/>
              <a:t>population size </a:t>
            </a:r>
            <a:r>
              <a:rPr lang="en-US" altLang="cs-CZ" sz="2800" dirty="0" smtClean="0"/>
              <a:t>is still much larger than 1 individual</a:t>
            </a:r>
            <a:r>
              <a:rPr lang="cs-CZ" altLang="cs-CZ" sz="2800" dirty="0" smtClean="0"/>
              <a:t>)</a:t>
            </a:r>
            <a:r>
              <a:rPr lang="en-US" altLang="cs-CZ" sz="2800" dirty="0" smtClean="0"/>
              <a:t>.</a:t>
            </a:r>
            <a:r>
              <a:rPr lang="cs-CZ" altLang="cs-CZ" sz="2800" dirty="0" smtClean="0"/>
              <a:t> </a:t>
            </a:r>
          </a:p>
          <a:p>
            <a:r>
              <a:rPr lang="en-US" altLang="cs-CZ" sz="2800" dirty="0" smtClean="0"/>
              <a:t>In small populations, it matters</a:t>
            </a:r>
            <a:r>
              <a:rPr lang="cs-CZ" altLang="cs-CZ" sz="2800" dirty="0" smtClean="0"/>
              <a:t>. </a:t>
            </a:r>
            <a:r>
              <a:rPr lang="en-US" altLang="cs-CZ" sz="2800" dirty="0" smtClean="0"/>
              <a:t>We can get the population with size 0.1 (in reality, the population would die). In exponential dieback, the population would never get extinct, and when the conditions improve, the population can again start the exponential growth. </a:t>
            </a:r>
            <a:endParaRPr lang="cs-CZ" altLang="cs-CZ" sz="28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GB" altLang="cs-CZ" dirty="0" smtClean="0"/>
              <a:t>Stochastic models</a:t>
            </a:r>
          </a:p>
        </p:txBody>
      </p:sp>
      <p:sp>
        <p:nvSpPr>
          <p:cNvPr id="25603" name="Text Box 3"/>
          <p:cNvSpPr txBox="1">
            <a:spLocks noChangeArrowheads="1"/>
          </p:cNvSpPr>
          <p:nvPr/>
        </p:nvSpPr>
        <p:spPr bwMode="auto">
          <a:xfrm>
            <a:off x="762000" y="1981200"/>
            <a:ext cx="82296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800" dirty="0" smtClean="0"/>
              <a:t>Typically, we get probability that an individual will reproduce (and perhaps distribution of offspring number), that it will survive without reproduction, and that it will die</a:t>
            </a:r>
            <a:endParaRPr lang="en-US" altLang="cs-CZ" sz="2800" dirty="0" smtClean="0"/>
          </a:p>
          <a:p>
            <a:pPr>
              <a:spcBef>
                <a:spcPct val="50000"/>
              </a:spcBef>
              <a:buFontTx/>
              <a:buNone/>
            </a:pPr>
            <a:r>
              <a:rPr lang="en-US" altLang="cs-CZ" sz="2800" dirty="0" smtClean="0"/>
              <a:t>Result is not a single value, but expected distribution of </a:t>
            </a:r>
            <a:r>
              <a:rPr lang="en-GB" altLang="cs-CZ" sz="2800" dirty="0" smtClean="0"/>
              <a:t>values in individual times. </a:t>
            </a:r>
            <a:r>
              <a:rPr lang="en-US" altLang="cs-CZ" sz="2800" dirty="0" smtClean="0"/>
              <a:t>The results can be quantitatively different from corresponding deterministic model, particularly for small populations. </a:t>
            </a:r>
            <a:r>
              <a:rPr lang="cs-CZ" altLang="cs-CZ" sz="2800" dirty="0" smtClean="0"/>
              <a:t>(</a:t>
            </a:r>
            <a:r>
              <a:rPr lang="en-US" altLang="cs-CZ" sz="2800" dirty="0"/>
              <a:t>R</a:t>
            </a:r>
            <a:r>
              <a:rPr lang="en-US" altLang="cs-CZ" sz="2800" dirty="0" smtClean="0"/>
              <a:t>emember binomial probability distribution.)</a:t>
            </a:r>
            <a:endParaRPr lang="en-GB" altLang="cs-CZ"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1103" y="332544"/>
            <a:ext cx="7772400" cy="1143000"/>
          </a:xfrm>
        </p:spPr>
        <p:txBody>
          <a:bodyPr/>
          <a:lstStyle/>
          <a:p>
            <a:r>
              <a:rPr lang="en-US" dirty="0" smtClean="0"/>
              <a:t>Stochastic model</a:t>
            </a:r>
            <a:endParaRPr lang="en-US" dirty="0"/>
          </a:p>
        </p:txBody>
      </p:sp>
      <p:sp>
        <p:nvSpPr>
          <p:cNvPr id="3" name="Ovál 2"/>
          <p:cNvSpPr/>
          <p:nvPr/>
        </p:nvSpPr>
        <p:spPr bwMode="auto">
          <a:xfrm>
            <a:off x="1600200" y="20574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 name="Ovál 3"/>
          <p:cNvSpPr/>
          <p:nvPr/>
        </p:nvSpPr>
        <p:spPr bwMode="auto">
          <a:xfrm>
            <a:off x="2324100" y="2043081"/>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5" name="Ovál 4"/>
          <p:cNvSpPr/>
          <p:nvPr/>
        </p:nvSpPr>
        <p:spPr bwMode="auto">
          <a:xfrm>
            <a:off x="3021151" y="2052286"/>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6" name="Ovál 5"/>
          <p:cNvSpPr/>
          <p:nvPr/>
        </p:nvSpPr>
        <p:spPr bwMode="auto">
          <a:xfrm>
            <a:off x="3962400" y="2052286"/>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7" name="Ovál 6"/>
          <p:cNvSpPr/>
          <p:nvPr/>
        </p:nvSpPr>
        <p:spPr bwMode="auto">
          <a:xfrm>
            <a:off x="4876800" y="20574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8" name="Ovál 7"/>
          <p:cNvSpPr/>
          <p:nvPr/>
        </p:nvSpPr>
        <p:spPr bwMode="auto">
          <a:xfrm>
            <a:off x="1447800" y="2748314"/>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0" name="Ovál 9"/>
          <p:cNvSpPr/>
          <p:nvPr/>
        </p:nvSpPr>
        <p:spPr bwMode="auto">
          <a:xfrm>
            <a:off x="2868751" y="27432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2" name="Ovál 11"/>
          <p:cNvSpPr/>
          <p:nvPr/>
        </p:nvSpPr>
        <p:spPr bwMode="auto">
          <a:xfrm>
            <a:off x="4724400" y="2748314"/>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3" name="Ovál 12"/>
          <p:cNvSpPr/>
          <p:nvPr/>
        </p:nvSpPr>
        <p:spPr bwMode="auto">
          <a:xfrm>
            <a:off x="1752600" y="2738086"/>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4" name="Ovál 13"/>
          <p:cNvSpPr/>
          <p:nvPr/>
        </p:nvSpPr>
        <p:spPr bwMode="auto">
          <a:xfrm>
            <a:off x="2476500" y="2723767"/>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5" name="Ovál 14"/>
          <p:cNvSpPr/>
          <p:nvPr/>
        </p:nvSpPr>
        <p:spPr bwMode="auto">
          <a:xfrm>
            <a:off x="3173551" y="2732972"/>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7" name="Ovál 16"/>
          <p:cNvSpPr/>
          <p:nvPr/>
        </p:nvSpPr>
        <p:spPr bwMode="auto">
          <a:xfrm>
            <a:off x="5029200" y="2738086"/>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19" name="Přímá spojnice se šipkou 18"/>
          <p:cNvCxnSpPr/>
          <p:nvPr/>
        </p:nvCxnSpPr>
        <p:spPr bwMode="auto">
          <a:xfrm flipH="1">
            <a:off x="1524000" y="2286000"/>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Přímá spojnice se šipkou 19"/>
          <p:cNvCxnSpPr/>
          <p:nvPr/>
        </p:nvCxnSpPr>
        <p:spPr bwMode="auto">
          <a:xfrm flipH="1">
            <a:off x="2286000" y="2295462"/>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Přímá spojnice se šipkou 20"/>
          <p:cNvCxnSpPr/>
          <p:nvPr/>
        </p:nvCxnSpPr>
        <p:spPr bwMode="auto">
          <a:xfrm flipH="1">
            <a:off x="2986631" y="2271169"/>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Přímá spojnice se šipkou 21"/>
          <p:cNvCxnSpPr/>
          <p:nvPr/>
        </p:nvCxnSpPr>
        <p:spPr bwMode="auto">
          <a:xfrm flipH="1">
            <a:off x="3935551" y="2204686"/>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se šipkou 22"/>
          <p:cNvCxnSpPr/>
          <p:nvPr/>
        </p:nvCxnSpPr>
        <p:spPr bwMode="auto">
          <a:xfrm flipH="1">
            <a:off x="4838700" y="2271169"/>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Přímá spojnice se šipkou 23"/>
          <p:cNvCxnSpPr/>
          <p:nvPr/>
        </p:nvCxnSpPr>
        <p:spPr bwMode="auto">
          <a:xfrm>
            <a:off x="1752600" y="2295462"/>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Přímá spojnice se šipkou 25"/>
          <p:cNvCxnSpPr/>
          <p:nvPr/>
        </p:nvCxnSpPr>
        <p:spPr bwMode="auto">
          <a:xfrm>
            <a:off x="2485194" y="2285106"/>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Přímá spojnice se šipkou 26"/>
          <p:cNvCxnSpPr/>
          <p:nvPr/>
        </p:nvCxnSpPr>
        <p:spPr bwMode="auto">
          <a:xfrm>
            <a:off x="3189149" y="2271169"/>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Přímá spojnice se šipkou 27"/>
          <p:cNvCxnSpPr/>
          <p:nvPr/>
        </p:nvCxnSpPr>
        <p:spPr bwMode="auto">
          <a:xfrm>
            <a:off x="4127841" y="2214148"/>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Přímá spojnice se šipkou 28"/>
          <p:cNvCxnSpPr/>
          <p:nvPr/>
        </p:nvCxnSpPr>
        <p:spPr bwMode="auto">
          <a:xfrm>
            <a:off x="5029200" y="2290731"/>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Ovál 29"/>
          <p:cNvSpPr/>
          <p:nvPr/>
        </p:nvSpPr>
        <p:spPr bwMode="auto">
          <a:xfrm>
            <a:off x="1598666" y="338706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1" name="Ovál 30"/>
          <p:cNvSpPr/>
          <p:nvPr/>
        </p:nvSpPr>
        <p:spPr bwMode="auto">
          <a:xfrm>
            <a:off x="2322566" y="3372746"/>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2" name="Ovál 31"/>
          <p:cNvSpPr/>
          <p:nvPr/>
        </p:nvSpPr>
        <p:spPr bwMode="auto">
          <a:xfrm>
            <a:off x="3019617" y="3381951"/>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3" name="Ovál 32"/>
          <p:cNvSpPr/>
          <p:nvPr/>
        </p:nvSpPr>
        <p:spPr bwMode="auto">
          <a:xfrm>
            <a:off x="3960866" y="3381951"/>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4" name="Ovál 33"/>
          <p:cNvSpPr/>
          <p:nvPr/>
        </p:nvSpPr>
        <p:spPr bwMode="auto">
          <a:xfrm>
            <a:off x="4875266" y="338706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5" name="Ovál 34"/>
          <p:cNvSpPr/>
          <p:nvPr/>
        </p:nvSpPr>
        <p:spPr bwMode="auto">
          <a:xfrm>
            <a:off x="1446266" y="407797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6" name="Ovál 35"/>
          <p:cNvSpPr/>
          <p:nvPr/>
        </p:nvSpPr>
        <p:spPr bwMode="auto">
          <a:xfrm>
            <a:off x="2170166" y="406366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7" name="Ovál 36"/>
          <p:cNvSpPr/>
          <p:nvPr/>
        </p:nvSpPr>
        <p:spPr bwMode="auto">
          <a:xfrm>
            <a:off x="2867217" y="407286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8" name="Ovál 37"/>
          <p:cNvSpPr/>
          <p:nvPr/>
        </p:nvSpPr>
        <p:spPr bwMode="auto">
          <a:xfrm>
            <a:off x="3808466" y="407286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39" name="Ovál 38"/>
          <p:cNvSpPr/>
          <p:nvPr/>
        </p:nvSpPr>
        <p:spPr bwMode="auto">
          <a:xfrm>
            <a:off x="4722866" y="407797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0" name="Ovál 39"/>
          <p:cNvSpPr/>
          <p:nvPr/>
        </p:nvSpPr>
        <p:spPr bwMode="auto">
          <a:xfrm>
            <a:off x="1751066" y="4067751"/>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1" name="Ovál 40"/>
          <p:cNvSpPr/>
          <p:nvPr/>
        </p:nvSpPr>
        <p:spPr bwMode="auto">
          <a:xfrm>
            <a:off x="2474966" y="4053432"/>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2" name="Ovál 41"/>
          <p:cNvSpPr/>
          <p:nvPr/>
        </p:nvSpPr>
        <p:spPr bwMode="auto">
          <a:xfrm>
            <a:off x="3172017" y="4062637"/>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3" name="Ovál 42"/>
          <p:cNvSpPr/>
          <p:nvPr/>
        </p:nvSpPr>
        <p:spPr bwMode="auto">
          <a:xfrm>
            <a:off x="4113266" y="4062637"/>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44" name="Ovál 43"/>
          <p:cNvSpPr/>
          <p:nvPr/>
        </p:nvSpPr>
        <p:spPr bwMode="auto">
          <a:xfrm>
            <a:off x="5027666" y="4067751"/>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45" name="Přímá spojnice se šipkou 44"/>
          <p:cNvCxnSpPr/>
          <p:nvPr/>
        </p:nvCxnSpPr>
        <p:spPr bwMode="auto">
          <a:xfrm flipH="1">
            <a:off x="1522466" y="3615665"/>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Přímá spojnice se šipkou 45"/>
          <p:cNvCxnSpPr/>
          <p:nvPr/>
        </p:nvCxnSpPr>
        <p:spPr bwMode="auto">
          <a:xfrm flipH="1">
            <a:off x="2284466" y="3625127"/>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Přímá spojnice se šipkou 46"/>
          <p:cNvCxnSpPr/>
          <p:nvPr/>
        </p:nvCxnSpPr>
        <p:spPr bwMode="auto">
          <a:xfrm flipH="1">
            <a:off x="2985097" y="3600834"/>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Přímá spojnice se šipkou 47"/>
          <p:cNvCxnSpPr/>
          <p:nvPr/>
        </p:nvCxnSpPr>
        <p:spPr bwMode="auto">
          <a:xfrm flipH="1">
            <a:off x="3934017" y="3534351"/>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Přímá spojnice se šipkou 48"/>
          <p:cNvCxnSpPr/>
          <p:nvPr/>
        </p:nvCxnSpPr>
        <p:spPr bwMode="auto">
          <a:xfrm flipH="1">
            <a:off x="4837166" y="3600834"/>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Přímá spojnice se šipkou 49"/>
          <p:cNvCxnSpPr/>
          <p:nvPr/>
        </p:nvCxnSpPr>
        <p:spPr bwMode="auto">
          <a:xfrm>
            <a:off x="1751066" y="3625127"/>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Přímá spojnice se šipkou 50"/>
          <p:cNvCxnSpPr/>
          <p:nvPr/>
        </p:nvCxnSpPr>
        <p:spPr bwMode="auto">
          <a:xfrm>
            <a:off x="2483660" y="3614771"/>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Přímá spojnice se šipkou 51"/>
          <p:cNvCxnSpPr/>
          <p:nvPr/>
        </p:nvCxnSpPr>
        <p:spPr bwMode="auto">
          <a:xfrm>
            <a:off x="3187615" y="3600834"/>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Přímá spojnice se šipkou 52"/>
          <p:cNvCxnSpPr/>
          <p:nvPr/>
        </p:nvCxnSpPr>
        <p:spPr bwMode="auto">
          <a:xfrm>
            <a:off x="4126307" y="3543813"/>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Přímá spojnice se šipkou 53"/>
          <p:cNvCxnSpPr/>
          <p:nvPr/>
        </p:nvCxnSpPr>
        <p:spPr bwMode="auto">
          <a:xfrm>
            <a:off x="5027666" y="3620396"/>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Ovál 54"/>
          <p:cNvSpPr/>
          <p:nvPr/>
        </p:nvSpPr>
        <p:spPr bwMode="auto">
          <a:xfrm>
            <a:off x="1659268" y="480609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56" name="Ovál 55"/>
          <p:cNvSpPr/>
          <p:nvPr/>
        </p:nvSpPr>
        <p:spPr bwMode="auto">
          <a:xfrm>
            <a:off x="2383168" y="479178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57" name="Ovál 56"/>
          <p:cNvSpPr/>
          <p:nvPr/>
        </p:nvSpPr>
        <p:spPr bwMode="auto">
          <a:xfrm>
            <a:off x="3080219" y="480098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58" name="Ovál 57"/>
          <p:cNvSpPr/>
          <p:nvPr/>
        </p:nvSpPr>
        <p:spPr bwMode="auto">
          <a:xfrm>
            <a:off x="4021468" y="4800985"/>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59" name="Ovál 58"/>
          <p:cNvSpPr/>
          <p:nvPr/>
        </p:nvSpPr>
        <p:spPr bwMode="auto">
          <a:xfrm>
            <a:off x="4935868" y="4806099"/>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cxnSp>
        <p:nvCxnSpPr>
          <p:cNvPr id="70" name="Přímá spojnice se šipkou 69"/>
          <p:cNvCxnSpPr/>
          <p:nvPr/>
        </p:nvCxnSpPr>
        <p:spPr bwMode="auto">
          <a:xfrm flipH="1">
            <a:off x="1583068" y="5034699"/>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Přímá spojnice se šipkou 70"/>
          <p:cNvCxnSpPr/>
          <p:nvPr/>
        </p:nvCxnSpPr>
        <p:spPr bwMode="auto">
          <a:xfrm flipH="1">
            <a:off x="2345068" y="5044161"/>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Přímá spojnice se šipkou 71"/>
          <p:cNvCxnSpPr/>
          <p:nvPr/>
        </p:nvCxnSpPr>
        <p:spPr bwMode="auto">
          <a:xfrm flipH="1">
            <a:off x="3045699" y="5019868"/>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Přímá spojnice se šipkou 72"/>
          <p:cNvCxnSpPr/>
          <p:nvPr/>
        </p:nvCxnSpPr>
        <p:spPr bwMode="auto">
          <a:xfrm flipH="1">
            <a:off x="3994619" y="4953385"/>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Přímá spojnice se šipkou 73"/>
          <p:cNvCxnSpPr/>
          <p:nvPr/>
        </p:nvCxnSpPr>
        <p:spPr bwMode="auto">
          <a:xfrm flipH="1">
            <a:off x="4897768" y="5019868"/>
            <a:ext cx="7620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Přímá spojnice se šipkou 74"/>
          <p:cNvCxnSpPr/>
          <p:nvPr/>
        </p:nvCxnSpPr>
        <p:spPr bwMode="auto">
          <a:xfrm>
            <a:off x="1811668" y="5044161"/>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Přímá spojnice se šipkou 75"/>
          <p:cNvCxnSpPr/>
          <p:nvPr/>
        </p:nvCxnSpPr>
        <p:spPr bwMode="auto">
          <a:xfrm>
            <a:off x="2544262" y="5033805"/>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Přímá spojnice se šipkou 76"/>
          <p:cNvCxnSpPr/>
          <p:nvPr/>
        </p:nvCxnSpPr>
        <p:spPr bwMode="auto">
          <a:xfrm>
            <a:off x="3248217" y="5019868"/>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Přímá spojnice se šipkou 77"/>
          <p:cNvCxnSpPr/>
          <p:nvPr/>
        </p:nvCxnSpPr>
        <p:spPr bwMode="auto">
          <a:xfrm>
            <a:off x="4186909" y="4962847"/>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Přímá spojnice se šipkou 78"/>
          <p:cNvCxnSpPr/>
          <p:nvPr/>
        </p:nvCxnSpPr>
        <p:spPr bwMode="auto">
          <a:xfrm>
            <a:off x="5088268" y="5039430"/>
            <a:ext cx="76200" cy="3715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ovéPole 79"/>
          <p:cNvSpPr txBox="1"/>
          <p:nvPr/>
        </p:nvSpPr>
        <p:spPr>
          <a:xfrm>
            <a:off x="5548025" y="528574"/>
            <a:ext cx="3523611" cy="5262979"/>
          </a:xfrm>
          <a:prstGeom prst="rect">
            <a:avLst/>
          </a:prstGeom>
          <a:noFill/>
        </p:spPr>
        <p:txBody>
          <a:bodyPr wrap="square" rtlCol="0">
            <a:spAutoFit/>
          </a:bodyPr>
          <a:lstStyle/>
          <a:p>
            <a:r>
              <a:rPr lang="cs-CZ" dirty="0" smtClean="0"/>
              <a:t>N</a:t>
            </a:r>
            <a:r>
              <a:rPr lang="cs-CZ" baseline="-25000" dirty="0" smtClean="0"/>
              <a:t>0</a:t>
            </a:r>
            <a:r>
              <a:rPr lang="cs-CZ" dirty="0" smtClean="0"/>
              <a:t>  = 5</a:t>
            </a:r>
          </a:p>
          <a:p>
            <a:r>
              <a:rPr lang="en-US" dirty="0" smtClean="0"/>
              <a:t>Each individual will</a:t>
            </a:r>
          </a:p>
          <a:p>
            <a:r>
              <a:rPr lang="en-US" dirty="0" smtClean="0"/>
              <a:t>1. Split into 2 – P=0.6</a:t>
            </a:r>
          </a:p>
          <a:p>
            <a:r>
              <a:rPr lang="en-US" dirty="0" smtClean="0"/>
              <a:t>2. Remain </a:t>
            </a:r>
            <a:r>
              <a:rPr lang="en-US" dirty="0" err="1" smtClean="0"/>
              <a:t>unsplitted</a:t>
            </a:r>
            <a:r>
              <a:rPr lang="en-US" dirty="0" smtClean="0"/>
              <a:t> – P=0.2</a:t>
            </a:r>
          </a:p>
          <a:p>
            <a:r>
              <a:rPr lang="en-US" dirty="0" smtClean="0"/>
              <a:t>3. Die – P=0.2</a:t>
            </a:r>
          </a:p>
          <a:p>
            <a:endParaRPr lang="en-US" dirty="0"/>
          </a:p>
          <a:p>
            <a:r>
              <a:rPr lang="en-US" dirty="0" smtClean="0"/>
              <a:t>Expected </a:t>
            </a:r>
            <a:r>
              <a:rPr lang="el-GR" dirty="0" smtClean="0"/>
              <a:t>λ</a:t>
            </a:r>
            <a:r>
              <a:rPr lang="en-US" dirty="0" smtClean="0"/>
              <a:t> = 1.4 =</a:t>
            </a:r>
          </a:p>
          <a:p>
            <a:r>
              <a:rPr lang="en-US" dirty="0" smtClean="0"/>
              <a:t>0.6 x 2 + 0.2 x 1 + 0.2 x 0</a:t>
            </a:r>
          </a:p>
          <a:p>
            <a:endParaRPr lang="en-US" dirty="0"/>
          </a:p>
          <a:p>
            <a:r>
              <a:rPr lang="en-US" dirty="0" smtClean="0"/>
              <a:t>Expected </a:t>
            </a:r>
            <a:r>
              <a:rPr lang="en-US" i="1" dirty="0" smtClean="0"/>
              <a:t>N </a:t>
            </a:r>
            <a:r>
              <a:rPr lang="en-US" dirty="0" smtClean="0"/>
              <a:t>in the second year = 7</a:t>
            </a:r>
          </a:p>
          <a:p>
            <a:endParaRPr lang="en-US" dirty="0" smtClean="0"/>
          </a:p>
          <a:p>
            <a:endParaRPr lang="en-US" dirty="0"/>
          </a:p>
          <a:p>
            <a:endParaRPr lang="en-US" dirty="0"/>
          </a:p>
        </p:txBody>
      </p:sp>
      <p:sp>
        <p:nvSpPr>
          <p:cNvPr id="81" name="TextovéPole 80"/>
          <p:cNvSpPr txBox="1"/>
          <p:nvPr/>
        </p:nvSpPr>
        <p:spPr>
          <a:xfrm>
            <a:off x="152400" y="3215462"/>
            <a:ext cx="1143000" cy="1200329"/>
          </a:xfrm>
          <a:prstGeom prst="rect">
            <a:avLst/>
          </a:prstGeom>
          <a:noFill/>
        </p:spPr>
        <p:txBody>
          <a:bodyPr wrap="square" rtlCol="0">
            <a:spAutoFit/>
          </a:bodyPr>
          <a:lstStyle/>
          <a:p>
            <a:r>
              <a:rPr lang="en-US" dirty="0" smtClean="0"/>
              <a:t>With P=0.6</a:t>
            </a:r>
            <a:r>
              <a:rPr lang="en-US" baseline="42000" dirty="0" smtClean="0"/>
              <a:t>5</a:t>
            </a:r>
            <a:endParaRPr lang="cs-CZ" baseline="42000" dirty="0" smtClean="0"/>
          </a:p>
          <a:p>
            <a:r>
              <a:rPr lang="cs-CZ" baseline="42000" dirty="0" smtClean="0"/>
              <a:t>=</a:t>
            </a:r>
            <a:r>
              <a:rPr lang="cs-CZ" baseline="30000" dirty="0" smtClean="0"/>
              <a:t>0.078</a:t>
            </a:r>
            <a:endParaRPr lang="en-US" dirty="0"/>
          </a:p>
        </p:txBody>
      </p:sp>
      <p:sp>
        <p:nvSpPr>
          <p:cNvPr id="82" name="TextovéPole 81"/>
          <p:cNvSpPr txBox="1"/>
          <p:nvPr/>
        </p:nvSpPr>
        <p:spPr>
          <a:xfrm>
            <a:off x="153040" y="4528681"/>
            <a:ext cx="1143000" cy="1200329"/>
          </a:xfrm>
          <a:prstGeom prst="rect">
            <a:avLst/>
          </a:prstGeom>
          <a:noFill/>
        </p:spPr>
        <p:txBody>
          <a:bodyPr wrap="square" rtlCol="0">
            <a:spAutoFit/>
          </a:bodyPr>
          <a:lstStyle/>
          <a:p>
            <a:r>
              <a:rPr lang="en-US" dirty="0" smtClean="0"/>
              <a:t>With P=0.2</a:t>
            </a:r>
            <a:r>
              <a:rPr lang="en-US" baseline="42000" dirty="0" smtClean="0"/>
              <a:t>5</a:t>
            </a:r>
            <a:r>
              <a:rPr lang="cs-CZ" dirty="0" smtClean="0"/>
              <a:t>´=3*10</a:t>
            </a:r>
            <a:r>
              <a:rPr lang="cs-CZ" baseline="30000" dirty="0" smtClean="0"/>
              <a:t>-4</a:t>
            </a:r>
            <a:endParaRPr lang="cs-CZ" baseline="42000" dirty="0" smtClean="0"/>
          </a:p>
        </p:txBody>
      </p:sp>
      <p:sp>
        <p:nvSpPr>
          <p:cNvPr id="83" name="TextovéPole 82"/>
          <p:cNvSpPr txBox="1"/>
          <p:nvPr/>
        </p:nvSpPr>
        <p:spPr>
          <a:xfrm>
            <a:off x="1" y="1981200"/>
            <a:ext cx="1295400" cy="461665"/>
          </a:xfrm>
          <a:prstGeom prst="rect">
            <a:avLst/>
          </a:prstGeom>
          <a:noFill/>
        </p:spPr>
        <p:txBody>
          <a:bodyPr wrap="square" rtlCol="0">
            <a:spAutoFit/>
          </a:bodyPr>
          <a:lstStyle/>
          <a:p>
            <a:r>
              <a:rPr lang="en-US" dirty="0" smtClean="0"/>
              <a:t>Expected</a:t>
            </a:r>
            <a:endParaRPr lang="en-US" dirty="0"/>
          </a:p>
        </p:txBody>
      </p:sp>
      <p:sp>
        <p:nvSpPr>
          <p:cNvPr id="9" name="Rectangle 8"/>
          <p:cNvSpPr/>
          <p:nvPr/>
        </p:nvSpPr>
        <p:spPr bwMode="auto">
          <a:xfrm>
            <a:off x="5505450" y="2642707"/>
            <a:ext cx="3200400" cy="2148431"/>
          </a:xfrm>
          <a:prstGeom prst="rect">
            <a:avLst/>
          </a:prstGeom>
          <a:solidFill>
            <a:srgbClr val="339933">
              <a:alpha val="16078"/>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11" name="TextBox 10"/>
          <p:cNvSpPr txBox="1"/>
          <p:nvPr/>
        </p:nvSpPr>
        <p:spPr>
          <a:xfrm>
            <a:off x="228600" y="5943600"/>
            <a:ext cx="8610600" cy="461665"/>
          </a:xfrm>
          <a:prstGeom prst="rect">
            <a:avLst/>
          </a:prstGeom>
          <a:noFill/>
        </p:spPr>
        <p:txBody>
          <a:bodyPr wrap="square" rtlCol="0">
            <a:spAutoFit/>
          </a:bodyPr>
          <a:lstStyle/>
          <a:p>
            <a:r>
              <a:rPr lang="cs-CZ" dirty="0" smtClean="0"/>
              <a:t>Note: each individual behaves independently of others</a:t>
            </a:r>
            <a:endParaRPr lang="en-US" dirty="0"/>
          </a:p>
        </p:txBody>
      </p:sp>
    </p:spTree>
    <p:extLst>
      <p:ext uri="{BB962C8B-B14F-4D97-AF65-F5344CB8AC3E}">
        <p14:creationId xmlns:p14="http://schemas.microsoft.com/office/powerpoint/2010/main" val="871344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09600" y="304800"/>
            <a:ext cx="7848600" cy="1447800"/>
          </a:xfrm>
        </p:spPr>
        <p:txBody>
          <a:bodyPr/>
          <a:lstStyle/>
          <a:p>
            <a:r>
              <a:rPr lang="en-US" altLang="cs-CZ" sz="2400" dirty="0" smtClean="0"/>
              <a:t>For each time, I get diagram of probability distribution like this (in deterministic model, I get a single number). The result might be presented and the mean and standard deviation as function of time. </a:t>
            </a:r>
            <a:endParaRPr lang="cs-CZ" altLang="cs-CZ" sz="2400" dirty="0" smtClean="0"/>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65375"/>
            <a:ext cx="59436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59436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a:cxnSpLocks noChangeShapeType="1"/>
          </p:cNvCxnSpPr>
          <p:nvPr/>
        </p:nvCxnSpPr>
        <p:spPr bwMode="auto">
          <a:xfrm>
            <a:off x="2514600" y="2362200"/>
            <a:ext cx="0" cy="13716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76" name="TextBox 3"/>
          <p:cNvSpPr txBox="1">
            <a:spLocks noChangeArrowheads="1"/>
          </p:cNvSpPr>
          <p:nvPr/>
        </p:nvSpPr>
        <p:spPr bwMode="auto">
          <a:xfrm>
            <a:off x="457200" y="4762500"/>
            <a:ext cx="838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r>
              <a:rPr lang="en-US" altLang="en-US" sz="2400" dirty="0" smtClean="0"/>
              <a:t>Non-zero probability, that the population size will be zero, i.e. the population will get extinct. Even though the probability is small, </a:t>
            </a:r>
            <a:r>
              <a:rPr lang="en-US" altLang="en-US" sz="2400" dirty="0" err="1" smtClean="0"/>
              <a:t>i</a:t>
            </a:r>
            <a:r>
              <a:rPr lang="cs-CZ" altLang="en-US" sz="2400" dirty="0" smtClean="0"/>
              <a:t>f</a:t>
            </a:r>
            <a:r>
              <a:rPr lang="en-US" altLang="en-US" sz="2400" dirty="0" smtClean="0"/>
              <a:t> this repeats many time</a:t>
            </a:r>
            <a:r>
              <a:rPr lang="cs-CZ" altLang="en-US" sz="2400" dirty="0" smtClean="0"/>
              <a:t>s</a:t>
            </a:r>
            <a:r>
              <a:rPr lang="en-US" altLang="en-US" sz="2400" dirty="0" smtClean="0"/>
              <a:t>, the probability of extinction might be rather high over a long period.   </a:t>
            </a:r>
            <a:r>
              <a:rPr lang="en-US" altLang="en-US" sz="2400" b="1" dirty="0" smtClean="0"/>
              <a:t>The outcome of stochastic and deterministic models with corresponding parameters might be qualitatively different.</a:t>
            </a: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533400" y="398463"/>
            <a:ext cx="73914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3600" dirty="0" smtClean="0"/>
              <a:t>Whatever mathematical method is used </a:t>
            </a:r>
            <a:endParaRPr lang="en-GB" altLang="cs-CZ" sz="2400" dirty="0"/>
          </a:p>
          <a:p>
            <a:pPr>
              <a:spcBef>
                <a:spcPct val="50000"/>
              </a:spcBef>
              <a:buFontTx/>
              <a:buNone/>
            </a:pPr>
            <a:r>
              <a:rPr lang="en-US" altLang="cs-CZ" dirty="0" smtClean="0"/>
              <a:t>We obtain the </a:t>
            </a:r>
            <a:r>
              <a:rPr lang="en-US" altLang="cs-CZ" b="1" dirty="0" smtClean="0"/>
              <a:t>exponential growth, </a:t>
            </a:r>
            <a:r>
              <a:rPr lang="en-US" altLang="cs-CZ" dirty="0" smtClean="0"/>
              <a:t>if the parameters (i.e. </a:t>
            </a:r>
            <a:r>
              <a:rPr lang="en-US" altLang="cs-CZ" dirty="0" err="1" smtClean="0"/>
              <a:t>natality</a:t>
            </a:r>
            <a:r>
              <a:rPr lang="en-US" altLang="cs-CZ" dirty="0" smtClean="0"/>
              <a:t> and mortality, and thus </a:t>
            </a:r>
            <a:r>
              <a:rPr lang="en-US" altLang="cs-CZ" i="1" dirty="0" smtClean="0"/>
              <a:t>r </a:t>
            </a:r>
            <a:r>
              <a:rPr lang="en-US" altLang="cs-CZ" dirty="0" smtClean="0"/>
              <a:t>or </a:t>
            </a:r>
            <a:r>
              <a:rPr lang="el-GR" dirty="0" smtClean="0"/>
              <a:t>λ</a:t>
            </a:r>
            <a:r>
              <a:rPr lang="en-US" dirty="0" smtClean="0"/>
              <a:t>) are constant (and </a:t>
            </a:r>
            <a:r>
              <a:rPr lang="en-US" altLang="cs-CZ" i="1" dirty="0" smtClean="0"/>
              <a:t>r&gt;0 </a:t>
            </a:r>
            <a:r>
              <a:rPr lang="en-US" altLang="cs-CZ" dirty="0"/>
              <a:t>or </a:t>
            </a:r>
            <a:r>
              <a:rPr lang="el-GR" dirty="0" smtClean="0"/>
              <a:t>λ</a:t>
            </a:r>
            <a:r>
              <a:rPr lang="en-US" dirty="0" smtClean="0"/>
              <a:t>&gt;1). </a:t>
            </a:r>
            <a:r>
              <a:rPr lang="en-GB" altLang="cs-CZ" b="1" dirty="0" smtClean="0"/>
              <a:t>In particular they are not dependent on the population density!!!</a:t>
            </a:r>
          </a:p>
          <a:p>
            <a:pPr>
              <a:spcBef>
                <a:spcPct val="50000"/>
              </a:spcBef>
              <a:buFontTx/>
              <a:buNone/>
            </a:pPr>
            <a:r>
              <a:rPr lang="en-GB" altLang="cs-CZ" dirty="0" smtClean="0"/>
              <a:t>Seasonality exists (in any population, including humans) but it does not affect the exponential character of the growth</a:t>
            </a:r>
            <a:r>
              <a:rPr lang="cs-CZ" altLang="cs-CZ" dirty="0" smtClean="0"/>
              <a:t> (</a:t>
            </a:r>
            <a:r>
              <a:rPr lang="cs-CZ" altLang="cs-CZ" dirty="0" err="1" smtClean="0"/>
              <a:t>at</a:t>
            </a:r>
            <a:r>
              <a:rPr lang="cs-CZ" altLang="cs-CZ" dirty="0" smtClean="0"/>
              <a:t> least, not </a:t>
            </a:r>
            <a:r>
              <a:rPr lang="cs-CZ" altLang="cs-CZ" dirty="0" err="1" smtClean="0"/>
              <a:t>too</a:t>
            </a:r>
            <a:r>
              <a:rPr lang="cs-CZ" altLang="cs-CZ" dirty="0" smtClean="0"/>
              <a:t> much) </a:t>
            </a:r>
            <a:r>
              <a:rPr lang="en-GB" altLang="cs-CZ" dirty="0" smtClean="0"/>
              <a:t> </a:t>
            </a:r>
            <a:endParaRPr lang="en-GB" altLang="cs-CZ" dirty="0"/>
          </a:p>
        </p:txBody>
      </p:sp>
      <p:sp>
        <p:nvSpPr>
          <p:cNvPr id="29699" name="Text Box 3"/>
          <p:cNvSpPr txBox="1">
            <a:spLocks noChangeArrowheads="1"/>
          </p:cNvSpPr>
          <p:nvPr/>
        </p:nvSpPr>
        <p:spPr bwMode="auto">
          <a:xfrm>
            <a:off x="304800" y="5473005"/>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When using the model, discriminate</a:t>
            </a:r>
            <a:endParaRPr lang="en-GB" altLang="cs-CZ" sz="2400" dirty="0"/>
          </a:p>
          <a:p>
            <a:pPr>
              <a:spcBef>
                <a:spcPct val="50000"/>
              </a:spcBef>
              <a:buNone/>
            </a:pPr>
            <a:r>
              <a:rPr lang="en-GB" altLang="cs-CZ" sz="2400" b="1" dirty="0" smtClean="0"/>
              <a:t>Prediction</a:t>
            </a:r>
            <a:r>
              <a:rPr lang="en-GB" altLang="cs-CZ" sz="2400" dirty="0" smtClean="0"/>
              <a:t>: what will happen. </a:t>
            </a:r>
            <a:r>
              <a:rPr lang="en-GB" altLang="cs-CZ" sz="2400" b="1" dirty="0" smtClean="0"/>
              <a:t>Projection</a:t>
            </a:r>
            <a:r>
              <a:rPr lang="en-GB" altLang="cs-CZ" sz="2400" dirty="0" smtClean="0"/>
              <a:t>: what would happen </a:t>
            </a:r>
            <a:r>
              <a:rPr lang="en-GB" altLang="cs-CZ" sz="2400" dirty="0"/>
              <a:t>with </a:t>
            </a:r>
            <a:r>
              <a:rPr lang="en-GB" altLang="cs-CZ" sz="2400" dirty="0" smtClean="0"/>
              <a:t>given values of the parameters</a:t>
            </a:r>
            <a:endParaRPr lang="en-GB" altLang="cs-CZ"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609600"/>
            <a:ext cx="769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Basic equation of population dynamics</a:t>
            </a:r>
            <a:endParaRPr lang="en-US" altLang="cs-CZ" sz="2400" dirty="0">
              <a:latin typeface="Times New Roman" pitchFamily="18" charset="0"/>
            </a:endParaRPr>
          </a:p>
        </p:txBody>
      </p:sp>
      <p:sp>
        <p:nvSpPr>
          <p:cNvPr id="6147" name="Text Box 3"/>
          <p:cNvSpPr txBox="1">
            <a:spLocks noChangeArrowheads="1"/>
          </p:cNvSpPr>
          <p:nvPr/>
        </p:nvSpPr>
        <p:spPr bwMode="auto">
          <a:xfrm>
            <a:off x="533400" y="19812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N</a:t>
            </a:r>
            <a:r>
              <a:rPr lang="en-US" altLang="cs-CZ" sz="2400" baseline="-25000" dirty="0" smtClean="0">
                <a:latin typeface="Times New Roman" pitchFamily="18" charset="0"/>
              </a:rPr>
              <a:t>t+1</a:t>
            </a:r>
            <a:r>
              <a:rPr lang="en-US" altLang="cs-CZ" sz="2400" dirty="0" smtClean="0">
                <a:latin typeface="Times New Roman" pitchFamily="18" charset="0"/>
              </a:rPr>
              <a:t> = </a:t>
            </a:r>
            <a:r>
              <a:rPr lang="en-US" altLang="cs-CZ" sz="2400" dirty="0" err="1" smtClean="0">
                <a:latin typeface="Times New Roman" pitchFamily="18" charset="0"/>
              </a:rPr>
              <a:t>N</a:t>
            </a:r>
            <a:r>
              <a:rPr lang="en-US" altLang="cs-CZ" sz="2400" baseline="-25000" dirty="0" err="1" smtClean="0">
                <a:latin typeface="Times New Roman" pitchFamily="18" charset="0"/>
              </a:rPr>
              <a:t>t</a:t>
            </a:r>
            <a:r>
              <a:rPr lang="en-US" altLang="cs-CZ" sz="2400" baseline="-25000" dirty="0" smtClean="0">
                <a:latin typeface="Times New Roman" pitchFamily="18" charset="0"/>
              </a:rPr>
              <a:t> </a:t>
            </a:r>
            <a:r>
              <a:rPr lang="en-US" altLang="cs-CZ" sz="2400" dirty="0" smtClean="0">
                <a:latin typeface="Times New Roman" pitchFamily="18" charset="0"/>
              </a:rPr>
              <a:t>+ B - D + I - E</a:t>
            </a:r>
            <a:endParaRPr lang="en-US" altLang="cs-CZ" sz="2400" dirty="0">
              <a:latin typeface="Times New Roman" pitchFamily="18" charset="0"/>
            </a:endParaRPr>
          </a:p>
        </p:txBody>
      </p:sp>
      <p:sp>
        <p:nvSpPr>
          <p:cNvPr id="6148" name="Text Box 4"/>
          <p:cNvSpPr txBox="1">
            <a:spLocks noChangeArrowheads="1"/>
          </p:cNvSpPr>
          <p:nvPr/>
        </p:nvSpPr>
        <p:spPr bwMode="auto">
          <a:xfrm>
            <a:off x="533400" y="2895600"/>
            <a:ext cx="8534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B – number of individuals born (from time t to time t+1)</a:t>
            </a:r>
          </a:p>
          <a:p>
            <a:pPr>
              <a:spcBef>
                <a:spcPct val="50000"/>
              </a:spcBef>
              <a:buNone/>
            </a:pPr>
            <a:r>
              <a:rPr lang="en-US" altLang="cs-CZ" sz="2400" dirty="0" smtClean="0">
                <a:latin typeface="Times New Roman" pitchFamily="18" charset="0"/>
              </a:rPr>
              <a:t>D – number of individual that died (from time t to time t+1)</a:t>
            </a:r>
          </a:p>
          <a:p>
            <a:pPr>
              <a:spcBef>
                <a:spcPct val="50000"/>
              </a:spcBef>
              <a:buFontTx/>
              <a:buNone/>
            </a:pPr>
            <a:r>
              <a:rPr lang="en-US" altLang="cs-CZ" sz="2400" dirty="0" smtClean="0">
                <a:latin typeface="Times New Roman" pitchFamily="18" charset="0"/>
              </a:rPr>
              <a:t>I - number of individual that immigrated (from time t to time t+1) </a:t>
            </a:r>
          </a:p>
          <a:p>
            <a:pPr>
              <a:spcBef>
                <a:spcPct val="50000"/>
              </a:spcBef>
              <a:buFontTx/>
              <a:buNone/>
            </a:pPr>
            <a:r>
              <a:rPr lang="en-US" altLang="cs-CZ" sz="2400" dirty="0" smtClean="0">
                <a:latin typeface="Times New Roman" pitchFamily="18" charset="0"/>
              </a:rPr>
              <a:t>E - number of individual that emigrated  (from time t to time t+1)</a:t>
            </a:r>
            <a:endParaRPr lang="en-US" altLang="cs-CZ" sz="2400" dirty="0">
              <a:latin typeface="Times New Roman" pitchFamily="18" charset="0"/>
            </a:endParaRPr>
          </a:p>
        </p:txBody>
      </p:sp>
      <p:sp>
        <p:nvSpPr>
          <p:cNvPr id="6149" name="Text Box 5"/>
          <p:cNvSpPr txBox="1">
            <a:spLocks noChangeArrowheads="1"/>
          </p:cNvSpPr>
          <p:nvPr/>
        </p:nvSpPr>
        <p:spPr bwMode="auto">
          <a:xfrm>
            <a:off x="457200" y="5334000"/>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In most models, I and E are ignored, i.e. the population is considered closed. In many applications, N is considered to be the density (i.e. number of individuals per area). If we adopt this approach, also the B, D, I, E must be expressed for the same area. </a:t>
            </a:r>
            <a:endParaRPr lang="en-US"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09600" y="609600"/>
            <a:ext cx="8077200" cy="5562600"/>
          </a:xfrm>
        </p:spPr>
        <p:txBody>
          <a:bodyPr/>
          <a:lstStyle/>
          <a:p>
            <a:r>
              <a:rPr lang="en-GB" altLang="cs-CZ" dirty="0" smtClean="0"/>
              <a:t>We expect that for each population under favourable conditions, there is potential for growth (i.e. </a:t>
            </a:r>
            <a:r>
              <a:rPr lang="en-US" altLang="cs-CZ" i="1" dirty="0"/>
              <a:t>r&gt;0 </a:t>
            </a:r>
            <a:r>
              <a:rPr lang="en-US" altLang="cs-CZ" dirty="0"/>
              <a:t>or </a:t>
            </a:r>
            <a:r>
              <a:rPr lang="el-GR" dirty="0"/>
              <a:t>λ</a:t>
            </a:r>
            <a:r>
              <a:rPr lang="en-US" dirty="0" smtClean="0"/>
              <a:t>&gt;1).</a:t>
            </a:r>
            <a:br>
              <a:rPr lang="en-US" dirty="0" smtClean="0"/>
            </a:br>
            <a:r>
              <a:rPr lang="en-US" dirty="0" smtClean="0"/>
              <a:t>Thus</a:t>
            </a:r>
            <a:br>
              <a:rPr lang="en-US" dirty="0" smtClean="0"/>
            </a:br>
            <a:r>
              <a:rPr lang="en-US" dirty="0" smtClean="0"/>
              <a:t>If a population is limited neither by resources (bottom up regulation), nor by enemies (top down control), it grows exponentially. </a:t>
            </a:r>
            <a:endParaRPr lang="en-GB" altLang="cs-CZ"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cs-CZ" dirty="0" smtClean="0"/>
              <a:t>In nature, exponential growth is always for a relatively short time</a:t>
            </a:r>
            <a:endParaRPr lang="cs-CZ" altLang="cs-CZ" dirty="0" smtClean="0"/>
          </a:p>
        </p:txBody>
      </p:sp>
      <p:sp>
        <p:nvSpPr>
          <p:cNvPr id="31747" name="Content Placeholder 2"/>
          <p:cNvSpPr>
            <a:spLocks noGrp="1"/>
          </p:cNvSpPr>
          <p:nvPr>
            <p:ph idx="1"/>
          </p:nvPr>
        </p:nvSpPr>
        <p:spPr>
          <a:xfrm>
            <a:off x="381000" y="1981200"/>
            <a:ext cx="8534400" cy="4114800"/>
          </a:xfrm>
        </p:spPr>
        <p:txBody>
          <a:bodyPr/>
          <a:lstStyle/>
          <a:p>
            <a:r>
              <a:rPr lang="en-US" altLang="cs-CZ" dirty="0" smtClean="0"/>
              <a:t>Thus, the basic question for each population is:</a:t>
            </a:r>
          </a:p>
          <a:p>
            <a:endParaRPr lang="en-US" altLang="cs-CZ" dirty="0"/>
          </a:p>
          <a:p>
            <a:r>
              <a:rPr lang="en-US" altLang="cs-CZ" b="1" dirty="0" smtClean="0"/>
              <a:t>What is this particular population limited by?</a:t>
            </a:r>
          </a:p>
          <a:p>
            <a:r>
              <a:rPr lang="en-US" altLang="cs-CZ" dirty="0" smtClean="0"/>
              <a:t>(Why the population does not grow exponentially?)</a:t>
            </a:r>
            <a:endParaRPr lang="cs-CZ" altLang="cs-CZ"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cs-CZ" altLang="en-US" dirty="0" smtClean="0"/>
              <a:t>Potenci</a:t>
            </a:r>
            <a:r>
              <a:rPr lang="en-US" altLang="en-US" dirty="0" smtClean="0"/>
              <a:t>al of the</a:t>
            </a:r>
            <a:r>
              <a:rPr lang="cs-CZ" altLang="en-US" dirty="0" smtClean="0"/>
              <a:t> </a:t>
            </a:r>
            <a:r>
              <a:rPr lang="cs-CZ" altLang="en-US" dirty="0" err="1" smtClean="0"/>
              <a:t>exponenci</a:t>
            </a:r>
            <a:r>
              <a:rPr lang="en-US" altLang="en-US" dirty="0" smtClean="0"/>
              <a:t>al growth</a:t>
            </a:r>
          </a:p>
        </p:txBody>
      </p:sp>
      <p:sp>
        <p:nvSpPr>
          <p:cNvPr id="3" name="Content Placeholder 2"/>
          <p:cNvSpPr>
            <a:spLocks noGrp="1"/>
          </p:cNvSpPr>
          <p:nvPr>
            <p:ph idx="1"/>
          </p:nvPr>
        </p:nvSpPr>
        <p:spPr>
          <a:xfrm>
            <a:off x="152400" y="1524000"/>
            <a:ext cx="8839200" cy="4114800"/>
          </a:xfrm>
        </p:spPr>
        <p:txBody>
          <a:bodyPr/>
          <a:lstStyle/>
          <a:p>
            <a:pPr>
              <a:defRPr/>
            </a:pPr>
            <a:r>
              <a:rPr lang="en-US" dirty="0" smtClean="0"/>
              <a:t>Assumption</a:t>
            </a:r>
            <a:r>
              <a:rPr lang="cs-CZ" dirty="0" smtClean="0"/>
              <a:t>: </a:t>
            </a:r>
            <a:r>
              <a:rPr lang="en-US" dirty="0" smtClean="0"/>
              <a:t>A bacteria divides into two each </a:t>
            </a:r>
            <a:r>
              <a:rPr lang="cs-CZ" dirty="0" smtClean="0"/>
              <a:t>20 minut</a:t>
            </a:r>
            <a:r>
              <a:rPr lang="en-US" dirty="0" err="1" smtClean="0"/>
              <a:t>es</a:t>
            </a:r>
            <a:r>
              <a:rPr lang="cs-CZ" dirty="0" smtClean="0"/>
              <a:t>.</a:t>
            </a:r>
          </a:p>
          <a:p>
            <a:pPr>
              <a:defRPr/>
            </a:pPr>
            <a:r>
              <a:rPr lang="en-US" dirty="0" smtClean="0"/>
              <a:t>A layer of bacteria will cover the whole Earth with </a:t>
            </a:r>
            <a:r>
              <a:rPr lang="cs-CZ" dirty="0" smtClean="0"/>
              <a:t>24 ho</a:t>
            </a:r>
            <a:r>
              <a:rPr lang="en-US" dirty="0" err="1" smtClean="0"/>
              <a:t>urs</a:t>
            </a:r>
            <a:r>
              <a:rPr lang="cs-CZ" dirty="0" smtClean="0"/>
              <a:t>.</a:t>
            </a:r>
          </a:p>
          <a:p>
            <a:pPr>
              <a:defRPr/>
            </a:pPr>
            <a:r>
              <a:rPr lang="en-US" dirty="0" smtClean="0"/>
              <a:t>Within half of the next day, the earth will be covered by a layer </a:t>
            </a:r>
            <a:r>
              <a:rPr lang="cs-CZ" dirty="0" smtClean="0"/>
              <a:t>80 km</a:t>
            </a:r>
            <a:r>
              <a:rPr lang="en-US" dirty="0" smtClean="0"/>
              <a:t> thick.</a:t>
            </a:r>
            <a:endParaRPr lang="cs-CZ" dirty="0" smtClean="0"/>
          </a:p>
          <a:p>
            <a:pPr>
              <a:defRPr/>
            </a:pPr>
            <a:r>
              <a:rPr lang="en-US" sz="2600" dirty="0" smtClean="0"/>
              <a:t>Calculated by </a:t>
            </a:r>
            <a:r>
              <a:rPr lang="en-US" sz="2600" dirty="0" err="1"/>
              <a:t>Pásztor</a:t>
            </a:r>
            <a:r>
              <a:rPr lang="en-US" sz="2600" dirty="0"/>
              <a:t>, L., </a:t>
            </a:r>
            <a:r>
              <a:rPr lang="en-US" sz="2600" dirty="0" err="1"/>
              <a:t>Botta-Dukát</a:t>
            </a:r>
            <a:r>
              <a:rPr lang="en-US" sz="2600" dirty="0"/>
              <a:t>, Z., Magyar, G., </a:t>
            </a:r>
            <a:r>
              <a:rPr lang="en-US" sz="2600" dirty="0" err="1"/>
              <a:t>Czárán</a:t>
            </a:r>
            <a:r>
              <a:rPr lang="en-US" sz="2600" dirty="0"/>
              <a:t>, T., &amp; </a:t>
            </a:r>
            <a:r>
              <a:rPr lang="en-US" sz="2600" dirty="0" err="1"/>
              <a:t>Meszéna</a:t>
            </a:r>
            <a:r>
              <a:rPr lang="en-US" sz="2600" dirty="0"/>
              <a:t>, G. (2016). </a:t>
            </a:r>
            <a:r>
              <a:rPr lang="en-US" sz="2600" i="1" dirty="0"/>
              <a:t>Theory-based ecology: a Darwinian approach</a:t>
            </a:r>
            <a:r>
              <a:rPr lang="en-US" sz="2600" dirty="0"/>
              <a:t>. Oxford University Press. </a:t>
            </a:r>
            <a:r>
              <a:rPr lang="en-US" sz="2600" dirty="0" smtClean="0"/>
              <a:t>My own calculation suggests it should be some  hours more. (in 24 hours, it should be 2</a:t>
            </a:r>
            <a:r>
              <a:rPr lang="en-US" sz="2600" baseline="30000" dirty="0" smtClean="0"/>
              <a:t>72</a:t>
            </a:r>
            <a:r>
              <a:rPr lang="en-US" sz="2600" dirty="0" smtClean="0"/>
              <a:t> which is 10</a:t>
            </a:r>
            <a:r>
              <a:rPr lang="en-US" sz="2600" baseline="30000" dirty="0" smtClean="0"/>
              <a:t>21.7</a:t>
            </a:r>
            <a:r>
              <a:rPr lang="en-US" sz="2600" dirty="0" smtClean="0"/>
              <a:t> cells)</a:t>
            </a:r>
            <a:endParaRPr lang="cs-CZ" sz="2600" baseline="30000" dirty="0" smtClean="0"/>
          </a:p>
          <a:p>
            <a:pPr marL="0" indent="0">
              <a:buFontTx/>
              <a:buNone/>
              <a:defRP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Why the infection (very small inoculum) will cause disease in your body? </a:t>
            </a:r>
            <a:endParaRPr lang="en-US" dirty="0"/>
          </a:p>
        </p:txBody>
      </p:sp>
      <p:sp>
        <p:nvSpPr>
          <p:cNvPr id="3" name="Content Placeholder 2"/>
          <p:cNvSpPr>
            <a:spLocks noGrp="1"/>
          </p:cNvSpPr>
          <p:nvPr>
            <p:ph idx="1"/>
          </p:nvPr>
        </p:nvSpPr>
        <p:spPr/>
        <p:txBody>
          <a:bodyPr/>
          <a:lstStyle/>
          <a:p>
            <a:endParaRPr lang="cs-CZ" dirty="0" smtClean="0"/>
          </a:p>
          <a:p>
            <a:endParaRPr lang="cs-CZ" dirty="0"/>
          </a:p>
          <a:p>
            <a:r>
              <a:rPr lang="cs-CZ" dirty="0" smtClean="0"/>
              <a:t>Single mosquito bites you – very small initial inoculum of </a:t>
            </a:r>
            <a:r>
              <a:rPr lang="cs-CZ" i="1" dirty="0" smtClean="0"/>
              <a:t>Plasmodium</a:t>
            </a:r>
            <a:endParaRPr lang="cs-CZ" dirty="0" smtClean="0"/>
          </a:p>
          <a:p>
            <a:endParaRPr lang="cs-CZ" dirty="0"/>
          </a:p>
          <a:p>
            <a:r>
              <a:rPr lang="cs-CZ" dirty="0" smtClean="0"/>
              <a:t>After short time – you will have bilions of germs in your body – they had grown exponentially </a:t>
            </a:r>
            <a:endParaRPr lang="en-US" dirty="0"/>
          </a:p>
        </p:txBody>
      </p:sp>
    </p:spTree>
    <p:extLst>
      <p:ext uri="{BB962C8B-B14F-4D97-AF65-F5344CB8AC3E}">
        <p14:creationId xmlns:p14="http://schemas.microsoft.com/office/powerpoint/2010/main" val="4202540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cs-CZ" altLang="en-US" dirty="0" smtClean="0"/>
              <a:t>Potenci</a:t>
            </a:r>
            <a:r>
              <a:rPr lang="en-US" altLang="en-US" dirty="0" smtClean="0"/>
              <a:t>al of the growth of the human population</a:t>
            </a:r>
            <a:r>
              <a:rPr lang="cs-CZ" altLang="en-US" dirty="0" smtClean="0"/>
              <a:t/>
            </a:r>
            <a:br>
              <a:rPr lang="cs-CZ" altLang="en-US" dirty="0" smtClean="0"/>
            </a:br>
            <a:r>
              <a:rPr lang="cs-CZ" altLang="en-US" sz="3200" dirty="0" smtClean="0"/>
              <a:t>(</a:t>
            </a:r>
            <a:r>
              <a:rPr lang="en-US" altLang="en-US" sz="3200" dirty="0" smtClean="0"/>
              <a:t>simplified</a:t>
            </a:r>
            <a:r>
              <a:rPr lang="cs-CZ" altLang="en-US" sz="3200" dirty="0" smtClean="0"/>
              <a:t>)</a:t>
            </a:r>
            <a:endParaRPr lang="en-US" altLang="en-US" sz="3200" dirty="0" smtClean="0"/>
          </a:p>
        </p:txBody>
      </p:sp>
      <p:sp>
        <p:nvSpPr>
          <p:cNvPr id="33795" name="Content Placeholder 2"/>
          <p:cNvSpPr>
            <a:spLocks noGrp="1"/>
          </p:cNvSpPr>
          <p:nvPr>
            <p:ph idx="1"/>
          </p:nvPr>
        </p:nvSpPr>
        <p:spPr>
          <a:xfrm>
            <a:off x="685800" y="1981200"/>
            <a:ext cx="7772400" cy="4495800"/>
          </a:xfrm>
        </p:spPr>
        <p:txBody>
          <a:bodyPr/>
          <a:lstStyle/>
          <a:p>
            <a:r>
              <a:rPr lang="en-US" altLang="en-US" sz="3600" dirty="0" smtClean="0"/>
              <a:t>Assumption</a:t>
            </a:r>
            <a:r>
              <a:rPr lang="cs-CZ" altLang="en-US" sz="3600" dirty="0" smtClean="0"/>
              <a:t>: </a:t>
            </a:r>
            <a:r>
              <a:rPr lang="en-US" altLang="en-US" sz="3600" dirty="0" smtClean="0"/>
              <a:t>Generation time 25 years</a:t>
            </a:r>
            <a:r>
              <a:rPr lang="cs-CZ" altLang="en-US" sz="3600" dirty="0" smtClean="0"/>
              <a:t>, </a:t>
            </a:r>
            <a:r>
              <a:rPr lang="en-US" altLang="en-US" sz="3600" dirty="0" smtClean="0"/>
              <a:t>each pair has 4 children (all will survive to reproduction)  - thus the population will double each 25 years – (corresponds to 2.81% yearly increase)</a:t>
            </a:r>
            <a:endParaRPr lang="cs-CZ" altLang="en-US" sz="3600" dirty="0" smtClean="0"/>
          </a:p>
          <a:p>
            <a:r>
              <a:rPr lang="en-US" altLang="en-US" sz="3600" dirty="0" smtClean="0"/>
              <a:t>Quite a few African countries have more (e.g. DR Congo 3.19%)</a:t>
            </a:r>
            <a:endParaRPr lang="cs-CZ" altLang="en-US" sz="36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cs-CZ" altLang="en-US" dirty="0" smtClean="0"/>
              <a:t>Potenci</a:t>
            </a:r>
            <a:r>
              <a:rPr lang="en-US" altLang="en-US" dirty="0" smtClean="0"/>
              <a:t>al of the growth of the human population</a:t>
            </a:r>
            <a:r>
              <a:rPr lang="cs-CZ" altLang="en-US" dirty="0" smtClean="0"/>
              <a:t/>
            </a:r>
            <a:br>
              <a:rPr lang="cs-CZ" altLang="en-US" dirty="0" smtClean="0"/>
            </a:br>
            <a:r>
              <a:rPr lang="cs-CZ" altLang="en-US" sz="3200" dirty="0" smtClean="0"/>
              <a:t>(</a:t>
            </a:r>
            <a:r>
              <a:rPr lang="en-US" altLang="en-US" sz="3200" dirty="0" smtClean="0"/>
              <a:t>simplified</a:t>
            </a:r>
            <a:r>
              <a:rPr lang="cs-CZ" altLang="en-US" sz="3200" dirty="0" smtClean="0"/>
              <a:t>)</a:t>
            </a:r>
            <a:endParaRPr lang="en-US" altLang="en-US" sz="3200" dirty="0" smtClean="0"/>
          </a:p>
        </p:txBody>
      </p:sp>
      <p:sp>
        <p:nvSpPr>
          <p:cNvPr id="33795" name="Content Placeholder 2"/>
          <p:cNvSpPr>
            <a:spLocks noGrp="1"/>
          </p:cNvSpPr>
          <p:nvPr>
            <p:ph idx="1"/>
          </p:nvPr>
        </p:nvSpPr>
        <p:spPr>
          <a:xfrm>
            <a:off x="685800" y="1981200"/>
            <a:ext cx="7772400" cy="4495800"/>
          </a:xfrm>
        </p:spPr>
        <p:txBody>
          <a:bodyPr/>
          <a:lstStyle/>
          <a:p>
            <a:r>
              <a:rPr lang="en-US" altLang="en-US" sz="3600" dirty="0" smtClean="0"/>
              <a:t>Each century, the population will increase  </a:t>
            </a:r>
            <a:r>
              <a:rPr lang="cs-CZ" altLang="en-US" sz="3600" dirty="0" smtClean="0"/>
              <a:t>16-</a:t>
            </a:r>
            <a:r>
              <a:rPr lang="en-US" altLang="en-US" sz="3600" dirty="0" smtClean="0"/>
              <a:t>times</a:t>
            </a:r>
            <a:r>
              <a:rPr lang="cs-CZ" altLang="en-US" sz="3600" dirty="0" smtClean="0"/>
              <a:t>, </a:t>
            </a:r>
            <a:r>
              <a:rPr lang="en-US" altLang="en-US" sz="3600" dirty="0" smtClean="0"/>
              <a:t>each millennium, </a:t>
            </a:r>
            <a:r>
              <a:rPr lang="cs-CZ" altLang="en-US" sz="3600" dirty="0" smtClean="0"/>
              <a:t>2</a:t>
            </a:r>
            <a:r>
              <a:rPr lang="en-US" altLang="en-US" sz="3600" baseline="30000" dirty="0" smtClean="0"/>
              <a:t>40</a:t>
            </a:r>
            <a:r>
              <a:rPr lang="en-US" altLang="en-US" sz="3600" dirty="0" smtClean="0"/>
              <a:t>-times</a:t>
            </a:r>
            <a:r>
              <a:rPr lang="cs-CZ" altLang="en-US" sz="3600" dirty="0" smtClean="0"/>
              <a:t>, </a:t>
            </a:r>
            <a:r>
              <a:rPr lang="en-US" altLang="en-US" sz="3600" dirty="0" smtClean="0"/>
              <a:t>i.e.</a:t>
            </a:r>
            <a:r>
              <a:rPr lang="cs-CZ" altLang="en-US" sz="3600" dirty="0" smtClean="0"/>
              <a:t> </a:t>
            </a:r>
            <a:r>
              <a:rPr lang="cs-CZ" altLang="en-US" sz="3600" dirty="0" smtClean="0"/>
              <a:t>10</a:t>
            </a:r>
            <a:r>
              <a:rPr lang="cs-CZ" altLang="en-US" sz="3600" baseline="30000" dirty="0" smtClean="0"/>
              <a:t>1</a:t>
            </a:r>
            <a:r>
              <a:rPr lang="en-US" altLang="en-US" sz="3600" baseline="30000" dirty="0" smtClean="0"/>
              <a:t>2</a:t>
            </a:r>
            <a:r>
              <a:rPr lang="en-US" altLang="en-US" sz="3600" dirty="0" smtClean="0"/>
              <a:t>-times</a:t>
            </a:r>
            <a:r>
              <a:rPr lang="cs-CZ" altLang="en-US" sz="3600" dirty="0" smtClean="0"/>
              <a:t>, tj</a:t>
            </a:r>
          </a:p>
          <a:p>
            <a:r>
              <a:rPr lang="cs-CZ" altLang="en-US" sz="3600" dirty="0" smtClean="0"/>
              <a:t>1000000000000-</a:t>
            </a:r>
            <a:r>
              <a:rPr lang="en-US" altLang="en-US" sz="3600" dirty="0" smtClean="0"/>
              <a:t>times</a:t>
            </a:r>
            <a:endParaRPr lang="cs-CZ" altLang="en-US" sz="3600" dirty="0" smtClean="0"/>
          </a:p>
        </p:txBody>
      </p:sp>
    </p:spTree>
    <p:extLst>
      <p:ext uri="{BB962C8B-B14F-4D97-AF65-F5344CB8AC3E}">
        <p14:creationId xmlns:p14="http://schemas.microsoft.com/office/powerpoint/2010/main" val="1108128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cs-CZ" altLang="en-US" dirty="0"/>
              <a:t>Potenci</a:t>
            </a:r>
            <a:r>
              <a:rPr lang="en-US" altLang="en-US" dirty="0"/>
              <a:t>al of the growth of the human population</a:t>
            </a:r>
            <a:r>
              <a:rPr lang="cs-CZ" altLang="en-US" dirty="0"/>
              <a:t/>
            </a:r>
            <a:br>
              <a:rPr lang="cs-CZ" altLang="en-US" dirty="0"/>
            </a:br>
            <a:r>
              <a:rPr lang="cs-CZ" altLang="en-US" sz="3200" dirty="0"/>
              <a:t>(</a:t>
            </a:r>
            <a:r>
              <a:rPr lang="en-US" altLang="en-US" sz="3200" dirty="0"/>
              <a:t>simplified</a:t>
            </a:r>
            <a:r>
              <a:rPr lang="cs-CZ" altLang="en-US" sz="3200" dirty="0"/>
              <a:t>)</a:t>
            </a:r>
            <a:endParaRPr lang="en-US" altLang="en-US" dirty="0" smtClean="0"/>
          </a:p>
        </p:txBody>
      </p:sp>
      <p:sp>
        <p:nvSpPr>
          <p:cNvPr id="34819" name="Content Placeholder 2"/>
          <p:cNvSpPr>
            <a:spLocks noGrp="1"/>
          </p:cNvSpPr>
          <p:nvPr>
            <p:ph idx="1"/>
          </p:nvPr>
        </p:nvSpPr>
        <p:spPr>
          <a:xfrm>
            <a:off x="685800" y="1981200"/>
            <a:ext cx="7772400" cy="4495800"/>
          </a:xfrm>
        </p:spPr>
        <p:txBody>
          <a:bodyPr/>
          <a:lstStyle/>
          <a:p>
            <a:r>
              <a:rPr lang="cs-CZ" altLang="en-US" sz="2800" dirty="0" smtClean="0"/>
              <a:t>10</a:t>
            </a:r>
            <a:r>
              <a:rPr lang="cs-CZ" altLang="en-US" sz="2800" baseline="30000" dirty="0" smtClean="0"/>
              <a:t>1</a:t>
            </a:r>
            <a:r>
              <a:rPr lang="en-US" altLang="en-US" sz="2800" baseline="30000" dirty="0" smtClean="0"/>
              <a:t>2</a:t>
            </a:r>
            <a:r>
              <a:rPr lang="cs-CZ" altLang="en-US" sz="2800" dirty="0" smtClean="0"/>
              <a:t> </a:t>
            </a:r>
            <a:r>
              <a:rPr lang="cs-CZ" altLang="en-US" sz="2800" dirty="0" smtClean="0"/>
              <a:t>=</a:t>
            </a:r>
            <a:r>
              <a:rPr lang="cs-CZ" altLang="en-US" sz="2800" dirty="0" smtClean="0"/>
              <a:t>1000000000000-</a:t>
            </a:r>
            <a:r>
              <a:rPr lang="en-US" altLang="en-US" sz="2800" dirty="0" smtClean="0"/>
              <a:t>times</a:t>
            </a:r>
            <a:r>
              <a:rPr lang="cs-CZ" altLang="en-US" sz="2800" dirty="0" smtClean="0"/>
              <a:t> </a:t>
            </a:r>
          </a:p>
          <a:p>
            <a:r>
              <a:rPr lang="cs-CZ" altLang="en-US" sz="2800" dirty="0" smtClean="0"/>
              <a:t>– </a:t>
            </a:r>
            <a:r>
              <a:rPr lang="en-US" altLang="en-US" sz="2800" dirty="0" smtClean="0"/>
              <a:t>with this rate, after a millennium, one pair would have </a:t>
            </a:r>
            <a:r>
              <a:rPr lang="en-US" altLang="en-US" sz="2800" dirty="0" smtClean="0"/>
              <a:t>more than</a:t>
            </a:r>
            <a:r>
              <a:rPr lang="en-US" altLang="en-US" sz="2800" dirty="0" smtClean="0"/>
              <a:t> </a:t>
            </a:r>
            <a:r>
              <a:rPr lang="cs-CZ" altLang="en-US" sz="2800" dirty="0" smtClean="0"/>
              <a:t> 1</a:t>
            </a:r>
            <a:r>
              <a:rPr lang="en-US" altLang="en-US" sz="2800" dirty="0" smtClean="0"/>
              <a:t>0</a:t>
            </a:r>
            <a:r>
              <a:rPr lang="cs-CZ" altLang="en-US" sz="2800" dirty="0" smtClean="0"/>
              <a:t>0 </a:t>
            </a:r>
            <a:r>
              <a:rPr lang="en-US" altLang="en-US" sz="2800" dirty="0" smtClean="0"/>
              <a:t>times </a:t>
            </a:r>
            <a:r>
              <a:rPr lang="cs-CZ" altLang="en-US" sz="2800" dirty="0" smtClean="0"/>
              <a:t>more </a:t>
            </a:r>
            <a:r>
              <a:rPr lang="en-US" altLang="en-US" sz="2800" dirty="0" smtClean="0"/>
              <a:t>descendants than is the number of living people now (which is roughly 10</a:t>
            </a:r>
            <a:r>
              <a:rPr lang="en-US" altLang="en-US" sz="2800" baseline="30000" dirty="0" smtClean="0"/>
              <a:t>10</a:t>
            </a:r>
            <a:r>
              <a:rPr lang="en-US" altLang="en-US" sz="2800" dirty="0" smtClean="0"/>
              <a:t> people [its slightly less].</a:t>
            </a:r>
          </a:p>
          <a:p>
            <a:r>
              <a:rPr lang="cs-CZ" altLang="en-US" sz="2800" dirty="0" smtClean="0"/>
              <a:t> </a:t>
            </a:r>
            <a:r>
              <a:rPr lang="en-US" altLang="en-US" sz="2800" dirty="0" smtClean="0"/>
              <a:t>With this rate of increase, the recent population will need less than </a:t>
            </a:r>
            <a:r>
              <a:rPr lang="cs-CZ" altLang="en-US" sz="2800" dirty="0" smtClean="0"/>
              <a:t>33 genera</a:t>
            </a:r>
            <a:r>
              <a:rPr lang="en-US" altLang="en-US" sz="2800" dirty="0" err="1" smtClean="0"/>
              <a:t>tions</a:t>
            </a:r>
            <a:r>
              <a:rPr lang="en-US" altLang="en-US" sz="2800" dirty="0"/>
              <a:t> </a:t>
            </a:r>
            <a:r>
              <a:rPr lang="en-US" altLang="en-US" sz="2800" dirty="0" smtClean="0"/>
              <a:t>from a single pair,  i.e. roughly since 1200 AD.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GB" altLang="cs-CZ" dirty="0" smtClean="0"/>
              <a:t>Growth of human population</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03350"/>
            <a:ext cx="4343400"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6" descr="http://www.eoearth.org/files/118301_118400/118325/620px-Figure_1_long-term_population_grow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738" y="2667000"/>
            <a:ext cx="56562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133975"/>
            <a:ext cx="3429000" cy="830997"/>
          </a:xfrm>
          <a:prstGeom prst="rect">
            <a:avLst/>
          </a:prstGeom>
          <a:noFill/>
        </p:spPr>
        <p:txBody>
          <a:bodyPr wrap="square" rtlCol="0">
            <a:spAutoFit/>
          </a:bodyPr>
          <a:lstStyle/>
          <a:p>
            <a:r>
              <a:rPr lang="en-US" dirty="0" smtClean="0"/>
              <a:t>This is just the prediction from the </a:t>
            </a:r>
            <a:r>
              <a:rPr lang="cs-CZ" dirty="0" smtClean="0"/>
              <a:t>e</a:t>
            </a:r>
            <a:r>
              <a:rPr lang="en-US" dirty="0" err="1" smtClean="0"/>
              <a:t>nd</a:t>
            </a:r>
            <a:r>
              <a:rPr lang="en-US" dirty="0" smtClean="0"/>
              <a:t> of last century</a:t>
            </a:r>
            <a:endParaRPr lang="en-US" dirty="0"/>
          </a:p>
        </p:txBody>
      </p:sp>
      <p:cxnSp>
        <p:nvCxnSpPr>
          <p:cNvPr id="4" name="Straight Arrow Connector 3"/>
          <p:cNvCxnSpPr/>
          <p:nvPr/>
        </p:nvCxnSpPr>
        <p:spPr bwMode="auto">
          <a:xfrm flipV="1">
            <a:off x="3487738" y="5410200"/>
            <a:ext cx="1770062"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p:cNvCxnSpPr/>
          <p:nvPr/>
        </p:nvCxnSpPr>
        <p:spPr bwMode="auto">
          <a:xfrm>
            <a:off x="8201025" y="3733800"/>
            <a:ext cx="0" cy="281940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381000"/>
            <a:ext cx="5447749" cy="467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060170"/>
            <a:ext cx="8534400" cy="1200329"/>
          </a:xfrm>
          <a:prstGeom prst="rect">
            <a:avLst/>
          </a:prstGeom>
          <a:noFill/>
        </p:spPr>
        <p:txBody>
          <a:bodyPr wrap="square" rtlCol="0">
            <a:spAutoFit/>
          </a:bodyPr>
          <a:lstStyle/>
          <a:p>
            <a:r>
              <a:rPr lang="en-US" dirty="0" smtClean="0"/>
              <a:t>As a matter of fact, it is not exponential growth, the rate of the growth is not constant, but increases. Looks like a positive density dependence. Guess the explanation! </a:t>
            </a:r>
            <a:endParaRPr lang="en-US" dirty="0"/>
          </a:p>
        </p:txBody>
      </p:sp>
      <p:sp>
        <p:nvSpPr>
          <p:cNvPr id="5" name="TextBox 4"/>
          <p:cNvSpPr txBox="1"/>
          <p:nvPr/>
        </p:nvSpPr>
        <p:spPr>
          <a:xfrm>
            <a:off x="3810000" y="4572000"/>
            <a:ext cx="3657600" cy="461665"/>
          </a:xfrm>
          <a:prstGeom prst="rect">
            <a:avLst/>
          </a:prstGeom>
          <a:noFill/>
        </p:spPr>
        <p:txBody>
          <a:bodyPr wrap="square" rtlCol="0">
            <a:spAutoFit/>
          </a:bodyPr>
          <a:lstStyle/>
          <a:p>
            <a:r>
              <a:rPr lang="cs-CZ" dirty="0" smtClean="0"/>
              <a:t>2022 we reached 8 bilions</a:t>
            </a:r>
            <a:endParaRPr lang="en-US" dirty="0"/>
          </a:p>
        </p:txBody>
      </p:sp>
    </p:spTree>
    <p:extLst>
      <p:ext uri="{BB962C8B-B14F-4D97-AF65-F5344CB8AC3E}">
        <p14:creationId xmlns:p14="http://schemas.microsoft.com/office/powerpoint/2010/main" val="3994444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990600" y="9906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endParaRPr lang="cs-CZ" altLang="cs-CZ" sz="2400">
              <a:latin typeface="Times New Roman" pitchFamily="18" charset="0"/>
            </a:endParaRPr>
          </a:p>
        </p:txBody>
      </p:sp>
      <p:sp>
        <p:nvSpPr>
          <p:cNvPr id="36867" name="Text Box 3"/>
          <p:cNvSpPr txBox="1">
            <a:spLocks noChangeArrowheads="1"/>
          </p:cNvSpPr>
          <p:nvPr/>
        </p:nvSpPr>
        <p:spPr bwMode="auto">
          <a:xfrm>
            <a:off x="304800" y="533400"/>
            <a:ext cx="8534400"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It is clear that the physiological limits of the human populations (i.e. the potential number of children per pair) would enable even higher rate of increase</a:t>
            </a:r>
            <a:endParaRPr lang="en-GB" altLang="cs-CZ" sz="2400" dirty="0">
              <a:latin typeface="Times New Roman" pitchFamily="18" charset="0"/>
            </a:endParaRPr>
          </a:p>
          <a:p>
            <a:pPr>
              <a:spcBef>
                <a:spcPct val="50000"/>
              </a:spcBef>
              <a:buFontTx/>
              <a:buNone/>
            </a:pPr>
            <a:r>
              <a:rPr lang="en-GB" altLang="cs-CZ" sz="2400" dirty="0" smtClean="0">
                <a:latin typeface="Times New Roman" pitchFamily="18" charset="0"/>
              </a:rPr>
              <a:t>If you take into account the number of offspring and generation time of most of the animals, physiological limits would enable rather fast exponential growth – nevertheless, exponential grow usually end very soon</a:t>
            </a:r>
          </a:p>
          <a:p>
            <a:pPr>
              <a:spcBef>
                <a:spcPct val="50000"/>
              </a:spcBef>
              <a:buFontTx/>
              <a:buNone/>
            </a:pPr>
            <a:r>
              <a:rPr lang="en-GB" altLang="cs-CZ" sz="4000" dirty="0" smtClean="0">
                <a:latin typeface="Times New Roman" pitchFamily="18" charset="0"/>
              </a:rPr>
              <a:t>=&gt; Each population is limited/controlled  [</a:t>
            </a:r>
            <a:r>
              <a:rPr lang="en-GB" altLang="cs-CZ" sz="4000" b="1" dirty="0" smtClean="0">
                <a:latin typeface="Times New Roman" pitchFamily="18" charset="0"/>
              </a:rPr>
              <a:t>what is the limiting factor</a:t>
            </a:r>
            <a:r>
              <a:rPr lang="cs-CZ" altLang="cs-CZ" sz="4000" b="1" dirty="0" smtClean="0">
                <a:latin typeface="Times New Roman" pitchFamily="18" charset="0"/>
              </a:rPr>
              <a:t>???</a:t>
            </a:r>
            <a:r>
              <a:rPr lang="en-GB" altLang="cs-CZ" sz="4000" b="1" dirty="0" smtClean="0">
                <a:latin typeface="Times New Roman" pitchFamily="18" charset="0"/>
              </a:rPr>
              <a:t>]</a:t>
            </a:r>
            <a:endParaRPr lang="en-GB" altLang="cs-CZ" sz="4000" dirty="0">
              <a:latin typeface="Times New Roman" pitchFamily="18" charset="0"/>
            </a:endParaRPr>
          </a:p>
          <a:p>
            <a:pPr>
              <a:spcBef>
                <a:spcPct val="50000"/>
              </a:spcBef>
              <a:buFontTx/>
              <a:buNone/>
            </a:pPr>
            <a:r>
              <a:rPr lang="en-GB" altLang="cs-CZ" sz="4000" dirty="0" smtClean="0">
                <a:latin typeface="Times New Roman" pitchFamily="18" charset="0"/>
              </a:rPr>
              <a:t>(resources, enemies, disturbances   </a:t>
            </a:r>
            <a:r>
              <a:rPr lang="en-GB" altLang="cs-CZ" sz="4000" dirty="0">
                <a:latin typeface="Times New Roman" pitchFamily="18" charset="0"/>
              </a:rPr>
              <a:t>etc</a:t>
            </a:r>
            <a:r>
              <a:rPr lang="en-GB" altLang="cs-CZ" sz="4000" dirty="0" smtClean="0">
                <a:latin typeface="Times New Roman" pitchFamily="18" charset="0"/>
              </a:rPr>
              <a:t>.)</a:t>
            </a:r>
            <a:endParaRPr lang="en-GB" altLang="cs-CZ" sz="4000" dirty="0">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752600"/>
            <a:ext cx="7315200" cy="923330"/>
          </a:xfrm>
          <a:prstGeom prst="rect">
            <a:avLst/>
          </a:prstGeom>
          <a:noFill/>
        </p:spPr>
        <p:txBody>
          <a:bodyPr wrap="square" rtlCol="0">
            <a:spAutoFit/>
          </a:bodyPr>
          <a:lstStyle/>
          <a:p>
            <a:pPr algn="ctr"/>
            <a:r>
              <a:rPr lang="en-US" sz="5400" dirty="0" smtClean="0"/>
              <a:t>Basic models</a:t>
            </a:r>
            <a:endParaRPr lang="en-US" sz="5400" dirty="0"/>
          </a:p>
        </p:txBody>
      </p:sp>
    </p:spTree>
    <p:extLst>
      <p:ext uri="{BB962C8B-B14F-4D97-AF65-F5344CB8AC3E}">
        <p14:creationId xmlns:p14="http://schemas.microsoft.com/office/powerpoint/2010/main" val="2338600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GB" altLang="cs-CZ" dirty="0" smtClean="0"/>
              <a:t>Negative density dependence</a:t>
            </a:r>
          </a:p>
        </p:txBody>
      </p:sp>
      <p:sp>
        <p:nvSpPr>
          <p:cNvPr id="37891" name="Rectangle 3"/>
          <p:cNvSpPr>
            <a:spLocks noGrp="1" noChangeArrowheads="1"/>
          </p:cNvSpPr>
          <p:nvPr>
            <p:ph type="body" idx="1"/>
          </p:nvPr>
        </p:nvSpPr>
        <p:spPr/>
        <p:txBody>
          <a:bodyPr/>
          <a:lstStyle/>
          <a:p>
            <a:pPr algn="ctr"/>
            <a:r>
              <a:rPr lang="en-GB" altLang="cs-CZ" dirty="0" smtClean="0"/>
              <a:t>then:</a:t>
            </a:r>
          </a:p>
        </p:txBody>
      </p:sp>
      <p:pic>
        <p:nvPicPr>
          <p:cNvPr id="37892" name="Picture 4"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533400" y="2286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2362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6172200" y="4724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772400" y="4800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6858000" y="4495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315200" y="3886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5943600" y="396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6553200" y="3276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2"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162800" y="2743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6096000" y="2667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6705600" y="1981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2133600" y="3352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6"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304800" y="4114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Line 17"/>
          <p:cNvSpPr>
            <a:spLocks noChangeShapeType="1"/>
          </p:cNvSpPr>
          <p:nvPr/>
        </p:nvSpPr>
        <p:spPr bwMode="auto">
          <a:xfrm>
            <a:off x="4876800" y="2743200"/>
            <a:ext cx="0" cy="3581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Text Box 18"/>
          <p:cNvSpPr txBox="1">
            <a:spLocks noChangeArrowheads="1"/>
          </p:cNvSpPr>
          <p:nvPr/>
        </p:nvSpPr>
        <p:spPr bwMode="auto">
          <a:xfrm>
            <a:off x="228600" y="5638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Individual is negatively affected by the density of its own population (typically, is smaller, and smaller individuals have higher mortality, and/or less progeny – </a:t>
            </a:r>
            <a:r>
              <a:rPr lang="en-GB" altLang="cs-CZ" sz="2400" b="1" dirty="0" smtClean="0">
                <a:latin typeface="Times New Roman" pitchFamily="18" charset="0"/>
              </a:rPr>
              <a:t>thus lower fitness</a:t>
            </a:r>
            <a:r>
              <a:rPr lang="en-GB" altLang="cs-CZ" sz="2400" dirty="0" smtClean="0">
                <a:latin typeface="Times New Roman" pitchFamily="18" charset="0"/>
              </a:rPr>
              <a:t>)</a:t>
            </a:r>
            <a:endParaRPr lang="en-GB"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762000" y="533400"/>
            <a:ext cx="77724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b="1" dirty="0" smtClean="0">
                <a:latin typeface="Times New Roman" pitchFamily="18" charset="0"/>
              </a:rPr>
              <a:t>Negative </a:t>
            </a:r>
            <a:r>
              <a:rPr lang="en-GB" altLang="cs-CZ" sz="2400" b="1" dirty="0">
                <a:latin typeface="Times New Roman" pitchFamily="18" charset="0"/>
              </a:rPr>
              <a:t>density dependence</a:t>
            </a:r>
            <a:r>
              <a:rPr lang="en-GB" altLang="cs-CZ" sz="2400" dirty="0">
                <a:latin typeface="Times New Roman" pitchFamily="18" charset="0"/>
              </a:rPr>
              <a:t>, </a:t>
            </a:r>
            <a:r>
              <a:rPr lang="en-GB" altLang="cs-CZ" sz="2400" dirty="0" smtClean="0">
                <a:latin typeface="Times New Roman" pitchFamily="18" charset="0"/>
              </a:rPr>
              <a:t>causes:</a:t>
            </a:r>
            <a:endParaRPr lang="en-GB" altLang="cs-CZ" sz="2400" dirty="0">
              <a:latin typeface="Times New Roman" pitchFamily="18" charset="0"/>
            </a:endParaRPr>
          </a:p>
          <a:p>
            <a:pPr>
              <a:spcBef>
                <a:spcPct val="50000"/>
              </a:spcBef>
              <a:buFontTx/>
              <a:buNone/>
            </a:pPr>
            <a:r>
              <a:rPr lang="en-US" altLang="cs-CZ" sz="2000" dirty="0" smtClean="0">
                <a:solidFill>
                  <a:srgbClr val="FF0000"/>
                </a:solidFill>
                <a:latin typeface="Times New Roman" pitchFamily="18" charset="0"/>
              </a:rPr>
              <a:t>Intraspecific competition for resources </a:t>
            </a:r>
            <a:r>
              <a:rPr lang="cs-CZ" altLang="cs-CZ" sz="2000" dirty="0" smtClean="0">
                <a:latin typeface="Times New Roman" pitchFamily="18" charset="0"/>
              </a:rPr>
              <a:t>(</a:t>
            </a:r>
            <a:r>
              <a:rPr lang="en-US" altLang="cs-CZ" sz="2000" dirty="0" smtClean="0">
                <a:latin typeface="Times New Roman" pitchFamily="18" charset="0"/>
              </a:rPr>
              <a:t>usually food for animals, light</a:t>
            </a:r>
            <a:r>
              <a:rPr lang="cs-CZ" altLang="cs-CZ" sz="2000" dirty="0" smtClean="0">
                <a:latin typeface="Times New Roman" pitchFamily="18" charset="0"/>
              </a:rPr>
              <a:t>, </a:t>
            </a:r>
            <a:r>
              <a:rPr lang="en-US" altLang="cs-CZ" sz="2000" dirty="0" smtClean="0">
                <a:latin typeface="Times New Roman" pitchFamily="18" charset="0"/>
              </a:rPr>
              <a:t> water and nutrients for plants</a:t>
            </a:r>
            <a:r>
              <a:rPr lang="cs-CZ" altLang="cs-CZ" sz="2000" dirty="0" smtClean="0">
                <a:latin typeface="Times New Roman" pitchFamily="18" charset="0"/>
              </a:rPr>
              <a:t>, – </a:t>
            </a:r>
            <a:r>
              <a:rPr lang="en-US" altLang="cs-CZ" sz="2000" dirty="0" smtClean="0">
                <a:latin typeface="Times New Roman" pitchFamily="18" charset="0"/>
              </a:rPr>
              <a:t>probably not for sexual partners if we expect </a:t>
            </a:r>
            <a:r>
              <a:rPr lang="cs-CZ" altLang="cs-CZ" sz="2000" dirty="0" smtClean="0">
                <a:latin typeface="Times New Roman" pitchFamily="18" charset="0"/>
              </a:rPr>
              <a:t>sex </a:t>
            </a:r>
            <a:r>
              <a:rPr lang="cs-CZ" altLang="cs-CZ" sz="2000" dirty="0">
                <a:latin typeface="Times New Roman" pitchFamily="18" charset="0"/>
              </a:rPr>
              <a:t>ratio 1:1 – </a:t>
            </a:r>
            <a:r>
              <a:rPr lang="en-US" altLang="cs-CZ" sz="2000" dirty="0" smtClean="0">
                <a:latin typeface="Times New Roman" pitchFamily="18" charset="0"/>
              </a:rPr>
              <a:t>but for nesting places yes</a:t>
            </a:r>
            <a:r>
              <a:rPr lang="cs-CZ" altLang="cs-CZ" sz="2000" dirty="0" smtClean="0">
                <a:latin typeface="Times New Roman" pitchFamily="18" charset="0"/>
              </a:rPr>
              <a:t>)</a:t>
            </a:r>
            <a:endParaRPr lang="en-GB" altLang="cs-CZ" sz="2000" dirty="0">
              <a:solidFill>
                <a:srgbClr val="FF0000"/>
              </a:solidFill>
              <a:latin typeface="Times New Roman" pitchFamily="18" charset="0"/>
            </a:endParaRPr>
          </a:p>
          <a:p>
            <a:pPr>
              <a:spcBef>
                <a:spcPct val="50000"/>
              </a:spcBef>
              <a:buFontTx/>
              <a:buNone/>
            </a:pPr>
            <a:r>
              <a:rPr lang="en-GB" altLang="cs-CZ" sz="2000" dirty="0" smtClean="0">
                <a:solidFill>
                  <a:srgbClr val="FF0000"/>
                </a:solidFill>
                <a:latin typeface="Times New Roman" pitchFamily="18" charset="0"/>
              </a:rPr>
              <a:t>Higher trophic levels </a:t>
            </a:r>
            <a:r>
              <a:rPr lang="en-GB" altLang="cs-CZ" sz="2000" dirty="0" smtClean="0">
                <a:latin typeface="Times New Roman" pitchFamily="18" charset="0"/>
              </a:rPr>
              <a:t>– most common increased infection transmission and resulting epidemics</a:t>
            </a:r>
            <a:r>
              <a:rPr lang="cs-CZ" altLang="cs-CZ" sz="2000" dirty="0" smtClean="0">
                <a:latin typeface="Times New Roman" pitchFamily="18" charset="0"/>
              </a:rPr>
              <a:t> [</a:t>
            </a:r>
            <a:r>
              <a:rPr lang="cs-CZ" altLang="cs-CZ" sz="2000" dirty="0" err="1" smtClean="0">
                <a:latin typeface="Times New Roman" pitchFamily="18" charset="0"/>
              </a:rPr>
              <a:t>probably</a:t>
            </a:r>
            <a:r>
              <a:rPr lang="cs-CZ" altLang="cs-CZ" sz="2000" dirty="0" smtClean="0">
                <a:latin typeface="Times New Roman" pitchFamily="18" charset="0"/>
              </a:rPr>
              <a:t> </a:t>
            </a:r>
            <a:r>
              <a:rPr lang="cs-CZ" altLang="cs-CZ" sz="2000" dirty="0" err="1" smtClean="0">
                <a:latin typeface="Times New Roman" pitchFamily="18" charset="0"/>
              </a:rPr>
              <a:t>parasites</a:t>
            </a:r>
            <a:r>
              <a:rPr lang="cs-CZ" altLang="cs-CZ" sz="2000" dirty="0" smtClean="0">
                <a:latin typeface="Times New Roman" pitchFamily="18" charset="0"/>
              </a:rPr>
              <a:t> </a:t>
            </a:r>
            <a:r>
              <a:rPr lang="en-US" altLang="cs-CZ" sz="2000" dirty="0" smtClean="0">
                <a:latin typeface="Times New Roman" pitchFamily="18" charset="0"/>
              </a:rPr>
              <a:t>are better control agents than predators]</a:t>
            </a:r>
            <a:endParaRPr lang="en-GB" altLang="cs-CZ" sz="2000" dirty="0">
              <a:latin typeface="Times New Roman" pitchFamily="18" charset="0"/>
            </a:endParaRPr>
          </a:p>
          <a:p>
            <a:pPr>
              <a:spcBef>
                <a:spcPct val="50000"/>
              </a:spcBef>
              <a:buFontTx/>
              <a:buNone/>
            </a:pPr>
            <a:r>
              <a:rPr lang="en-GB" altLang="cs-CZ" sz="2000" dirty="0" smtClean="0">
                <a:latin typeface="Times New Roman" pitchFamily="18" charset="0"/>
              </a:rPr>
              <a:t>In plants – fire spreads faster in denser population </a:t>
            </a:r>
            <a:r>
              <a:rPr lang="en-US" altLang="cs-CZ" sz="2000" dirty="0" smtClean="0">
                <a:latin typeface="Times New Roman" pitchFamily="18" charset="0"/>
              </a:rPr>
              <a:t>and is probably harming more</a:t>
            </a:r>
            <a:endParaRPr lang="cs-CZ" altLang="cs-CZ" sz="2000" dirty="0">
              <a:latin typeface="Times New Roman" pitchFamily="18" charset="0"/>
            </a:endParaRPr>
          </a:p>
          <a:p>
            <a:pPr>
              <a:spcBef>
                <a:spcPct val="50000"/>
              </a:spcBef>
              <a:buFontTx/>
              <a:buNone/>
            </a:pPr>
            <a:r>
              <a:rPr lang="en-US" altLang="cs-CZ" sz="2000" dirty="0" smtClean="0">
                <a:latin typeface="Times New Roman" pitchFamily="18" charset="0"/>
              </a:rPr>
              <a:t>Negative density dependence might affect both, </a:t>
            </a:r>
            <a:r>
              <a:rPr lang="en-US" altLang="cs-CZ" sz="2000" dirty="0" err="1" smtClean="0">
                <a:latin typeface="Times New Roman" pitchFamily="18" charset="0"/>
              </a:rPr>
              <a:t>natality</a:t>
            </a:r>
            <a:r>
              <a:rPr lang="en-US" altLang="cs-CZ" sz="2000" dirty="0" smtClean="0">
                <a:latin typeface="Times New Roman" pitchFamily="18" charset="0"/>
              </a:rPr>
              <a:t> and mortality</a:t>
            </a:r>
            <a:endParaRPr lang="en-GB" altLang="cs-CZ" sz="2000" dirty="0">
              <a:latin typeface="Times New Roman" pitchFamily="18" charset="0"/>
            </a:endParaRPr>
          </a:p>
          <a:p>
            <a:pPr>
              <a:spcBef>
                <a:spcPct val="50000"/>
              </a:spcBef>
              <a:buFontTx/>
              <a:buNone/>
            </a:pPr>
            <a:r>
              <a:rPr lang="en-US" altLang="cs-CZ" sz="2000" b="1" dirty="0" smtClean="0">
                <a:latin typeface="Times New Roman" pitchFamily="18" charset="0"/>
              </a:rPr>
              <a:t>Important</a:t>
            </a:r>
            <a:r>
              <a:rPr lang="cs-CZ" altLang="cs-CZ" sz="2000" dirty="0" smtClean="0">
                <a:latin typeface="Times New Roman" pitchFamily="18" charset="0"/>
              </a:rPr>
              <a:t>: </a:t>
            </a:r>
            <a:r>
              <a:rPr lang="en-GB" altLang="cs-CZ" sz="2000" dirty="0">
                <a:latin typeface="Times New Roman" pitchFamily="18" charset="0"/>
              </a:rPr>
              <a:t>density-dependence </a:t>
            </a:r>
            <a:r>
              <a:rPr lang="en-GB" altLang="cs-CZ" sz="2000" dirty="0" smtClean="0">
                <a:latin typeface="Times New Roman" pitchFamily="18" charset="0"/>
              </a:rPr>
              <a:t>need not affect population for majority of time, but for regulation of population size it might be sufficient if it operates just in times of population outbreaks</a:t>
            </a:r>
            <a:r>
              <a:rPr lang="cs-CZ" altLang="cs-CZ" sz="2000" dirty="0" smtClean="0">
                <a:latin typeface="Times New Roman" pitchFamily="18" charset="0"/>
              </a:rPr>
              <a:t> or affects certain life stages</a:t>
            </a:r>
            <a:r>
              <a:rPr lang="en-GB" altLang="cs-CZ" sz="2000" dirty="0" smtClean="0">
                <a:latin typeface="Times New Roman" pitchFamily="18" charset="0"/>
              </a:rPr>
              <a:t>. </a:t>
            </a:r>
            <a:endParaRPr lang="en-GB"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OhenKaliforn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35607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Po ohni Kaliforn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33909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457200" y="5791200"/>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GB" altLang="cs-CZ" sz="2400" dirty="0" smtClean="0"/>
              <a:t>The denser is the population, the higher probability that the fire will reach the crowns and will spread there</a:t>
            </a:r>
            <a:endParaRPr lang="en-GB" altLang="cs-CZ" sz="2400" dirty="0"/>
          </a:p>
        </p:txBody>
      </p:sp>
    </p:spTree>
    <p:extLst>
      <p:ext uri="{BB962C8B-B14F-4D97-AF65-F5344CB8AC3E}">
        <p14:creationId xmlns:p14="http://schemas.microsoft.com/office/powerpoint/2010/main" val="20796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608326" y="1066799"/>
            <a:ext cx="7621274" cy="5714119"/>
          </a:xfrm>
          <a:prstGeom prst="rect">
            <a:avLst/>
          </a:prstGeom>
        </p:spPr>
      </p:pic>
      <p:sp>
        <p:nvSpPr>
          <p:cNvPr id="5" name="TextovéPole 4"/>
          <p:cNvSpPr txBox="1"/>
          <p:nvPr/>
        </p:nvSpPr>
        <p:spPr>
          <a:xfrm>
            <a:off x="304800" y="152400"/>
            <a:ext cx="8610600" cy="830997"/>
          </a:xfrm>
          <a:prstGeom prst="rect">
            <a:avLst/>
          </a:prstGeom>
          <a:noFill/>
        </p:spPr>
        <p:txBody>
          <a:bodyPr wrap="square" rtlCol="0">
            <a:spAutoFit/>
          </a:bodyPr>
          <a:lstStyle/>
          <a:p>
            <a:r>
              <a:rPr lang="en-US" dirty="0" smtClean="0"/>
              <a:t>Do the relatively sparse individuals compete with each other?</a:t>
            </a:r>
          </a:p>
          <a:p>
            <a:r>
              <a:rPr lang="en-US" dirty="0" smtClean="0"/>
              <a:t>1. Aggregated spatial pattern decreases the distance between </a:t>
            </a:r>
            <a:r>
              <a:rPr lang="en-US" dirty="0" err="1" smtClean="0"/>
              <a:t>neighbours</a:t>
            </a:r>
            <a:endParaRPr lang="en-US" dirty="0"/>
          </a:p>
        </p:txBody>
      </p:sp>
    </p:spTree>
    <p:extLst>
      <p:ext uri="{BB962C8B-B14F-4D97-AF65-F5344CB8AC3E}">
        <p14:creationId xmlns:p14="http://schemas.microsoft.com/office/powerpoint/2010/main" val="1077982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cs-CZ" dirty="0" smtClean="0"/>
              <a:t>Overlooked </a:t>
            </a:r>
            <a:r>
              <a:rPr lang="cs-CZ" altLang="cs-CZ" dirty="0" err="1" smtClean="0"/>
              <a:t>density</a:t>
            </a:r>
            <a:r>
              <a:rPr lang="cs-CZ" altLang="cs-CZ" dirty="0" smtClean="0"/>
              <a:t>-dependence </a:t>
            </a:r>
            <a:r>
              <a:rPr lang="en-US" altLang="cs-CZ" dirty="0" smtClean="0"/>
              <a:t>in juvenile stages (particularly in plants)</a:t>
            </a:r>
            <a:endParaRPr lang="cs-CZ" altLang="cs-CZ" dirty="0" smtClean="0"/>
          </a:p>
        </p:txBody>
      </p:sp>
      <p:sp>
        <p:nvSpPr>
          <p:cNvPr id="40963" name="Content Placeholder 2"/>
          <p:cNvSpPr>
            <a:spLocks noGrp="1"/>
          </p:cNvSpPr>
          <p:nvPr>
            <p:ph idx="1"/>
          </p:nvPr>
        </p:nvSpPr>
        <p:spPr/>
        <p:txBody>
          <a:bodyPr/>
          <a:lstStyle/>
          <a:p>
            <a:r>
              <a:rPr lang="en-US" altLang="cs-CZ" dirty="0" smtClean="0"/>
              <a:t>Seed rain is heterogeneous, resulting in clumped distribution of seedlings </a:t>
            </a:r>
            <a:endParaRPr lang="cs-CZ" altLang="cs-CZ" dirty="0" smtClean="0"/>
          </a:p>
          <a:p>
            <a:r>
              <a:rPr lang="en-US" altLang="cs-CZ" dirty="0" smtClean="0"/>
              <a:t>Seedling survival and even germination of seeds might be density dependent </a:t>
            </a:r>
            <a:r>
              <a:rPr lang="cs-CZ" altLang="cs-CZ" dirty="0" smtClean="0"/>
              <a:t>(</a:t>
            </a:r>
            <a:r>
              <a:rPr lang="en-US" altLang="cs-CZ" dirty="0" smtClean="0"/>
              <a:t>e.g. in a dense cover of seedlings, e.g. in gaps, seeds stop to germinate</a:t>
            </a:r>
            <a:r>
              <a:rPr lang="cs-CZ" altLang="cs-CZ" dirty="0" smtClean="0"/>
              <a:t>).</a:t>
            </a:r>
            <a:r>
              <a:rPr lang="cs-CZ" altLang="cs-CZ" i="1" dirty="0" smtClean="0"/>
              <a:t> </a:t>
            </a:r>
          </a:p>
          <a:p>
            <a:r>
              <a:rPr lang="en-US" altLang="cs-CZ" dirty="0" smtClean="0"/>
              <a:t>The </a:t>
            </a:r>
            <a:r>
              <a:rPr lang="en-US" altLang="cs-CZ" dirty="0"/>
              <a:t>more </a:t>
            </a:r>
            <a:r>
              <a:rPr lang="en-US" altLang="cs-CZ" dirty="0" smtClean="0"/>
              <a:t>hatchlings in the nest, the less food for each one </a:t>
            </a:r>
            <a:endParaRPr lang="cs-CZ" altLang="cs-CZ"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l="24374" t="32813" r="7500" b="11719"/>
          <a:stretch>
            <a:fillRect/>
          </a:stretch>
        </p:blipFill>
        <p:spPr bwMode="auto">
          <a:xfrm>
            <a:off x="381000" y="0"/>
            <a:ext cx="8759932" cy="570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152400" y="5711748"/>
            <a:ext cx="8915400" cy="1200329"/>
          </a:xfrm>
          <a:prstGeom prst="rect">
            <a:avLst/>
          </a:prstGeom>
          <a:noFill/>
        </p:spPr>
        <p:txBody>
          <a:bodyPr wrap="square" rtlCol="0">
            <a:spAutoFit/>
          </a:bodyPr>
          <a:lstStyle/>
          <a:p>
            <a:r>
              <a:rPr lang="en-US" sz="1800" dirty="0"/>
              <a:t>Numbers of </a:t>
            </a:r>
            <a:r>
              <a:rPr lang="en-US" sz="1800" i="1" dirty="0" err="1"/>
              <a:t>Rhinanthus</a:t>
            </a:r>
            <a:r>
              <a:rPr lang="en-US" sz="1800" i="1" dirty="0"/>
              <a:t> minor</a:t>
            </a:r>
            <a:r>
              <a:rPr lang="en-US" sz="1800" dirty="0"/>
              <a:t> individuals in thinned and control plots (20 cm × 20 cm) at the seedling and flowering stages (results of repeated measures ANOVA, significant interaction between the effects of thinning and time: </a:t>
            </a:r>
            <a:r>
              <a:rPr lang="en-US" sz="1800" i="1" dirty="0"/>
              <a:t>F</a:t>
            </a:r>
            <a:r>
              <a:rPr lang="en-US" sz="1800" dirty="0"/>
              <a:t> </a:t>
            </a:r>
            <a:r>
              <a:rPr lang="en-US" sz="1800" baseline="-25000" dirty="0"/>
              <a:t>1,22</a:t>
            </a:r>
            <a:r>
              <a:rPr lang="en-US" sz="1800" dirty="0"/>
              <a:t> = 8.99, </a:t>
            </a:r>
            <a:r>
              <a:rPr lang="en-US" sz="1800" i="1" dirty="0"/>
              <a:t>P</a:t>
            </a:r>
            <a:r>
              <a:rPr lang="en-US" sz="1800" dirty="0"/>
              <a:t> = 0.007). Means and 95% confidence intervals (based on the between plot MS, </a:t>
            </a:r>
            <a:r>
              <a:rPr lang="en-US" sz="1800" dirty="0" err="1"/>
              <a:t>backtransformed</a:t>
            </a:r>
            <a:r>
              <a:rPr lang="en-US" sz="1800" dirty="0"/>
              <a:t> from log) are shown</a:t>
            </a:r>
          </a:p>
        </p:txBody>
      </p:sp>
      <p:sp>
        <p:nvSpPr>
          <p:cNvPr id="3" name="TextovéPole 2"/>
          <p:cNvSpPr txBox="1"/>
          <p:nvPr/>
        </p:nvSpPr>
        <p:spPr>
          <a:xfrm>
            <a:off x="3162300" y="304800"/>
            <a:ext cx="2895600" cy="830997"/>
          </a:xfrm>
          <a:prstGeom prst="rect">
            <a:avLst/>
          </a:prstGeom>
          <a:noFill/>
        </p:spPr>
        <p:txBody>
          <a:bodyPr wrap="square" rtlCol="0">
            <a:spAutoFit/>
          </a:bodyPr>
          <a:lstStyle/>
          <a:p>
            <a:r>
              <a:rPr lang="en-US" sz="1200" dirty="0"/>
              <a:t>Mudrák, O., &amp; Lepš, J. (2010). Interactions of the </a:t>
            </a:r>
            <a:r>
              <a:rPr lang="en-US" sz="1200" dirty="0" err="1"/>
              <a:t>hemiparasitic</a:t>
            </a:r>
            <a:r>
              <a:rPr lang="en-US" sz="1200" dirty="0"/>
              <a:t> species </a:t>
            </a:r>
            <a:r>
              <a:rPr lang="en-US" sz="1200" dirty="0" err="1"/>
              <a:t>Rhinanthus</a:t>
            </a:r>
            <a:r>
              <a:rPr lang="en-US" sz="1200" dirty="0"/>
              <a:t> minor with its host plant community at two nutrient levels. </a:t>
            </a:r>
            <a:r>
              <a:rPr lang="en-US" sz="1200" i="1" dirty="0"/>
              <a:t>Folia </a:t>
            </a:r>
            <a:r>
              <a:rPr lang="en-US" sz="1200" i="1" dirty="0" err="1"/>
              <a:t>Geobotanica</a:t>
            </a:r>
            <a:r>
              <a:rPr lang="en-US" sz="1200" dirty="0"/>
              <a:t>, </a:t>
            </a:r>
            <a:r>
              <a:rPr lang="en-US" sz="1200" i="1" dirty="0"/>
              <a:t>45</a:t>
            </a:r>
            <a:r>
              <a:rPr lang="en-US" sz="1200" dirty="0"/>
              <a:t>(4), 407-424.</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09600" y="609600"/>
            <a:ext cx="7848600" cy="1981200"/>
          </a:xfrm>
        </p:spPr>
        <p:txBody>
          <a:bodyPr/>
          <a:lstStyle/>
          <a:p>
            <a:r>
              <a:rPr lang="en-US" altLang="en-US" dirty="0" smtClean="0"/>
              <a:t>Methodological note – would something like the thinning experiment be possible for hatchlings in the nest</a:t>
            </a:r>
            <a:r>
              <a:rPr lang="cs-CZ" altLang="en-US" dirty="0" smtClean="0"/>
              <a:t>?</a:t>
            </a:r>
            <a:endParaRPr lang="en-US" altLang="en-US" dirty="0" smtClean="0"/>
          </a:p>
        </p:txBody>
      </p:sp>
      <p:sp>
        <p:nvSpPr>
          <p:cNvPr id="43011" name="Content Placeholder 2"/>
          <p:cNvSpPr>
            <a:spLocks noGrp="1"/>
          </p:cNvSpPr>
          <p:nvPr>
            <p:ph idx="1"/>
          </p:nvPr>
        </p:nvSpPr>
        <p:spPr>
          <a:xfrm>
            <a:off x="609600" y="3657600"/>
            <a:ext cx="7772400" cy="4114800"/>
          </a:xfrm>
        </p:spPr>
        <p:txBody>
          <a:bodyPr/>
          <a:lstStyle/>
          <a:p>
            <a:r>
              <a:rPr lang="en-US" altLang="en-US" dirty="0" smtClean="0"/>
              <a:t>Discuss the advantages and dangers of the thinning experiment (removal of hatchling from the nest, vs. comparison of fitness of individuals from nests with </a:t>
            </a:r>
            <a:r>
              <a:rPr lang="cs-CZ" altLang="en-US" dirty="0" smtClean="0"/>
              <a:t>2, 3 a</a:t>
            </a:r>
            <a:r>
              <a:rPr lang="en-US" altLang="en-US" dirty="0" err="1" smtClean="0"/>
              <a:t>nd</a:t>
            </a:r>
            <a:r>
              <a:rPr lang="cs-CZ" altLang="en-US" dirty="0" smtClean="0"/>
              <a:t> 4 </a:t>
            </a:r>
            <a:r>
              <a:rPr lang="en-US" altLang="en-US" dirty="0" smtClean="0"/>
              <a:t>hatchlings</a:t>
            </a:r>
            <a:r>
              <a:rPr lang="cs-CZ" altLang="en-US" dirty="0" smtClean="0"/>
              <a:t>?</a:t>
            </a:r>
            <a:endParaRPr lang="en-US" alt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28600" y="685800"/>
            <a:ext cx="2438400" cy="46166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Logistic equation</a:t>
            </a:r>
            <a:endParaRPr lang="en-GB" altLang="cs-CZ" sz="2400" dirty="0">
              <a:latin typeface="Times New Roman" pitchFamily="18" charset="0"/>
            </a:endParaRPr>
          </a:p>
        </p:txBody>
      </p:sp>
      <p:sp>
        <p:nvSpPr>
          <p:cNvPr id="44035" name="Text Box 4"/>
          <p:cNvSpPr txBox="1">
            <a:spLocks noChangeArrowheads="1"/>
          </p:cNvSpPr>
          <p:nvPr/>
        </p:nvSpPr>
        <p:spPr bwMode="auto">
          <a:xfrm>
            <a:off x="1676400" y="17637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endParaRPr lang="cs-CZ" altLang="cs-CZ" sz="2400">
              <a:latin typeface="Times New Roman" pitchFamily="18" charset="0"/>
            </a:endParaRPr>
          </a:p>
        </p:txBody>
      </p:sp>
      <p:graphicFrame>
        <p:nvGraphicFramePr>
          <p:cNvPr id="44036" name="Object 5"/>
          <p:cNvGraphicFramePr>
            <a:graphicFrameLocks noChangeAspect="1"/>
          </p:cNvGraphicFramePr>
          <p:nvPr/>
        </p:nvGraphicFramePr>
        <p:xfrm>
          <a:off x="3200400" y="381000"/>
          <a:ext cx="4038600" cy="1520825"/>
        </p:xfrm>
        <a:graphic>
          <a:graphicData uri="http://schemas.openxmlformats.org/presentationml/2006/ole">
            <mc:AlternateContent xmlns:mc="http://schemas.openxmlformats.org/markup-compatibility/2006">
              <mc:Choice xmlns:v="urn:schemas-microsoft-com:vml" Requires="v">
                <p:oleObj spid="_x0000_s44135" name="Rovnice" r:id="rId3" imgW="1040948" imgH="393529" progId="Equation.3">
                  <p:embed/>
                </p:oleObj>
              </mc:Choice>
              <mc:Fallback>
                <p:oleObj name="Rovnice" r:id="rId3" imgW="1040948" imgH="393529"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81000"/>
                        <a:ext cx="4038600" cy="152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8" name="Line 6"/>
          <p:cNvSpPr>
            <a:spLocks noChangeShapeType="1"/>
          </p:cNvSpPr>
          <p:nvPr/>
        </p:nvSpPr>
        <p:spPr bwMode="auto">
          <a:xfrm>
            <a:off x="4876800" y="315913"/>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9" name="Line 7"/>
          <p:cNvSpPr>
            <a:spLocks noChangeShapeType="1"/>
          </p:cNvSpPr>
          <p:nvPr/>
        </p:nvSpPr>
        <p:spPr bwMode="auto">
          <a:xfrm>
            <a:off x="5791200" y="8731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44039" name="Object 8"/>
          <p:cNvGraphicFramePr>
            <a:graphicFrameLocks noChangeAspect="1"/>
          </p:cNvGraphicFramePr>
          <p:nvPr/>
        </p:nvGraphicFramePr>
        <p:xfrm>
          <a:off x="184150" y="1927225"/>
          <a:ext cx="7315200" cy="4722813"/>
        </p:xfrm>
        <a:graphic>
          <a:graphicData uri="http://schemas.openxmlformats.org/presentationml/2006/ole">
            <mc:AlternateContent xmlns:mc="http://schemas.openxmlformats.org/markup-compatibility/2006">
              <mc:Choice xmlns:v="urn:schemas-microsoft-com:vml" Requires="v">
                <p:oleObj spid="_x0000_s44136" name="Worksheet" r:id="rId5" imgW="4648505" imgH="3002483" progId="Excel.Sheet.8">
                  <p:embed/>
                </p:oleObj>
              </mc:Choice>
              <mc:Fallback>
                <p:oleObj name="Worksheet" r:id="rId5" imgW="4648505" imgH="3002483" progId="Excel.Shee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 y="1927225"/>
                        <a:ext cx="7315200"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0" name="Text Box 9"/>
          <p:cNvSpPr txBox="1">
            <a:spLocks noChangeArrowheads="1"/>
          </p:cNvSpPr>
          <p:nvPr/>
        </p:nvSpPr>
        <p:spPr bwMode="auto">
          <a:xfrm>
            <a:off x="3581400" y="61722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Čas</a:t>
            </a:r>
          </a:p>
        </p:txBody>
      </p:sp>
      <p:sp>
        <p:nvSpPr>
          <p:cNvPr id="44041" name="Text Box 10"/>
          <p:cNvSpPr txBox="1">
            <a:spLocks noChangeArrowheads="1"/>
          </p:cNvSpPr>
          <p:nvPr/>
        </p:nvSpPr>
        <p:spPr bwMode="auto">
          <a:xfrm>
            <a:off x="1447800" y="2286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N</a:t>
            </a:r>
          </a:p>
        </p:txBody>
      </p:sp>
      <p:sp>
        <p:nvSpPr>
          <p:cNvPr id="44042" name="TextBox 3"/>
          <p:cNvSpPr txBox="1">
            <a:spLocks noChangeArrowheads="1"/>
          </p:cNvSpPr>
          <p:nvPr/>
        </p:nvSpPr>
        <p:spPr bwMode="auto">
          <a:xfrm>
            <a:off x="7543800" y="1905000"/>
            <a:ext cx="1600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r>
              <a:rPr lang="cs-CZ" altLang="cs-CZ" sz="2400" dirty="0" err="1"/>
              <a:t>Equilibrium</a:t>
            </a:r>
            <a:r>
              <a:rPr lang="cs-CZ" altLang="cs-CZ" sz="2400" dirty="0"/>
              <a:t> </a:t>
            </a:r>
          </a:p>
          <a:p>
            <a:pPr>
              <a:spcBef>
                <a:spcPct val="0"/>
              </a:spcBef>
              <a:buFontTx/>
              <a:buNone/>
            </a:pPr>
            <a:r>
              <a:rPr lang="en-US" altLang="cs-CZ" sz="2400" dirty="0" smtClean="0"/>
              <a:t>- When the density equals to the </a:t>
            </a:r>
            <a:r>
              <a:rPr lang="en-US" altLang="cs-CZ" sz="2400" b="1" dirty="0" smtClean="0"/>
              <a:t>carrying capacity - K</a:t>
            </a:r>
            <a:endParaRPr lang="cs-CZ" altLang="cs-CZ"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0-#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P spid="184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cs-CZ" dirty="0" smtClean="0"/>
              <a:t>Important</a:t>
            </a:r>
            <a:endParaRPr lang="cs-CZ" altLang="cs-CZ" dirty="0" smtClean="0"/>
          </a:p>
        </p:txBody>
      </p:sp>
      <p:sp>
        <p:nvSpPr>
          <p:cNvPr id="45059" name="Content Placeholder 2"/>
          <p:cNvSpPr>
            <a:spLocks noGrp="1"/>
          </p:cNvSpPr>
          <p:nvPr>
            <p:ph idx="1"/>
          </p:nvPr>
        </p:nvSpPr>
        <p:spPr>
          <a:xfrm>
            <a:off x="685800" y="1752600"/>
            <a:ext cx="7772400" cy="4114800"/>
          </a:xfrm>
        </p:spPr>
        <p:txBody>
          <a:bodyPr/>
          <a:lstStyle/>
          <a:p>
            <a:r>
              <a:rPr lang="en-US" altLang="cs-CZ" sz="2800" dirty="0" smtClean="0"/>
              <a:t>In logistic equation, </a:t>
            </a:r>
            <a:r>
              <a:rPr lang="en-US" altLang="cs-CZ" sz="2800" i="1" dirty="0" smtClean="0"/>
              <a:t>N </a:t>
            </a:r>
            <a:r>
              <a:rPr lang="en-US" altLang="cs-CZ" sz="2800" dirty="0" smtClean="0"/>
              <a:t>sometimes means the </a:t>
            </a:r>
            <a:r>
              <a:rPr lang="en-US" altLang="cs-CZ" sz="2800" b="1" dirty="0" smtClean="0"/>
              <a:t>density – </a:t>
            </a:r>
            <a:r>
              <a:rPr lang="en-US" altLang="cs-CZ" sz="2800" dirty="0" smtClean="0"/>
              <a:t>not the total population size. (However, in closed population, the two are directly proportional, so the meaning would be the same for both.) </a:t>
            </a:r>
          </a:p>
          <a:p>
            <a:r>
              <a:rPr lang="en-US" altLang="cs-CZ" sz="2800" dirty="0" smtClean="0"/>
              <a:t>The carrying capacity (</a:t>
            </a:r>
            <a:r>
              <a:rPr lang="en-US" altLang="cs-CZ" sz="2800" i="1" dirty="0" smtClean="0"/>
              <a:t>K</a:t>
            </a:r>
            <a:r>
              <a:rPr lang="en-US" altLang="cs-CZ" sz="2800" dirty="0" smtClean="0"/>
              <a:t>) is in the same units as </a:t>
            </a:r>
            <a:r>
              <a:rPr lang="en-US" altLang="cs-CZ" sz="2800" i="1" dirty="0" smtClean="0"/>
              <a:t>N. </a:t>
            </a:r>
            <a:r>
              <a:rPr lang="en-US" altLang="cs-CZ" sz="2800" dirty="0" smtClean="0"/>
              <a:t>So, if </a:t>
            </a:r>
            <a:r>
              <a:rPr lang="en-US" altLang="cs-CZ" sz="2800" i="1" dirty="0" smtClean="0"/>
              <a:t>N </a:t>
            </a:r>
            <a:r>
              <a:rPr lang="en-US" altLang="cs-CZ" sz="2800" dirty="0" smtClean="0"/>
              <a:t>is the total population size, then </a:t>
            </a:r>
            <a:r>
              <a:rPr lang="en-US" altLang="cs-CZ" sz="2800" i="1" dirty="0" smtClean="0"/>
              <a:t>K </a:t>
            </a:r>
            <a:r>
              <a:rPr lang="en-US" altLang="cs-CZ" sz="2800" dirty="0" smtClean="0"/>
              <a:t>is number of individuals which the area under consideration (i.e. the area where we study the populations) can support. If </a:t>
            </a:r>
            <a:r>
              <a:rPr lang="en-US" altLang="cs-CZ" sz="2800" i="1" dirty="0" smtClean="0"/>
              <a:t>N </a:t>
            </a:r>
            <a:r>
              <a:rPr lang="en-US" altLang="cs-CZ" sz="2800" dirty="0" smtClean="0"/>
              <a:t> is the density, then also </a:t>
            </a:r>
            <a:r>
              <a:rPr lang="en-US" altLang="cs-CZ" sz="2800" i="1" dirty="0" smtClean="0"/>
              <a:t>K </a:t>
            </a:r>
            <a:r>
              <a:rPr lang="en-US" altLang="cs-CZ" sz="2800" dirty="0" smtClean="0"/>
              <a:t>must be in numbers of individuals/m</a:t>
            </a:r>
            <a:r>
              <a:rPr lang="en-US" altLang="cs-CZ" sz="2800" baseline="42000" dirty="0" smtClean="0"/>
              <a:t>2</a:t>
            </a:r>
            <a:r>
              <a:rPr lang="en-US" altLang="cs-CZ" sz="2800" dirty="0" smtClean="0"/>
              <a:t>.</a:t>
            </a:r>
            <a:endParaRPr lang="cs-CZ" altLang="cs-CZ" sz="28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cs-CZ" dirty="0" smtClean="0"/>
              <a:t>Important</a:t>
            </a:r>
            <a:endParaRPr lang="cs-CZ" altLang="cs-CZ" dirty="0" smtClean="0"/>
          </a:p>
        </p:txBody>
      </p:sp>
      <p:sp>
        <p:nvSpPr>
          <p:cNvPr id="45059" name="Content Placeholder 2"/>
          <p:cNvSpPr>
            <a:spLocks noGrp="1"/>
          </p:cNvSpPr>
          <p:nvPr>
            <p:ph idx="1"/>
          </p:nvPr>
        </p:nvSpPr>
        <p:spPr>
          <a:xfrm>
            <a:off x="685800" y="1752600"/>
            <a:ext cx="7772400" cy="4114800"/>
          </a:xfrm>
        </p:spPr>
        <p:txBody>
          <a:bodyPr/>
          <a:lstStyle/>
          <a:p>
            <a:r>
              <a:rPr lang="en-US" altLang="cs-CZ" sz="2800" dirty="0"/>
              <a:t>Logistic equation </a:t>
            </a:r>
            <a:r>
              <a:rPr lang="en-US" altLang="cs-CZ" sz="2800" dirty="0" smtClean="0"/>
              <a:t>is usually presented in differential form. This is just a custom, it can be expressed as difference equation as well (see later). </a:t>
            </a:r>
          </a:p>
          <a:p>
            <a:r>
              <a:rPr lang="en-US" altLang="cs-CZ" sz="2800" dirty="0" smtClean="0"/>
              <a:t>If presented as differential equation, we simply ignore the possible seasonality etc. </a:t>
            </a:r>
            <a:endParaRPr lang="cs-CZ" altLang="cs-CZ" sz="2800" dirty="0" smtClean="0"/>
          </a:p>
        </p:txBody>
      </p:sp>
    </p:spTree>
    <p:extLst>
      <p:ext uri="{BB962C8B-B14F-4D97-AF65-F5344CB8AC3E}">
        <p14:creationId xmlns:p14="http://schemas.microsoft.com/office/powerpoint/2010/main" val="20264168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286000"/>
            <a:ext cx="7772400" cy="1143000"/>
          </a:xfrm>
        </p:spPr>
        <p:txBody>
          <a:bodyPr/>
          <a:lstStyle/>
          <a:p>
            <a:r>
              <a:rPr lang="en-GB" altLang="cs-CZ" dirty="0" smtClean="0"/>
              <a:t>Parameters are independent of the density (“density independent”)</a:t>
            </a:r>
          </a:p>
        </p:txBody>
      </p:sp>
      <p:sp>
        <p:nvSpPr>
          <p:cNvPr id="7171" name="Rectangle 3"/>
          <p:cNvSpPr>
            <a:spLocks noGrp="1" noChangeArrowheads="1"/>
          </p:cNvSpPr>
          <p:nvPr>
            <p:ph type="subTitle" idx="1"/>
          </p:nvPr>
        </p:nvSpPr>
        <p:spPr/>
        <p:txBody>
          <a:bodyPr/>
          <a:lstStyle/>
          <a:p>
            <a:r>
              <a:rPr lang="en-GB" altLang="cs-CZ" dirty="0" smtClean="0"/>
              <a:t>then:</a:t>
            </a:r>
          </a:p>
        </p:txBody>
      </p:sp>
      <p:sp>
        <p:nvSpPr>
          <p:cNvPr id="7172" name="Text Box 4"/>
          <p:cNvSpPr txBox="1">
            <a:spLocks noChangeArrowheads="1"/>
          </p:cNvSpPr>
          <p:nvPr/>
        </p:nvSpPr>
        <p:spPr bwMode="auto">
          <a:xfrm>
            <a:off x="1219200" y="13716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The simplest case:</a:t>
            </a:r>
            <a:endParaRPr lang="en-GB" altLang="cs-CZ" sz="2400" dirty="0">
              <a:latin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066800" y="754063"/>
            <a:ext cx="617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Negative </a:t>
            </a:r>
            <a:r>
              <a:rPr lang="en-GB" altLang="cs-CZ" sz="2400" dirty="0">
                <a:latin typeface="Times New Roman" pitchFamily="18" charset="0"/>
              </a:rPr>
              <a:t>density dependence </a:t>
            </a:r>
            <a:r>
              <a:rPr lang="en-GB" altLang="cs-CZ" sz="2400" dirty="0" smtClean="0">
                <a:latin typeface="Times New Roman" pitchFamily="18" charset="0"/>
              </a:rPr>
              <a:t>is in the formulae represented </a:t>
            </a:r>
            <a:endParaRPr lang="en-GB" altLang="cs-CZ" sz="2400" dirty="0">
              <a:latin typeface="Times New Roman" pitchFamily="18" charset="0"/>
            </a:endParaRPr>
          </a:p>
        </p:txBody>
      </p:sp>
      <p:graphicFrame>
        <p:nvGraphicFramePr>
          <p:cNvPr id="46083" name="Object 3"/>
          <p:cNvGraphicFramePr>
            <a:graphicFrameLocks noChangeAspect="1"/>
          </p:cNvGraphicFramePr>
          <p:nvPr/>
        </p:nvGraphicFramePr>
        <p:xfrm>
          <a:off x="609600" y="4495800"/>
          <a:ext cx="923925" cy="792163"/>
        </p:xfrm>
        <a:graphic>
          <a:graphicData uri="http://schemas.openxmlformats.org/presentationml/2006/ole">
            <mc:AlternateContent xmlns:mc="http://schemas.openxmlformats.org/markup-compatibility/2006">
              <mc:Choice xmlns:v="urn:schemas-microsoft-com:vml" Requires="v">
                <p:oleObj spid="_x0000_s46233" name="Rovnice" r:id="rId3" imgW="457002" imgH="393529" progId="Equation.3">
                  <p:embed/>
                </p:oleObj>
              </mc:Choice>
              <mc:Fallback>
                <p:oleObj name="Rovnice" r:id="rId3" imgW="457002" imgH="393529"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495800"/>
                        <a:ext cx="923925"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4" name="Text Box 5"/>
          <p:cNvSpPr txBox="1">
            <a:spLocks noChangeArrowheads="1"/>
          </p:cNvSpPr>
          <p:nvPr/>
        </p:nvSpPr>
        <p:spPr bwMode="auto">
          <a:xfrm>
            <a:off x="152400" y="32004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i="1" dirty="0">
                <a:latin typeface="Times New Roman" pitchFamily="18" charset="0"/>
              </a:rPr>
              <a:t>Per capita</a:t>
            </a:r>
            <a:r>
              <a:rPr lang="en-GB" altLang="cs-CZ" sz="2400" dirty="0">
                <a:latin typeface="Times New Roman" pitchFamily="18" charset="0"/>
              </a:rPr>
              <a:t> </a:t>
            </a:r>
            <a:r>
              <a:rPr lang="en-GB" altLang="cs-CZ" sz="2400" dirty="0" smtClean="0">
                <a:latin typeface="Times New Roman" pitchFamily="18" charset="0"/>
              </a:rPr>
              <a:t>growth rate</a:t>
            </a:r>
            <a:endParaRPr lang="en-GB" altLang="cs-CZ" sz="2400" dirty="0">
              <a:latin typeface="Times New Roman" pitchFamily="18" charset="0"/>
            </a:endParaRPr>
          </a:p>
        </p:txBody>
      </p:sp>
      <p:graphicFrame>
        <p:nvGraphicFramePr>
          <p:cNvPr id="46085" name="Object 6"/>
          <p:cNvGraphicFramePr>
            <a:graphicFrameLocks noChangeAspect="1"/>
          </p:cNvGraphicFramePr>
          <p:nvPr/>
        </p:nvGraphicFramePr>
        <p:xfrm>
          <a:off x="3802063" y="2971800"/>
          <a:ext cx="687387" cy="990600"/>
        </p:xfrm>
        <a:graphic>
          <a:graphicData uri="http://schemas.openxmlformats.org/presentationml/2006/ole">
            <mc:AlternateContent xmlns:mc="http://schemas.openxmlformats.org/markup-compatibility/2006">
              <mc:Choice xmlns:v="urn:schemas-microsoft-com:vml" Requires="v">
                <p:oleObj spid="_x0000_s46234" name="Rovnice" r:id="rId5" imgW="304536" imgH="393359" progId="Equation.3">
                  <p:embed/>
                </p:oleObj>
              </mc:Choice>
              <mc:Fallback>
                <p:oleObj name="Rovnice" r:id="rId5" imgW="304536" imgH="393359"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2063" y="2971800"/>
                        <a:ext cx="687387"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6" name="Text Box 8"/>
          <p:cNvSpPr txBox="1">
            <a:spLocks noChangeArrowheads="1"/>
          </p:cNvSpPr>
          <p:nvPr/>
        </p:nvSpPr>
        <p:spPr bwMode="auto">
          <a:xfrm>
            <a:off x="4876800" y="3003619"/>
            <a:ext cx="4114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Decreases linearly with </a:t>
            </a:r>
            <a:r>
              <a:rPr lang="en-GB" altLang="cs-CZ" sz="2400" i="1" dirty="0" smtClean="0">
                <a:latin typeface="Times New Roman" pitchFamily="18" charset="0"/>
              </a:rPr>
              <a:t>N</a:t>
            </a:r>
            <a:r>
              <a:rPr lang="en-GB" altLang="cs-CZ" sz="2400" dirty="0">
                <a:latin typeface="Times New Roman" pitchFamily="18" charset="0"/>
              </a:rPr>
              <a:t>,</a:t>
            </a:r>
          </a:p>
          <a:p>
            <a:pPr>
              <a:spcBef>
                <a:spcPct val="50000"/>
              </a:spcBef>
              <a:buFontTx/>
              <a:buNone/>
            </a:pPr>
            <a:r>
              <a:rPr lang="en-GB" altLang="cs-CZ" sz="2400" dirty="0" smtClean="0">
                <a:latin typeface="Times New Roman" pitchFamily="18" charset="0"/>
              </a:rPr>
              <a:t>for </a:t>
            </a:r>
            <a:r>
              <a:rPr lang="en-GB" altLang="cs-CZ" sz="2400" i="1" dirty="0">
                <a:latin typeface="Times New Roman" pitchFamily="18" charset="0"/>
              </a:rPr>
              <a:t>N=K, </a:t>
            </a:r>
            <a:r>
              <a:rPr lang="en-GB" altLang="cs-CZ" sz="2400" dirty="0" smtClean="0">
                <a:latin typeface="Times New Roman" pitchFamily="18" charset="0"/>
              </a:rPr>
              <a:t>the population growth stops.</a:t>
            </a:r>
            <a:endParaRPr lang="en-GB" altLang="cs-CZ" sz="2400" dirty="0">
              <a:latin typeface="Times New Roman" pitchFamily="18" charset="0"/>
            </a:endParaRPr>
          </a:p>
        </p:txBody>
      </p:sp>
      <p:sp>
        <p:nvSpPr>
          <p:cNvPr id="46087" name="Rectangle 9"/>
          <p:cNvSpPr>
            <a:spLocks noChangeArrowheads="1"/>
          </p:cNvSpPr>
          <p:nvPr/>
        </p:nvSpPr>
        <p:spPr bwMode="auto">
          <a:xfrm>
            <a:off x="1676400" y="4038600"/>
            <a:ext cx="35052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endParaRPr lang="cs-CZ" altLang="cs-CZ" sz="2400">
              <a:latin typeface="Times New Roman" pitchFamily="18" charset="0"/>
            </a:endParaRPr>
          </a:p>
        </p:txBody>
      </p:sp>
      <p:sp>
        <p:nvSpPr>
          <p:cNvPr id="46088" name="Text Box 10"/>
          <p:cNvSpPr txBox="1">
            <a:spLocks noChangeArrowheads="1"/>
          </p:cNvSpPr>
          <p:nvPr/>
        </p:nvSpPr>
        <p:spPr bwMode="auto">
          <a:xfrm>
            <a:off x="2667000" y="64008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N</a:t>
            </a:r>
          </a:p>
        </p:txBody>
      </p:sp>
      <p:sp>
        <p:nvSpPr>
          <p:cNvPr id="46089" name="Line 11"/>
          <p:cNvSpPr>
            <a:spLocks noChangeShapeType="1"/>
          </p:cNvSpPr>
          <p:nvPr/>
        </p:nvSpPr>
        <p:spPr bwMode="auto">
          <a:xfrm>
            <a:off x="1676400" y="4419600"/>
            <a:ext cx="266700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0" name="Line 12"/>
          <p:cNvSpPr>
            <a:spLocks noChangeShapeType="1"/>
          </p:cNvSpPr>
          <p:nvPr/>
        </p:nvSpPr>
        <p:spPr bwMode="auto">
          <a:xfrm flipH="1" flipV="1">
            <a:off x="4343400" y="6248400"/>
            <a:ext cx="76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91" name="Text Box 13"/>
          <p:cNvSpPr txBox="1">
            <a:spLocks noChangeArrowheads="1"/>
          </p:cNvSpPr>
          <p:nvPr/>
        </p:nvSpPr>
        <p:spPr bwMode="auto">
          <a:xfrm>
            <a:off x="4495800" y="64008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N=K</a:t>
            </a:r>
          </a:p>
        </p:txBody>
      </p:sp>
      <p:graphicFrame>
        <p:nvGraphicFramePr>
          <p:cNvPr id="46092" name="Object 14"/>
          <p:cNvGraphicFramePr>
            <a:graphicFrameLocks noChangeAspect="1"/>
          </p:cNvGraphicFramePr>
          <p:nvPr/>
        </p:nvGraphicFramePr>
        <p:xfrm>
          <a:off x="1447800" y="1447800"/>
          <a:ext cx="1752600" cy="1503363"/>
        </p:xfrm>
        <a:graphic>
          <a:graphicData uri="http://schemas.openxmlformats.org/presentationml/2006/ole">
            <mc:AlternateContent xmlns:mc="http://schemas.openxmlformats.org/markup-compatibility/2006">
              <mc:Choice xmlns:v="urn:schemas-microsoft-com:vml" Requires="v">
                <p:oleObj spid="_x0000_s46235" name="Rovnice" r:id="rId7" imgW="457002" imgH="393529" progId="Equation.3">
                  <p:embed/>
                </p:oleObj>
              </mc:Choice>
              <mc:Fallback>
                <p:oleObj name="Rovnice" r:id="rId7" imgW="457002" imgH="393529" progId="Equation.3">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47800"/>
                        <a:ext cx="1752600" cy="150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93" name="Text Box 15"/>
          <p:cNvSpPr txBox="1">
            <a:spLocks noChangeArrowheads="1"/>
          </p:cNvSpPr>
          <p:nvPr/>
        </p:nvSpPr>
        <p:spPr bwMode="auto">
          <a:xfrm>
            <a:off x="5638800" y="4724400"/>
            <a:ext cx="3200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According to this equation, the denser the population, the worse for an individual</a:t>
            </a:r>
            <a:endParaRPr lang="en-GB" altLang="cs-CZ" sz="2400" dirty="0">
              <a:latin typeface="Times New Roman" pitchFamily="18" charset="0"/>
            </a:endParaRPr>
          </a:p>
        </p:txBody>
      </p:sp>
      <p:sp>
        <p:nvSpPr>
          <p:cNvPr id="46094" name="Text Box 16"/>
          <p:cNvSpPr txBox="1">
            <a:spLocks noChangeArrowheads="1"/>
          </p:cNvSpPr>
          <p:nvPr/>
        </p:nvSpPr>
        <p:spPr bwMode="auto">
          <a:xfrm>
            <a:off x="4191000" y="1219200"/>
            <a:ext cx="4343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b="1" dirty="0">
                <a:solidFill>
                  <a:schemeClr val="accent2"/>
                </a:solidFill>
                <a:latin typeface="Times New Roman" pitchFamily="18" charset="0"/>
              </a:rPr>
              <a:t>K = </a:t>
            </a:r>
            <a:r>
              <a:rPr lang="en-GB" altLang="cs-CZ" sz="2400" b="1" dirty="0" smtClean="0">
                <a:solidFill>
                  <a:schemeClr val="accent2"/>
                </a:solidFill>
                <a:latin typeface="Times New Roman" pitchFamily="18" charset="0"/>
              </a:rPr>
              <a:t>Carrying capacity</a:t>
            </a:r>
            <a:endParaRPr lang="en-GB" altLang="cs-CZ" sz="2400" b="1" dirty="0">
              <a:solidFill>
                <a:schemeClr val="accent2"/>
              </a:solidFill>
              <a:latin typeface="Times New Roman" pitchFamily="18" charset="0"/>
            </a:endParaRPr>
          </a:p>
          <a:p>
            <a:pPr>
              <a:spcBef>
                <a:spcPct val="50000"/>
              </a:spcBef>
              <a:buFontTx/>
              <a:buNone/>
            </a:pPr>
            <a:r>
              <a:rPr lang="en-GB" altLang="cs-CZ" sz="2400" b="1" dirty="0" smtClean="0">
                <a:solidFill>
                  <a:schemeClr val="accent2"/>
                </a:solidFill>
                <a:latin typeface="Times New Roman" pitchFamily="18" charset="0"/>
              </a:rPr>
              <a:t>Maximum density (population size) which the environment is able to support</a:t>
            </a:r>
            <a:endParaRPr lang="en-GB" altLang="cs-CZ" sz="2400" b="1" dirty="0">
              <a:solidFill>
                <a:schemeClr val="accent2"/>
              </a:solidFill>
              <a:latin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04800" y="228600"/>
            <a:ext cx="8534400" cy="1981200"/>
          </a:xfrm>
        </p:spPr>
        <p:txBody>
          <a:bodyPr/>
          <a:lstStyle/>
          <a:p>
            <a:r>
              <a:rPr lang="en-GB" altLang="cs-CZ" dirty="0" smtClean="0"/>
              <a:t>In the equation, we have negative effect of density on the per capita growth rate </a:t>
            </a:r>
            <a:r>
              <a:rPr lang="en-GB" altLang="cs-CZ" sz="2800" dirty="0" smtClean="0">
                <a:solidFill>
                  <a:schemeClr val="tx1"/>
                </a:solidFill>
              </a:rPr>
              <a:t>(but what it is? The equation is not very mechanistic)</a:t>
            </a:r>
            <a:endParaRPr lang="en-GB" altLang="cs-CZ" dirty="0" smtClean="0"/>
          </a:p>
        </p:txBody>
      </p:sp>
      <p:sp>
        <p:nvSpPr>
          <p:cNvPr id="47107" name="Rectangle 3"/>
          <p:cNvSpPr>
            <a:spLocks noGrp="1" noChangeArrowheads="1"/>
          </p:cNvSpPr>
          <p:nvPr>
            <p:ph type="body" idx="1"/>
          </p:nvPr>
        </p:nvSpPr>
        <p:spPr>
          <a:xfrm>
            <a:off x="685800" y="2286000"/>
            <a:ext cx="7772400" cy="4114800"/>
          </a:xfrm>
        </p:spPr>
        <p:txBody>
          <a:bodyPr/>
          <a:lstStyle/>
          <a:p>
            <a:r>
              <a:rPr lang="en-GB" altLang="cs-CZ" sz="2800" dirty="0" smtClean="0"/>
              <a:t>It can be – we are many, and thus there is lack of food or hiding places for individuals, resulting in:</a:t>
            </a:r>
          </a:p>
          <a:p>
            <a:r>
              <a:rPr lang="en-GB" altLang="cs-CZ" sz="2800" b="1" dirty="0" smtClean="0"/>
              <a:t>Lower birth rate </a:t>
            </a:r>
            <a:r>
              <a:rPr lang="en-GB" altLang="cs-CZ" sz="2800" dirty="0" smtClean="0"/>
              <a:t>– high competition for food, </a:t>
            </a:r>
            <a:r>
              <a:rPr lang="en-GB" altLang="cs-CZ" sz="2800" dirty="0" err="1" smtClean="0"/>
              <a:t>undernoutrished</a:t>
            </a:r>
            <a:r>
              <a:rPr lang="en-GB" altLang="cs-CZ" sz="2800" dirty="0" smtClean="0"/>
              <a:t> female is less likely to have viable offspring </a:t>
            </a:r>
          </a:p>
          <a:p>
            <a:r>
              <a:rPr lang="en-GB" altLang="cs-CZ" sz="2800" b="1" dirty="0" smtClean="0"/>
              <a:t>Higher death rate </a:t>
            </a:r>
            <a:r>
              <a:rPr lang="en-GB" altLang="cs-CZ" sz="2800" dirty="0" smtClean="0"/>
              <a:t>– Lack of food – starvation - death; </a:t>
            </a:r>
            <a:r>
              <a:rPr lang="en-US" altLang="cs-CZ" sz="2800" dirty="0" smtClean="0"/>
              <a:t>competition for places to hide </a:t>
            </a:r>
            <a:r>
              <a:rPr lang="cs-CZ" altLang="cs-CZ" sz="2800" dirty="0" smtClean="0"/>
              <a:t>– </a:t>
            </a:r>
            <a:r>
              <a:rPr lang="en-US" altLang="cs-CZ" sz="2800" dirty="0" smtClean="0"/>
              <a:t>higher probability to become a prey</a:t>
            </a:r>
            <a:r>
              <a:rPr lang="cs-CZ" altLang="cs-CZ" sz="2800" dirty="0" smtClean="0"/>
              <a:t>; </a:t>
            </a:r>
            <a:r>
              <a:rPr lang="en-US" altLang="cs-CZ" sz="2800" dirty="0" smtClean="0"/>
              <a:t>high local density – </a:t>
            </a:r>
            <a:r>
              <a:rPr lang="en-US" altLang="cs-CZ" sz="2800" b="1" dirty="0" smtClean="0"/>
              <a:t>higher chance for epidemics</a:t>
            </a:r>
            <a:endParaRPr lang="en-GB" altLang="cs-CZ" sz="2800" b="1" dirty="0" smtClean="0"/>
          </a:p>
          <a:p>
            <a:endParaRPr lang="en-GB" altLang="cs-CZ"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14350"/>
            <a:ext cx="8001000"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dirty="0" smtClean="0"/>
              <a:t>Logistic growth by difference equation</a:t>
            </a:r>
          </a:p>
        </p:txBody>
      </p:sp>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a:extLst/>
        </p:spPr>
        <p:txBody>
          <a:bodyPr/>
          <a:lstStyle/>
          <a:p>
            <a:pPr>
              <a:defRPr/>
            </a:pPr>
            <a:r>
              <a:rPr lang="en-US" dirty="0">
                <a:noFill/>
              </a:rPr>
              <a:t> </a:t>
            </a:r>
          </a:p>
        </p:txBody>
      </p:sp>
      <p:sp>
        <p:nvSpPr>
          <p:cNvPr id="2" name="TextovéPole 1"/>
          <p:cNvSpPr txBox="1"/>
          <p:nvPr/>
        </p:nvSpPr>
        <p:spPr>
          <a:xfrm>
            <a:off x="1447800" y="3886200"/>
            <a:ext cx="5943600" cy="1569660"/>
          </a:xfrm>
          <a:prstGeom prst="rect">
            <a:avLst/>
          </a:prstGeom>
          <a:noFill/>
        </p:spPr>
        <p:txBody>
          <a:bodyPr wrap="square" rtlCol="0">
            <a:spAutoFit/>
          </a:bodyPr>
          <a:lstStyle/>
          <a:p>
            <a:r>
              <a:rPr lang="en-US" dirty="0" smtClean="0"/>
              <a:t>Practically, higher r means (with constant time step) higher delay -  the negative feedback with delay usually means some oscillations – the longer delay (or higher </a:t>
            </a:r>
            <a:r>
              <a:rPr lang="en-US" i="1" dirty="0" smtClean="0"/>
              <a:t>r</a:t>
            </a:r>
            <a:r>
              <a:rPr lang="en-US" dirty="0" smtClean="0"/>
              <a:t>), the more pronounced oscillations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 Box 3"/>
          <p:cNvSpPr txBox="1">
            <a:spLocks noChangeArrowheads="1"/>
          </p:cNvSpPr>
          <p:nvPr/>
        </p:nvSpPr>
        <p:spPr bwMode="auto">
          <a:xfrm>
            <a:off x="2971800" y="1676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solidFill>
                  <a:schemeClr val="bg1"/>
                </a:solidFill>
              </a:rPr>
              <a:t>r=0.2</a:t>
            </a:r>
            <a:endParaRPr lang="en-GB" altLang="cs-CZ" sz="2400"/>
          </a:p>
        </p:txBody>
      </p:sp>
      <p:pic>
        <p:nvPicPr>
          <p:cNvPr id="5120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43434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Text Box 7"/>
          <p:cNvSpPr txBox="1">
            <a:spLocks noChangeArrowheads="1"/>
          </p:cNvSpPr>
          <p:nvPr/>
        </p:nvSpPr>
        <p:spPr bwMode="auto">
          <a:xfrm>
            <a:off x="6553200" y="1676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solidFill>
                  <a:schemeClr val="bg1"/>
                </a:solidFill>
              </a:rPr>
              <a:t> </a:t>
            </a:r>
            <a:endParaRPr lang="en-GB" altLang="cs-CZ" sz="2400"/>
          </a:p>
        </p:txBody>
      </p:sp>
      <p:sp>
        <p:nvSpPr>
          <p:cNvPr id="51206" name="Text Box 8"/>
          <p:cNvSpPr txBox="1">
            <a:spLocks noChangeArrowheads="1"/>
          </p:cNvSpPr>
          <p:nvPr/>
        </p:nvSpPr>
        <p:spPr bwMode="auto">
          <a:xfrm>
            <a:off x="6400800" y="1905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solidFill>
                  <a:schemeClr val="bg1"/>
                </a:solidFill>
              </a:rPr>
              <a:t>r=1.6</a:t>
            </a:r>
            <a:endParaRPr lang="en-GB" altLang="cs-CZ" sz="2400"/>
          </a:p>
        </p:txBody>
      </p:sp>
      <p:pic>
        <p:nvPicPr>
          <p:cNvPr id="5120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43300"/>
            <a:ext cx="44196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8" name="Text Box 11"/>
          <p:cNvSpPr txBox="1">
            <a:spLocks noChangeArrowheads="1"/>
          </p:cNvSpPr>
          <p:nvPr/>
        </p:nvSpPr>
        <p:spPr bwMode="auto">
          <a:xfrm>
            <a:off x="2590800" y="52578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solidFill>
                  <a:schemeClr val="bg1"/>
                </a:solidFill>
              </a:rPr>
              <a:t>r=2.0</a:t>
            </a:r>
            <a:endParaRPr lang="en-GB" altLang="cs-CZ" sz="2400"/>
          </a:p>
        </p:txBody>
      </p:sp>
      <p:pic>
        <p:nvPicPr>
          <p:cNvPr id="5120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81400"/>
            <a:ext cx="43434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10" name="Text Box 13"/>
          <p:cNvSpPr txBox="1">
            <a:spLocks noChangeArrowheads="1"/>
          </p:cNvSpPr>
          <p:nvPr/>
        </p:nvSpPr>
        <p:spPr bwMode="auto">
          <a:xfrm>
            <a:off x="7924800" y="37338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solidFill>
                  <a:schemeClr val="bg1"/>
                </a:solidFill>
              </a:rPr>
              <a:t>r=3.6</a:t>
            </a:r>
            <a:endParaRPr lang="en-GB" altLang="cs-CZ" sz="2400"/>
          </a:p>
        </p:txBody>
      </p:sp>
      <p:sp>
        <p:nvSpPr>
          <p:cNvPr id="2" name="TextBox 1"/>
          <p:cNvSpPr txBox="1">
            <a:spLocks noChangeArrowheads="1"/>
          </p:cNvSpPr>
          <p:nvPr/>
        </p:nvSpPr>
        <p:spPr bwMode="auto">
          <a:xfrm>
            <a:off x="5334000" y="4267200"/>
            <a:ext cx="3429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r>
              <a:rPr lang="cs-CZ" altLang="cs-CZ" sz="2400" dirty="0" err="1" smtClean="0"/>
              <a:t>Deterministic</a:t>
            </a:r>
            <a:r>
              <a:rPr lang="cs-CZ" altLang="cs-CZ" sz="2400" dirty="0" smtClean="0"/>
              <a:t> </a:t>
            </a:r>
            <a:r>
              <a:rPr lang="cs-CZ" altLang="cs-CZ" sz="2400" dirty="0"/>
              <a:t>chaos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609600" y="457200"/>
            <a:ext cx="7696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Or we can have similar effect directly as delay in the differential equations</a:t>
            </a:r>
            <a:endParaRPr lang="en-GB" altLang="cs-CZ" sz="2400" dirty="0"/>
          </a:p>
        </p:txBody>
      </p:sp>
      <p:graphicFrame>
        <p:nvGraphicFramePr>
          <p:cNvPr id="52227" name="Object 3"/>
          <p:cNvGraphicFramePr>
            <a:graphicFrameLocks noChangeAspect="1"/>
          </p:cNvGraphicFramePr>
          <p:nvPr/>
        </p:nvGraphicFramePr>
        <p:xfrm>
          <a:off x="1690688" y="1371600"/>
          <a:ext cx="4100512" cy="1266825"/>
        </p:xfrm>
        <a:graphic>
          <a:graphicData uri="http://schemas.openxmlformats.org/presentationml/2006/ole">
            <mc:AlternateContent xmlns:mc="http://schemas.openxmlformats.org/markup-compatibility/2006">
              <mc:Choice xmlns:v="urn:schemas-microsoft-com:vml" Requires="v">
                <p:oleObj spid="_x0000_s52276" name="Rovnice" r:id="rId3" imgW="1269449" imgH="393529" progId="Equation.3">
                  <p:embed/>
                </p:oleObj>
              </mc:Choice>
              <mc:Fallback>
                <p:oleObj name="Rovnice" r:id="rId3" imgW="1269449" imgH="393529"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1371600"/>
                        <a:ext cx="4100512" cy="126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22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5908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TextBox 1"/>
          <p:cNvSpPr txBox="1">
            <a:spLocks noChangeArrowheads="1"/>
          </p:cNvSpPr>
          <p:nvPr/>
        </p:nvSpPr>
        <p:spPr bwMode="auto">
          <a:xfrm>
            <a:off x="6629400" y="1219200"/>
            <a:ext cx="227171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endParaRPr lang="en-US" altLang="cs-CZ" sz="2400" dirty="0" smtClean="0"/>
          </a:p>
          <a:p>
            <a:pPr>
              <a:spcBef>
                <a:spcPct val="0"/>
              </a:spcBef>
              <a:buFontTx/>
              <a:buNone/>
            </a:pPr>
            <a:r>
              <a:rPr lang="en-US" altLang="cs-CZ" sz="2400" dirty="0" smtClean="0"/>
              <a:t>Analogy</a:t>
            </a:r>
          </a:p>
          <a:p>
            <a:pPr>
              <a:spcBef>
                <a:spcPct val="0"/>
              </a:spcBef>
              <a:buFontTx/>
              <a:buNone/>
            </a:pPr>
            <a:r>
              <a:rPr lang="en-US" altLang="cs-CZ" sz="2400" dirty="0" smtClean="0"/>
              <a:t>Drunk man driving  bike </a:t>
            </a:r>
            <a:r>
              <a:rPr lang="cs-CZ" altLang="cs-CZ" sz="2400" dirty="0" smtClean="0"/>
              <a:t>– </a:t>
            </a:r>
            <a:r>
              <a:rPr lang="en-US" altLang="cs-CZ" sz="2400" dirty="0" smtClean="0"/>
              <a:t>he takes correction of direction with delay and overcompensates </a:t>
            </a:r>
            <a:r>
              <a:rPr lang="cs-CZ" altLang="cs-CZ" sz="2400" dirty="0" smtClean="0"/>
              <a:t>(</a:t>
            </a:r>
            <a:r>
              <a:rPr lang="cs-CZ" altLang="cs-CZ" sz="2400" dirty="0" err="1" smtClean="0"/>
              <a:t>the</a:t>
            </a:r>
            <a:r>
              <a:rPr lang="cs-CZ" altLang="cs-CZ" sz="2400" dirty="0" smtClean="0"/>
              <a:t> </a:t>
            </a:r>
            <a:r>
              <a:rPr lang="en-US" altLang="cs-CZ" sz="2400" dirty="0" smtClean="0"/>
              <a:t>idea of </a:t>
            </a:r>
            <a:r>
              <a:rPr lang="cs-CZ" altLang="cs-CZ" sz="2400" dirty="0" err="1" smtClean="0"/>
              <a:t>Maynard</a:t>
            </a:r>
            <a:r>
              <a:rPr lang="cs-CZ" altLang="cs-CZ" sz="2400" dirty="0" smtClean="0"/>
              <a:t> </a:t>
            </a:r>
            <a:r>
              <a:rPr lang="cs-CZ" altLang="cs-CZ" sz="2400" dirty="0"/>
              <a:t>Smith</a:t>
            </a:r>
            <a:r>
              <a:rPr lang="cs-CZ" altLang="cs-CZ" sz="2400" dirty="0" smtClean="0"/>
              <a:t>)</a:t>
            </a:r>
            <a:endParaRPr lang="en-US" altLang="cs-CZ" sz="2400" dirty="0" smtClean="0"/>
          </a:p>
          <a:p>
            <a:pPr>
              <a:spcBef>
                <a:spcPct val="0"/>
              </a:spcBef>
              <a:buFontTx/>
              <a:buNone/>
            </a:pPr>
            <a:endParaRPr lang="en-US" altLang="cs-CZ" sz="2400" dirty="0"/>
          </a:p>
          <a:p>
            <a:pPr>
              <a:spcBef>
                <a:spcPct val="0"/>
              </a:spcBef>
              <a:buFontTx/>
              <a:buNone/>
            </a:pPr>
            <a:r>
              <a:rPr lang="en-US" altLang="cs-CZ" sz="2400" dirty="0" smtClean="0"/>
              <a:t>Concept of negative and positive feedback</a:t>
            </a:r>
            <a:endParaRPr lang="cs-CZ" altLang="cs-CZ"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nvGraphicFramePr>
        <p:xfrm>
          <a:off x="917575" y="3095625"/>
          <a:ext cx="612775" cy="1308100"/>
        </p:xfrm>
        <a:graphic>
          <a:graphicData uri="http://schemas.openxmlformats.org/presentationml/2006/ole">
            <mc:AlternateContent xmlns:mc="http://schemas.openxmlformats.org/markup-compatibility/2006">
              <mc:Choice xmlns:v="urn:schemas-microsoft-com:vml" Requires="v">
                <p:oleObj spid="_x0000_s53303" name="Rovnice" r:id="rId3" imgW="304668" imgH="647419" progId="Equation.3">
                  <p:embed/>
                </p:oleObj>
              </mc:Choice>
              <mc:Fallback>
                <p:oleObj name="Rovnice" r:id="rId3" imgW="304668" imgH="64741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5" y="3095625"/>
                        <a:ext cx="612775"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1" name="Rectangle 3"/>
          <p:cNvSpPr>
            <a:spLocks noChangeArrowheads="1"/>
          </p:cNvSpPr>
          <p:nvPr/>
        </p:nvSpPr>
        <p:spPr bwMode="auto">
          <a:xfrm>
            <a:off x="1828800" y="2895600"/>
            <a:ext cx="3505200" cy="213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endParaRPr lang="cs-CZ" altLang="cs-CZ" sz="2400"/>
          </a:p>
        </p:txBody>
      </p:sp>
      <p:sp>
        <p:nvSpPr>
          <p:cNvPr id="53252" name="Text Box 4"/>
          <p:cNvSpPr txBox="1">
            <a:spLocks noChangeArrowheads="1"/>
          </p:cNvSpPr>
          <p:nvPr/>
        </p:nvSpPr>
        <p:spPr bwMode="auto">
          <a:xfrm>
            <a:off x="2819400" y="52578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t>N</a:t>
            </a:r>
          </a:p>
        </p:txBody>
      </p:sp>
      <p:sp>
        <p:nvSpPr>
          <p:cNvPr id="53253" name="Freeform 9"/>
          <p:cNvSpPr>
            <a:spLocks/>
          </p:cNvSpPr>
          <p:nvPr/>
        </p:nvSpPr>
        <p:spPr bwMode="auto">
          <a:xfrm>
            <a:off x="1828800" y="3035300"/>
            <a:ext cx="2438400" cy="1993900"/>
          </a:xfrm>
          <a:custGeom>
            <a:avLst/>
            <a:gdLst>
              <a:gd name="T0" fmla="*/ 0 w 1536"/>
              <a:gd name="T1" fmla="*/ 2147483647 h 1256"/>
              <a:gd name="T2" fmla="*/ 2147483647 w 1536"/>
              <a:gd name="T3" fmla="*/ 2147483647 h 1256"/>
              <a:gd name="T4" fmla="*/ 2147483647 w 1536"/>
              <a:gd name="T5" fmla="*/ 2147483647 h 1256"/>
              <a:gd name="T6" fmla="*/ 0 60000 65536"/>
              <a:gd name="T7" fmla="*/ 0 60000 65536"/>
              <a:gd name="T8" fmla="*/ 0 60000 65536"/>
            </a:gdLst>
            <a:ahLst/>
            <a:cxnLst>
              <a:cxn ang="T6">
                <a:pos x="T0" y="T1"/>
              </a:cxn>
              <a:cxn ang="T7">
                <a:pos x="T2" y="T3"/>
              </a:cxn>
              <a:cxn ang="T8">
                <a:pos x="T4" y="T5"/>
              </a:cxn>
            </a:cxnLst>
            <a:rect l="0" t="0" r="r" b="b"/>
            <a:pathLst>
              <a:path w="1536" h="1256">
                <a:moveTo>
                  <a:pt x="0" y="344"/>
                </a:moveTo>
                <a:cubicBezTo>
                  <a:pt x="16" y="172"/>
                  <a:pt x="32" y="0"/>
                  <a:pt x="288" y="152"/>
                </a:cubicBezTo>
                <a:cubicBezTo>
                  <a:pt x="544" y="304"/>
                  <a:pt x="1312" y="1056"/>
                  <a:pt x="1536"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4" name="Text Box 10"/>
          <p:cNvSpPr txBox="1">
            <a:spLocks noChangeArrowheads="1"/>
          </p:cNvSpPr>
          <p:nvPr/>
        </p:nvSpPr>
        <p:spPr bwMode="auto">
          <a:xfrm>
            <a:off x="368982" y="103128"/>
            <a:ext cx="6705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None/>
            </a:pPr>
            <a:r>
              <a:rPr lang="en-GB" altLang="cs-CZ" sz="2400" b="1" dirty="0" err="1"/>
              <a:t>Allee</a:t>
            </a:r>
            <a:r>
              <a:rPr lang="en-GB" altLang="cs-CZ" sz="2400" b="1" dirty="0"/>
              <a:t> </a:t>
            </a:r>
            <a:r>
              <a:rPr lang="en-GB" altLang="cs-CZ" sz="2400" b="1" dirty="0" smtClean="0"/>
              <a:t>effect</a:t>
            </a:r>
            <a:endParaRPr lang="en-GB" altLang="cs-CZ" sz="2400" dirty="0"/>
          </a:p>
          <a:p>
            <a:pPr>
              <a:spcBef>
                <a:spcPct val="50000"/>
              </a:spcBef>
              <a:buFontTx/>
              <a:buNone/>
            </a:pPr>
            <a:r>
              <a:rPr lang="en-GB" altLang="cs-CZ" sz="2400" dirty="0" err="1" smtClean="0"/>
              <a:t>Positiv</a:t>
            </a:r>
            <a:r>
              <a:rPr lang="cs-CZ" altLang="cs-CZ" sz="2400" dirty="0" smtClean="0"/>
              <a:t>e</a:t>
            </a:r>
            <a:r>
              <a:rPr lang="en-GB" altLang="cs-CZ" sz="2400" dirty="0" smtClean="0"/>
              <a:t> </a:t>
            </a:r>
            <a:r>
              <a:rPr lang="en-GB" altLang="cs-CZ" sz="2400" dirty="0"/>
              <a:t>density </a:t>
            </a:r>
            <a:r>
              <a:rPr lang="en-GB" altLang="cs-CZ" sz="2400" dirty="0" smtClean="0"/>
              <a:t>dependence, when population density is low (i.e., the low density harms, and at these low densities, competition for resources is not so important). Animals – at low densities, it might be difficult to find a sexual partner; Plants – solitary individuals are more harmed by, e.g., strong wind. “</a:t>
            </a:r>
            <a:r>
              <a:rPr lang="en-GB" altLang="cs-CZ" sz="2400" dirty="0"/>
              <a:t>Facilitation” </a:t>
            </a:r>
            <a:r>
              <a:rPr lang="en-GB" altLang="cs-CZ" sz="2400" dirty="0" smtClean="0"/>
              <a:t>– popular topic. </a:t>
            </a:r>
            <a:endParaRPr lang="en-GB" altLang="cs-CZ" sz="2400" dirty="0"/>
          </a:p>
        </p:txBody>
      </p:sp>
      <p:sp>
        <p:nvSpPr>
          <p:cNvPr id="53255" name="Text Box 11"/>
          <p:cNvSpPr txBox="1">
            <a:spLocks noChangeArrowheads="1"/>
          </p:cNvSpPr>
          <p:nvPr/>
        </p:nvSpPr>
        <p:spPr bwMode="auto">
          <a:xfrm>
            <a:off x="5715000" y="3505200"/>
            <a:ext cx="2667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For high densities, the competition prevails.</a:t>
            </a:r>
            <a:endParaRPr lang="en-GB" altLang="cs-CZ" sz="2400" dirty="0"/>
          </a:p>
        </p:txBody>
      </p:sp>
      <p:sp>
        <p:nvSpPr>
          <p:cNvPr id="53256" name="Text Box 12"/>
          <p:cNvSpPr txBox="1">
            <a:spLocks noChangeArrowheads="1"/>
          </p:cNvSpPr>
          <p:nvPr/>
        </p:nvSpPr>
        <p:spPr bwMode="auto">
          <a:xfrm>
            <a:off x="304800" y="5791200"/>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As a consequence, the real relationship is seldom linear (as suggested by logistic equation), and often even not monotonous. </a:t>
            </a:r>
            <a:endParaRPr lang="en-GB" altLang="cs-CZ"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
          <p:cNvSpPr txBox="1">
            <a:spLocks noChangeArrowheads="1"/>
          </p:cNvSpPr>
          <p:nvPr/>
        </p:nvSpPr>
        <p:spPr bwMode="auto">
          <a:xfrm>
            <a:off x="990600" y="609600"/>
            <a:ext cx="685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b="1" dirty="0" err="1" smtClean="0"/>
              <a:t>Allee</a:t>
            </a:r>
            <a:r>
              <a:rPr lang="en-GB" altLang="cs-CZ" sz="2400" b="1" dirty="0" smtClean="0"/>
              <a:t> effect – </a:t>
            </a:r>
            <a:r>
              <a:rPr lang="en-GB" altLang="cs-CZ" sz="2400" dirty="0" smtClean="0"/>
              <a:t>might theoretically lead to the situation with negative growth at very low densities  </a:t>
            </a:r>
            <a:endParaRPr lang="en-GB" altLang="cs-CZ" sz="2400" dirty="0"/>
          </a:p>
        </p:txBody>
      </p:sp>
      <p:sp>
        <p:nvSpPr>
          <p:cNvPr id="54275" name="Rectangle 6"/>
          <p:cNvSpPr>
            <a:spLocks noChangeArrowheads="1"/>
          </p:cNvSpPr>
          <p:nvPr/>
        </p:nvSpPr>
        <p:spPr bwMode="auto">
          <a:xfrm>
            <a:off x="1371600" y="2362200"/>
            <a:ext cx="5257800" cy="2362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endParaRPr lang="cs-CZ" altLang="cs-CZ" sz="2400"/>
          </a:p>
        </p:txBody>
      </p:sp>
      <p:sp>
        <p:nvSpPr>
          <p:cNvPr id="54276" name="Freeform 7"/>
          <p:cNvSpPr>
            <a:spLocks/>
          </p:cNvSpPr>
          <p:nvPr/>
        </p:nvSpPr>
        <p:spPr bwMode="auto">
          <a:xfrm>
            <a:off x="1371600" y="3276600"/>
            <a:ext cx="4572000" cy="2311400"/>
          </a:xfrm>
          <a:custGeom>
            <a:avLst/>
            <a:gdLst>
              <a:gd name="T0" fmla="*/ 0 w 2880"/>
              <a:gd name="T1" fmla="*/ 2147483647 h 1456"/>
              <a:gd name="T2" fmla="*/ 2147483647 w 2880"/>
              <a:gd name="T3" fmla="*/ 2147483647 h 1456"/>
              <a:gd name="T4" fmla="*/ 2147483647 w 2880"/>
              <a:gd name="T5" fmla="*/ 2147483647 h 1456"/>
              <a:gd name="T6" fmla="*/ 2147483647 w 2880"/>
              <a:gd name="T7" fmla="*/ 2147483647 h 14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0" h="1456">
                <a:moveTo>
                  <a:pt x="0" y="1456"/>
                </a:moveTo>
                <a:cubicBezTo>
                  <a:pt x="84" y="936"/>
                  <a:pt x="168" y="416"/>
                  <a:pt x="432" y="208"/>
                </a:cubicBezTo>
                <a:cubicBezTo>
                  <a:pt x="696" y="0"/>
                  <a:pt x="1176" y="88"/>
                  <a:pt x="1584" y="208"/>
                </a:cubicBezTo>
                <a:cubicBezTo>
                  <a:pt x="1992" y="328"/>
                  <a:pt x="2648" y="784"/>
                  <a:pt x="2880" y="92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54277" name="Object 9"/>
          <p:cNvGraphicFramePr>
            <a:graphicFrameLocks noChangeAspect="1"/>
          </p:cNvGraphicFramePr>
          <p:nvPr/>
        </p:nvGraphicFramePr>
        <p:xfrm>
          <a:off x="609600" y="2743200"/>
          <a:ext cx="612775" cy="1308100"/>
        </p:xfrm>
        <a:graphic>
          <a:graphicData uri="http://schemas.openxmlformats.org/presentationml/2006/ole">
            <mc:AlternateContent xmlns:mc="http://schemas.openxmlformats.org/markup-compatibility/2006">
              <mc:Choice xmlns:v="urn:schemas-microsoft-com:vml" Requires="v">
                <p:oleObj spid="_x0000_s54333" name="Rovnice" r:id="rId3" imgW="304668" imgH="647419" progId="Equation.3">
                  <p:embed/>
                </p:oleObj>
              </mc:Choice>
              <mc:Fallback>
                <p:oleObj name="Rovnice" r:id="rId3" imgW="304668" imgH="647419" progId="Equation.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43200"/>
                        <a:ext cx="612775"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8" name="Text Box 10"/>
          <p:cNvSpPr txBox="1">
            <a:spLocks noChangeArrowheads="1"/>
          </p:cNvSpPr>
          <p:nvPr/>
        </p:nvSpPr>
        <p:spPr bwMode="auto">
          <a:xfrm>
            <a:off x="6477000" y="4800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i="1"/>
              <a:t>N</a:t>
            </a:r>
          </a:p>
        </p:txBody>
      </p:sp>
      <p:sp>
        <p:nvSpPr>
          <p:cNvPr id="54279" name="Text Box 11"/>
          <p:cNvSpPr txBox="1">
            <a:spLocks noChangeArrowheads="1"/>
          </p:cNvSpPr>
          <p:nvPr/>
        </p:nvSpPr>
        <p:spPr bwMode="auto">
          <a:xfrm>
            <a:off x="1143000" y="5791200"/>
            <a:ext cx="762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For low densities the population might not be able to reproduce, and its growth rate is negative, i.e. the population faces extinction</a:t>
            </a:r>
            <a:endParaRPr lang="en-GB" altLang="cs-CZ" sz="2400" dirty="0"/>
          </a:p>
        </p:txBody>
      </p:sp>
      <p:sp>
        <p:nvSpPr>
          <p:cNvPr id="54280" name="Line 12"/>
          <p:cNvSpPr>
            <a:spLocks noChangeShapeType="1"/>
          </p:cNvSpPr>
          <p:nvPr/>
        </p:nvSpPr>
        <p:spPr bwMode="auto">
          <a:xfrm flipV="1">
            <a:off x="685800" y="5181600"/>
            <a:ext cx="609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1" name="Text Box 13"/>
          <p:cNvSpPr txBox="1">
            <a:spLocks noChangeArrowheads="1"/>
          </p:cNvSpPr>
          <p:nvPr/>
        </p:nvSpPr>
        <p:spPr bwMode="auto">
          <a:xfrm>
            <a:off x="228600" y="4953000"/>
            <a:ext cx="1066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1400" dirty="0" smtClean="0"/>
              <a:t>Population toward extinction</a:t>
            </a:r>
            <a:endParaRPr lang="en-GB" altLang="cs-CZ" sz="1400" dirty="0"/>
          </a:p>
        </p:txBody>
      </p:sp>
      <p:sp>
        <p:nvSpPr>
          <p:cNvPr id="54282" name="Line 14"/>
          <p:cNvSpPr>
            <a:spLocks noChangeShapeType="1"/>
          </p:cNvSpPr>
          <p:nvPr/>
        </p:nvSpPr>
        <p:spPr bwMode="auto">
          <a:xfrm flipH="1" flipV="1">
            <a:off x="1524000" y="4724400"/>
            <a:ext cx="381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3" name="Text Box 16"/>
          <p:cNvSpPr txBox="1">
            <a:spLocks noChangeArrowheads="1"/>
          </p:cNvSpPr>
          <p:nvPr/>
        </p:nvSpPr>
        <p:spPr bwMode="auto">
          <a:xfrm>
            <a:off x="1752600" y="4876800"/>
            <a:ext cx="182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Unstable equilibrium</a:t>
            </a:r>
            <a:endParaRPr lang="en-GB" altLang="cs-CZ" sz="2400" dirty="0"/>
          </a:p>
        </p:txBody>
      </p:sp>
      <p:sp>
        <p:nvSpPr>
          <p:cNvPr id="54284" name="Line 17"/>
          <p:cNvSpPr>
            <a:spLocks noChangeShapeType="1"/>
          </p:cNvSpPr>
          <p:nvPr/>
        </p:nvSpPr>
        <p:spPr bwMode="auto">
          <a:xfrm flipH="1" flipV="1">
            <a:off x="5943600" y="4800600"/>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5" name="Text Box 18"/>
          <p:cNvSpPr txBox="1">
            <a:spLocks noChangeArrowheads="1"/>
          </p:cNvSpPr>
          <p:nvPr/>
        </p:nvSpPr>
        <p:spPr bwMode="auto">
          <a:xfrm>
            <a:off x="4911725" y="5173663"/>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t>Stable equilibrium</a:t>
            </a:r>
            <a:endParaRPr lang="en-GB" altLang="cs-CZ" sz="2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Grp="1" noChangeArrowheads="1"/>
          </p:cNvSpPr>
          <p:nvPr>
            <p:ph type="ctrTitle"/>
          </p:nvPr>
        </p:nvSpPr>
        <p:spPr>
          <a:xfrm>
            <a:off x="1042988" y="836613"/>
            <a:ext cx="7777162" cy="647700"/>
          </a:xfrm>
        </p:spPr>
        <p:txBody>
          <a:bodyPr/>
          <a:lstStyle/>
          <a:p>
            <a:pPr algn="l"/>
            <a:r>
              <a:rPr lang="en-US" altLang="cs-CZ" sz="4000" dirty="0" smtClean="0">
                <a:solidFill>
                  <a:srgbClr val="FFFF00"/>
                </a:solidFill>
              </a:rPr>
              <a:t>AL</a:t>
            </a:r>
            <a:r>
              <a:rPr lang="cs-CZ" altLang="cs-CZ" sz="4000" dirty="0" smtClean="0">
                <a:solidFill>
                  <a:srgbClr val="FFFF00"/>
                </a:solidFill>
              </a:rPr>
              <a:t>L</a:t>
            </a:r>
            <a:r>
              <a:rPr lang="en-US" altLang="cs-CZ" sz="4000" dirty="0" smtClean="0">
                <a:solidFill>
                  <a:srgbClr val="FFFF00"/>
                </a:solidFill>
              </a:rPr>
              <a:t>EE EFECT</a:t>
            </a:r>
            <a:r>
              <a:rPr lang="cs-CZ" altLang="cs-CZ" sz="4000" dirty="0" smtClean="0">
                <a:solidFill>
                  <a:srgbClr val="FFFF00"/>
                </a:solidFill>
              </a:rPr>
              <a:t>  </a:t>
            </a:r>
          </a:p>
        </p:txBody>
      </p:sp>
      <p:sp>
        <p:nvSpPr>
          <p:cNvPr id="55300" name="Text Box 4"/>
          <p:cNvSpPr txBox="1">
            <a:spLocks noChangeArrowheads="1"/>
          </p:cNvSpPr>
          <p:nvPr/>
        </p:nvSpPr>
        <p:spPr bwMode="auto">
          <a:xfrm>
            <a:off x="1116013" y="162560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endParaRPr lang="cs-CZ" altLang="cs-CZ" sz="3600">
              <a:solidFill>
                <a:srgbClr val="FFFF00"/>
              </a:solidFill>
            </a:endParaRPr>
          </a:p>
        </p:txBody>
      </p:sp>
      <p:sp>
        <p:nvSpPr>
          <p:cNvPr id="33797" name="Text Box 5"/>
          <p:cNvSpPr txBox="1">
            <a:spLocks noChangeArrowheads="1"/>
          </p:cNvSpPr>
          <p:nvPr/>
        </p:nvSpPr>
        <p:spPr bwMode="auto">
          <a:xfrm>
            <a:off x="1116013" y="1628775"/>
            <a:ext cx="7416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r>
              <a:rPr lang="en-US" altLang="cs-CZ" sz="2800" dirty="0" smtClean="0">
                <a:solidFill>
                  <a:srgbClr val="FFFF00"/>
                </a:solidFill>
              </a:rPr>
              <a:t>Positive density dependence, usually for low densities</a:t>
            </a:r>
            <a:r>
              <a:rPr lang="cs-CZ" altLang="cs-CZ" sz="2800" dirty="0" smtClean="0">
                <a:solidFill>
                  <a:srgbClr val="FFFF00"/>
                </a:solidFill>
              </a:rPr>
              <a:t>.</a:t>
            </a:r>
            <a:endParaRPr lang="cs-CZ" altLang="cs-CZ" sz="2800" dirty="0">
              <a:solidFill>
                <a:srgbClr val="FFFF00"/>
              </a:solidFill>
            </a:endParaRPr>
          </a:p>
        </p:txBody>
      </p:sp>
      <p:sp>
        <p:nvSpPr>
          <p:cNvPr id="33798" name="Rectangle 6"/>
          <p:cNvSpPr>
            <a:spLocks noChangeArrowheads="1"/>
          </p:cNvSpPr>
          <p:nvPr/>
        </p:nvSpPr>
        <p:spPr bwMode="auto">
          <a:xfrm rot="-5400000">
            <a:off x="3094832" y="656431"/>
            <a:ext cx="1441450" cy="5545137"/>
          </a:xfrm>
          <a:prstGeom prst="rect">
            <a:avLst/>
          </a:prstGeom>
          <a:solidFill>
            <a:srgbClr val="4F560A"/>
          </a:soli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0"/>
              </a:spcBef>
              <a:buFontTx/>
              <a:buNone/>
            </a:pPr>
            <a:r>
              <a:rPr lang="en-US" altLang="cs-CZ" sz="2800" dirty="0" smtClean="0">
                <a:solidFill>
                  <a:srgbClr val="FFFF00"/>
                </a:solidFill>
              </a:rPr>
              <a:t>Useful for prediction of invasions</a:t>
            </a:r>
            <a:r>
              <a:rPr lang="cs-CZ" altLang="cs-CZ" sz="2800" dirty="0" smtClean="0">
                <a:solidFill>
                  <a:srgbClr val="FFFF00"/>
                </a:solidFill>
              </a:rPr>
              <a:t>.....</a:t>
            </a:r>
            <a:endParaRPr lang="cs-CZ" altLang="cs-CZ" sz="2800" dirty="0">
              <a:solidFill>
                <a:srgbClr val="FFFF00"/>
              </a:solidFill>
            </a:endParaRPr>
          </a:p>
          <a:p>
            <a:pPr>
              <a:spcBef>
                <a:spcPct val="0"/>
              </a:spcBef>
              <a:buFontTx/>
              <a:buNone/>
            </a:pPr>
            <a:endParaRPr lang="cs-CZ" altLang="cs-CZ" sz="3600" dirty="0">
              <a:solidFill>
                <a:srgbClr val="FFFF00"/>
              </a:solidFill>
            </a:endParaRPr>
          </a:p>
          <a:p>
            <a:pPr>
              <a:spcBef>
                <a:spcPct val="0"/>
              </a:spcBef>
              <a:buFontTx/>
              <a:buNone/>
            </a:pPr>
            <a:endParaRPr lang="cs-CZ" altLang="cs-CZ" sz="3600" dirty="0">
              <a:solidFill>
                <a:srgbClr val="FFFF00"/>
              </a:solidFill>
            </a:endParaRPr>
          </a:p>
        </p:txBody>
      </p:sp>
      <p:sp>
        <p:nvSpPr>
          <p:cNvPr id="33799" name="Rectangle 7"/>
          <p:cNvSpPr>
            <a:spLocks noChangeArrowheads="1"/>
          </p:cNvSpPr>
          <p:nvPr/>
        </p:nvSpPr>
        <p:spPr bwMode="auto">
          <a:xfrm rot="-5400000">
            <a:off x="4536281" y="1953419"/>
            <a:ext cx="1584325" cy="6840538"/>
          </a:xfrm>
          <a:prstGeom prst="rect">
            <a:avLst/>
          </a:prstGeom>
          <a:solidFill>
            <a:srgbClr val="4F560A"/>
          </a:solidFill>
          <a:ln w="381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lgn="r">
              <a:spcBef>
                <a:spcPct val="0"/>
              </a:spcBef>
              <a:buFontTx/>
              <a:buNone/>
            </a:pPr>
            <a:endParaRPr lang="cs-CZ" altLang="cs-CZ" sz="3600" dirty="0">
              <a:solidFill>
                <a:srgbClr val="FFFF00"/>
              </a:solidFill>
            </a:endParaRPr>
          </a:p>
          <a:p>
            <a:pPr algn="r">
              <a:spcBef>
                <a:spcPct val="0"/>
              </a:spcBef>
              <a:buFontTx/>
              <a:buNone/>
            </a:pPr>
            <a:r>
              <a:rPr lang="cs-CZ" altLang="cs-CZ" sz="2800" dirty="0" smtClean="0">
                <a:solidFill>
                  <a:srgbClr val="FFFF00"/>
                </a:solidFill>
              </a:rPr>
              <a:t>.....</a:t>
            </a:r>
            <a:r>
              <a:rPr lang="en-US" altLang="cs-CZ" sz="2800" dirty="0" smtClean="0">
                <a:solidFill>
                  <a:srgbClr val="FFFF00"/>
                </a:solidFill>
              </a:rPr>
              <a:t>or estimation of appropriate</a:t>
            </a:r>
          </a:p>
          <a:p>
            <a:pPr algn="r">
              <a:spcBef>
                <a:spcPct val="0"/>
              </a:spcBef>
              <a:buFontTx/>
              <a:buNone/>
            </a:pPr>
            <a:r>
              <a:rPr lang="en-US" altLang="cs-CZ" sz="2800" dirty="0" smtClean="0">
                <a:solidFill>
                  <a:srgbClr val="FFFF00"/>
                </a:solidFill>
              </a:rPr>
              <a:t> numbers for introduction </a:t>
            </a:r>
            <a:endParaRPr lang="cs-CZ" altLang="cs-CZ"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anim calcmode="lin" valueType="num">
                                      <p:cBhvr>
                                        <p:cTn id="11" dur="500" fill="hold"/>
                                        <p:tgtEl>
                                          <p:spTgt spid="33798"/>
                                        </p:tgtEl>
                                        <p:attrNameLst>
                                          <p:attrName>ppt_w</p:attrName>
                                        </p:attrNameLst>
                                      </p:cBhvr>
                                      <p:tavLst>
                                        <p:tav tm="0">
                                          <p:val>
                                            <p:fltVal val="0"/>
                                          </p:val>
                                        </p:tav>
                                        <p:tav tm="100000">
                                          <p:val>
                                            <p:strVal val="#ppt_w"/>
                                          </p:val>
                                        </p:tav>
                                      </p:tavLst>
                                    </p:anim>
                                    <p:anim calcmode="lin" valueType="num">
                                      <p:cBhvr>
                                        <p:cTn id="12" dur="500" fill="hold"/>
                                        <p:tgtEl>
                                          <p:spTgt spid="33798"/>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3799"/>
                                        </p:tgtEl>
                                        <p:attrNameLst>
                                          <p:attrName>style.visibility</p:attrName>
                                        </p:attrNameLst>
                                      </p:cBhvr>
                                      <p:to>
                                        <p:strVal val="visible"/>
                                      </p:to>
                                    </p:set>
                                    <p:anim calcmode="lin" valueType="num">
                                      <p:cBhvr>
                                        <p:cTn id="17" dur="500" fill="hold"/>
                                        <p:tgtEl>
                                          <p:spTgt spid="33799"/>
                                        </p:tgtEl>
                                        <p:attrNameLst>
                                          <p:attrName>ppt_w</p:attrName>
                                        </p:attrNameLst>
                                      </p:cBhvr>
                                      <p:tavLst>
                                        <p:tav tm="0">
                                          <p:val>
                                            <p:fltVal val="0"/>
                                          </p:val>
                                        </p:tav>
                                        <p:tav tm="100000">
                                          <p:val>
                                            <p:strVal val="#ppt_w"/>
                                          </p:val>
                                        </p:tav>
                                      </p:tavLst>
                                    </p:anim>
                                    <p:anim calcmode="lin" valueType="num">
                                      <p:cBhvr>
                                        <p:cTn id="18" dur="500" fill="hold"/>
                                        <p:tgtEl>
                                          <p:spTgt spid="337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utoUpdateAnimBg="0"/>
      <p:bldP spid="33798" grpId="0" animBg="1" autoUpdateAnimBg="0"/>
      <p:bldP spid="33799"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p:txBody>
          <a:bodyPr/>
          <a:lstStyle/>
          <a:p>
            <a:r>
              <a:rPr lang="en-US" altLang="cs-CZ" dirty="0" smtClean="0"/>
              <a:t>When small population size harms?</a:t>
            </a:r>
            <a:endParaRPr lang="cs-CZ" altLang="cs-CZ"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533400"/>
            <a:ext cx="78486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457200" indent="-457200">
              <a:spcBef>
                <a:spcPct val="50000"/>
              </a:spcBef>
              <a:buFontTx/>
              <a:buAutoNum type="arabicPeriod"/>
              <a:defRPr/>
            </a:pPr>
            <a:r>
              <a:rPr lang="en-US" altLang="cs-CZ" sz="2400" b="1" dirty="0" smtClean="0"/>
              <a:t>Populations with non-overlapping generations</a:t>
            </a:r>
            <a:endParaRPr lang="cs-CZ" altLang="cs-CZ" sz="2400" b="1" dirty="0" smtClean="0"/>
          </a:p>
          <a:p>
            <a:pPr>
              <a:spcBef>
                <a:spcPct val="50000"/>
              </a:spcBef>
              <a:buFontTx/>
              <a:buNone/>
              <a:defRPr/>
            </a:pPr>
            <a:r>
              <a:rPr lang="en-GB" altLang="cs-CZ" sz="2400" dirty="0" smtClean="0"/>
              <a:t>(e.g..: butterflies lay eggs in late spring and after this they die, caterpillars feed and grow during the summer, pupate in autumn, and survive winter as pupae. In the next spring, the new butterflies hatch, and the cycle starts again. N is the number (density) of adults in the time of mating in the year </a:t>
            </a:r>
            <a:r>
              <a:rPr lang="en-GB" altLang="cs-CZ" sz="2400" i="1" dirty="0" smtClean="0"/>
              <a:t>t</a:t>
            </a:r>
            <a:r>
              <a:rPr lang="en-GB" altLang="cs-CZ" sz="2400" dirty="0" smtClean="0"/>
              <a:t>. </a:t>
            </a:r>
          </a:p>
        </p:txBody>
      </p:sp>
      <p:graphicFrame>
        <p:nvGraphicFramePr>
          <p:cNvPr id="8195" name="Object 3"/>
          <p:cNvGraphicFramePr>
            <a:graphicFrameLocks noChangeAspect="1"/>
          </p:cNvGraphicFramePr>
          <p:nvPr>
            <p:extLst>
              <p:ext uri="{D42A27DB-BD31-4B8C-83A1-F6EECF244321}">
                <p14:modId xmlns:p14="http://schemas.microsoft.com/office/powerpoint/2010/main" val="4030081715"/>
              </p:ext>
            </p:extLst>
          </p:nvPr>
        </p:nvGraphicFramePr>
        <p:xfrm>
          <a:off x="651024" y="3018145"/>
          <a:ext cx="1981200" cy="647700"/>
        </p:xfrm>
        <a:graphic>
          <a:graphicData uri="http://schemas.openxmlformats.org/presentationml/2006/ole">
            <mc:AlternateContent xmlns:mc="http://schemas.openxmlformats.org/markup-compatibility/2006">
              <mc:Choice xmlns:v="urn:schemas-microsoft-com:vml" Requires="v">
                <p:oleObj spid="_x0000_s8244" name="Rovnice" r:id="rId3" imgW="698500" imgH="228600" progId="Equation.3">
                  <p:embed/>
                </p:oleObj>
              </mc:Choice>
              <mc:Fallback>
                <p:oleObj name="Rovnice" r:id="rId3" imgW="698500" imgH="2286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24" y="3018145"/>
                        <a:ext cx="198120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6" name="Text Box 4"/>
          <p:cNvSpPr txBox="1">
            <a:spLocks noChangeArrowheads="1"/>
          </p:cNvSpPr>
          <p:nvPr/>
        </p:nvSpPr>
        <p:spPr bwMode="auto">
          <a:xfrm>
            <a:off x="685800" y="3657600"/>
            <a:ext cx="6629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where </a:t>
            </a:r>
            <a:r>
              <a:rPr lang="cs-CZ" altLang="cs-CZ" sz="2400" i="1" dirty="0">
                <a:latin typeface="Times New Roman" pitchFamily="18" charset="0"/>
                <a:sym typeface="Symbol" pitchFamily="18" charset="2"/>
              </a:rPr>
              <a:t></a:t>
            </a:r>
            <a:r>
              <a:rPr lang="en-GB" altLang="cs-CZ" sz="2400" dirty="0">
                <a:latin typeface="Times New Roman" pitchFamily="18" charset="0"/>
              </a:rPr>
              <a:t> </a:t>
            </a:r>
            <a:r>
              <a:rPr lang="en-GB" altLang="cs-CZ" sz="2400" dirty="0" smtClean="0">
                <a:latin typeface="Times New Roman" pitchFamily="18" charset="0"/>
              </a:rPr>
              <a:t>is the “final” growth rate.  </a:t>
            </a:r>
            <a:r>
              <a:rPr lang="en-GB" altLang="cs-CZ" sz="2400" dirty="0">
                <a:latin typeface="Times New Roman" pitchFamily="18" charset="0"/>
              </a:rPr>
              <a:t>I</a:t>
            </a:r>
            <a:r>
              <a:rPr lang="en-GB" altLang="cs-CZ" sz="2400" dirty="0" smtClean="0">
                <a:latin typeface="Times New Roman" pitchFamily="18" charset="0"/>
              </a:rPr>
              <a:t>t states the number of reproductive adults in the next generation (here in the next year) as descendants of the focal individual  (often only female offspring of a female, or number of pair offspring/2).</a:t>
            </a:r>
            <a:r>
              <a:rPr lang="cs-CZ" altLang="cs-CZ" sz="2400" dirty="0" smtClean="0">
                <a:latin typeface="Times New Roman" pitchFamily="18" charset="0"/>
              </a:rPr>
              <a:t> </a:t>
            </a:r>
            <a:r>
              <a:rPr lang="en-US" altLang="cs-CZ" sz="2000" dirty="0" smtClean="0">
                <a:latin typeface="Times New Roman" pitchFamily="18" charset="0"/>
              </a:rPr>
              <a:t>If the average biomass of adult is stable, then the relationship work well also for total biomass</a:t>
            </a:r>
            <a:r>
              <a:rPr lang="cs-CZ" altLang="cs-CZ" sz="2000" dirty="0" smtClean="0">
                <a:latin typeface="Times New Roman" pitchFamily="18" charset="0"/>
              </a:rPr>
              <a:t>.</a:t>
            </a:r>
            <a:endParaRPr lang="en-GB" altLang="cs-CZ" sz="2000" dirty="0">
              <a:latin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cs-CZ" dirty="0" smtClean="0"/>
              <a:t>Reproduction</a:t>
            </a:r>
            <a:endParaRPr lang="cs-CZ" altLang="cs-CZ" dirty="0" smtClean="0"/>
          </a:p>
        </p:txBody>
      </p:sp>
      <p:sp>
        <p:nvSpPr>
          <p:cNvPr id="57347" name="Rectangle 3"/>
          <p:cNvSpPr>
            <a:spLocks noGrp="1" noChangeArrowheads="1"/>
          </p:cNvSpPr>
          <p:nvPr>
            <p:ph type="body" idx="1"/>
          </p:nvPr>
        </p:nvSpPr>
        <p:spPr/>
        <p:txBody>
          <a:bodyPr/>
          <a:lstStyle/>
          <a:p>
            <a:r>
              <a:rPr lang="en-US" altLang="cs-CZ" dirty="0" smtClean="0"/>
              <a:t>Low chance to find sexual partner</a:t>
            </a:r>
            <a:endParaRPr lang="cs-CZ" altLang="cs-CZ" dirty="0" smtClean="0"/>
          </a:p>
          <a:p>
            <a:r>
              <a:rPr lang="en-US" altLang="cs-CZ" dirty="0" smtClean="0"/>
              <a:t>Genetic dangers of small populations (</a:t>
            </a:r>
            <a:r>
              <a:rPr lang="en-US" altLang="cs-CZ" dirty="0" err="1" smtClean="0"/>
              <a:t>i</a:t>
            </a:r>
            <a:r>
              <a:rPr lang="cs-CZ" altLang="cs-CZ" dirty="0" smtClean="0"/>
              <a:t>n</a:t>
            </a:r>
            <a:r>
              <a:rPr lang="en-US" altLang="cs-CZ" dirty="0" smtClean="0"/>
              <a:t>breeding)</a:t>
            </a:r>
            <a:endParaRPr lang="cs-CZ" altLang="cs-CZ" dirty="0" smtClean="0"/>
          </a:p>
          <a:p>
            <a:r>
              <a:rPr lang="en-US" altLang="cs-CZ" dirty="0" smtClean="0"/>
              <a:t>Better selection of partners in large populations</a:t>
            </a:r>
            <a:endParaRPr lang="cs-CZ" altLang="cs-CZ" dirty="0" smtClean="0"/>
          </a:p>
          <a:p>
            <a:endParaRPr lang="cs-CZ" altLang="cs-CZ"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cs-CZ" dirty="0" smtClean="0"/>
              <a:t>Resource use</a:t>
            </a:r>
            <a:endParaRPr lang="cs-CZ" altLang="cs-CZ" dirty="0" smtClean="0"/>
          </a:p>
        </p:txBody>
      </p:sp>
      <p:pic>
        <p:nvPicPr>
          <p:cNvPr id="7" name="Picture 2" descr="Smečka vlků zabila přes čtyřicet ovcí 30 kilometrů od českých hranic -  Echo24.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288998"/>
            <a:ext cx="5715000" cy="29737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cs-CZ" altLang="cs-CZ" kern="0" dirty="0" err="1" smtClean="0"/>
              <a:t>Larger</a:t>
            </a:r>
            <a:r>
              <a:rPr lang="cs-CZ" altLang="cs-CZ" kern="0" dirty="0" smtClean="0"/>
              <a:t> </a:t>
            </a:r>
            <a:r>
              <a:rPr lang="cs-CZ" altLang="cs-CZ" kern="0" dirty="0" err="1" smtClean="0"/>
              <a:t>pack</a:t>
            </a:r>
            <a:r>
              <a:rPr lang="cs-CZ" altLang="cs-CZ" kern="0" dirty="0" smtClean="0"/>
              <a:t> </a:t>
            </a:r>
            <a:r>
              <a:rPr lang="cs-CZ" altLang="cs-CZ" kern="0" dirty="0" err="1" smtClean="0"/>
              <a:t>is</a:t>
            </a:r>
            <a:r>
              <a:rPr lang="cs-CZ" altLang="cs-CZ" kern="0" dirty="0" smtClean="0"/>
              <a:t> </a:t>
            </a:r>
            <a:r>
              <a:rPr lang="cs-CZ" altLang="cs-CZ" kern="0" dirty="0" err="1" smtClean="0"/>
              <a:t>able</a:t>
            </a:r>
            <a:r>
              <a:rPr lang="cs-CZ" altLang="cs-CZ" kern="0" dirty="0" smtClean="0"/>
              <a:t> to </a:t>
            </a:r>
            <a:r>
              <a:rPr lang="cs-CZ" altLang="cs-CZ" kern="0" dirty="0" err="1" smtClean="0"/>
              <a:t>hunt</a:t>
            </a:r>
            <a:r>
              <a:rPr lang="cs-CZ" altLang="cs-CZ" kern="0" dirty="0" smtClean="0"/>
              <a:t> </a:t>
            </a:r>
            <a:r>
              <a:rPr lang="cs-CZ" altLang="cs-CZ" kern="0" dirty="0" err="1" smtClean="0"/>
              <a:t>larger</a:t>
            </a:r>
            <a:r>
              <a:rPr lang="cs-CZ" altLang="cs-CZ" kern="0" dirty="0" smtClean="0"/>
              <a:t> and m</a:t>
            </a:r>
            <a:r>
              <a:rPr lang="en-US" altLang="cs-CZ" kern="0" dirty="0" smtClean="0"/>
              <a:t>o</a:t>
            </a:r>
            <a:r>
              <a:rPr lang="cs-CZ" altLang="cs-CZ" kern="0" dirty="0" smtClean="0"/>
              <a:t>re </a:t>
            </a:r>
            <a:r>
              <a:rPr lang="cs-CZ" altLang="cs-CZ" kern="0" dirty="0" err="1" smtClean="0"/>
              <a:t>valuable</a:t>
            </a:r>
            <a:r>
              <a:rPr lang="cs-CZ" altLang="cs-CZ" kern="0" dirty="0" smtClean="0"/>
              <a:t> </a:t>
            </a:r>
            <a:r>
              <a:rPr lang="cs-CZ" altLang="cs-CZ" kern="0" dirty="0" err="1" smtClean="0"/>
              <a:t>prey</a:t>
            </a:r>
            <a:endParaRPr lang="cs-CZ" altLang="cs-CZ" kern="0" dirty="0" smtClean="0"/>
          </a:p>
          <a:p>
            <a:endParaRPr lang="cs-CZ" altLang="cs-CZ" kern="0" dirty="0" smtClean="0"/>
          </a:p>
          <a:p>
            <a:endParaRPr lang="cs-CZ" altLang="cs-CZ" kern="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cs-CZ" altLang="cs-CZ" dirty="0" err="1" smtClean="0">
                <a:solidFill>
                  <a:schemeClr val="tx1"/>
                </a:solidFill>
              </a:rPr>
              <a:t>Defe</a:t>
            </a:r>
            <a:r>
              <a:rPr lang="en-US" altLang="cs-CZ" dirty="0" err="1" smtClean="0">
                <a:solidFill>
                  <a:schemeClr val="tx1"/>
                </a:solidFill>
              </a:rPr>
              <a:t>nse</a:t>
            </a:r>
            <a:r>
              <a:rPr lang="en-US" altLang="cs-CZ" dirty="0" smtClean="0">
                <a:solidFill>
                  <a:schemeClr val="tx1"/>
                </a:solidFill>
              </a:rPr>
              <a:t> </a:t>
            </a:r>
            <a:endParaRPr lang="cs-CZ" altLang="cs-CZ" dirty="0" smtClean="0">
              <a:solidFill>
                <a:schemeClr val="tx1"/>
              </a:solidFill>
            </a:endParaRPr>
          </a:p>
        </p:txBody>
      </p:sp>
      <p:sp>
        <p:nvSpPr>
          <p:cNvPr id="59395" name="Rectangle 3"/>
          <p:cNvSpPr>
            <a:spLocks noGrp="1" noChangeArrowheads="1"/>
          </p:cNvSpPr>
          <p:nvPr>
            <p:ph type="body" sz="half" idx="1"/>
          </p:nvPr>
        </p:nvSpPr>
        <p:spPr/>
        <p:txBody>
          <a:bodyPr/>
          <a:lstStyle/>
          <a:p>
            <a:r>
              <a:rPr lang="en-US" altLang="cs-CZ" sz="2400" dirty="0" smtClean="0"/>
              <a:t>Against predation – the more individuals in a group, the less often I will guard:  gees, </a:t>
            </a:r>
            <a:r>
              <a:rPr lang="en-US" altLang="cs-CZ" sz="2400" dirty="0" err="1" smtClean="0"/>
              <a:t>meerkat</a:t>
            </a:r>
            <a:r>
              <a:rPr lang="en-US" altLang="cs-CZ" sz="2400" dirty="0" smtClean="0"/>
              <a:t> (=</a:t>
            </a:r>
            <a:r>
              <a:rPr lang="en-US" altLang="cs-CZ" sz="2400" dirty="0" err="1" smtClean="0"/>
              <a:t>suricate</a:t>
            </a:r>
            <a:r>
              <a:rPr lang="en-US" altLang="cs-CZ" sz="2400" dirty="0" smtClean="0"/>
              <a:t>) </a:t>
            </a:r>
          </a:p>
          <a:p>
            <a:r>
              <a:rPr lang="en-US" altLang="cs-CZ" sz="2400" dirty="0" smtClean="0"/>
              <a:t>Against predation – nest colonies, muskox (phalanx)</a:t>
            </a:r>
          </a:p>
          <a:p>
            <a:r>
              <a:rPr lang="en-US" altLang="cs-CZ" sz="2400" dirty="0" smtClean="0"/>
              <a:t>Defense of territory – area (and thus also resources) increases with the square of circumference</a:t>
            </a:r>
          </a:p>
          <a:p>
            <a:endParaRPr lang="cs-CZ" altLang="cs-CZ" sz="2400" dirty="0" smtClean="0"/>
          </a:p>
        </p:txBody>
      </p:sp>
      <p:pic>
        <p:nvPicPr>
          <p:cNvPr id="59428" name="Picture 36" descr="Společenské vazby promykovitých: Jeden za všechny, nebo nepřežije nikdo |  100+1 zahraniční zajímavos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828800"/>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cs-CZ" altLang="cs-CZ" smtClean="0"/>
          </a:p>
        </p:txBody>
      </p:sp>
      <p:pic>
        <p:nvPicPr>
          <p:cNvPr id="35844" name="Picture 4" descr="pizmon_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532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500" fill="hold"/>
                                        <p:tgtEl>
                                          <p:spTgt spid="35844"/>
                                        </p:tgtEl>
                                        <p:attrNameLst>
                                          <p:attrName>ppt_w</p:attrName>
                                        </p:attrNameLst>
                                      </p:cBhvr>
                                      <p:tavLst>
                                        <p:tav tm="0">
                                          <p:val>
                                            <p:fltVal val="0"/>
                                          </p:val>
                                        </p:tav>
                                        <p:tav tm="100000">
                                          <p:val>
                                            <p:strVal val="#ppt_w"/>
                                          </p:val>
                                        </p:tav>
                                      </p:tavLst>
                                    </p:anim>
                                    <p:anim calcmode="lin" valueType="num">
                                      <p:cBhvr>
                                        <p:cTn id="8" dur="500" fill="hold"/>
                                        <p:tgtEl>
                                          <p:spTgt spid="358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cs-CZ" altLang="cs-CZ" sz="4000" dirty="0" err="1" smtClean="0">
                <a:solidFill>
                  <a:schemeClr val="tx1"/>
                </a:solidFill>
              </a:rPr>
              <a:t>Catastrophic</a:t>
            </a:r>
            <a:r>
              <a:rPr lang="cs-CZ" altLang="cs-CZ" sz="4000" dirty="0" smtClean="0">
                <a:solidFill>
                  <a:schemeClr val="tx1"/>
                </a:solidFill>
              </a:rPr>
              <a:t> </a:t>
            </a:r>
            <a:r>
              <a:rPr lang="cs-CZ" altLang="cs-CZ" sz="4000" dirty="0" err="1" smtClean="0">
                <a:solidFill>
                  <a:schemeClr val="tx1"/>
                </a:solidFill>
              </a:rPr>
              <a:t>events</a:t>
            </a:r>
            <a:r>
              <a:rPr lang="cs-CZ" altLang="cs-CZ" sz="4000" dirty="0" smtClean="0">
                <a:solidFill>
                  <a:srgbClr val="FFFF00"/>
                </a:solidFill>
              </a:rPr>
              <a:t/>
            </a:r>
            <a:br>
              <a:rPr lang="cs-CZ" altLang="cs-CZ" sz="4000" dirty="0" smtClean="0">
                <a:solidFill>
                  <a:srgbClr val="FFFF00"/>
                </a:solidFill>
              </a:rPr>
            </a:br>
            <a:endParaRPr lang="cs-CZ" altLang="cs-CZ" sz="4000" dirty="0" smtClean="0">
              <a:solidFill>
                <a:srgbClr val="FFFF00"/>
              </a:solidFill>
            </a:endParaRPr>
          </a:p>
        </p:txBody>
      </p:sp>
      <p:sp>
        <p:nvSpPr>
          <p:cNvPr id="61443" name="Rectangle 3"/>
          <p:cNvSpPr>
            <a:spLocks noGrp="1" noChangeArrowheads="1"/>
          </p:cNvSpPr>
          <p:nvPr>
            <p:ph type="body" idx="1"/>
          </p:nvPr>
        </p:nvSpPr>
        <p:spPr/>
        <p:txBody>
          <a:bodyPr/>
          <a:lstStyle/>
          <a:p>
            <a:r>
              <a:rPr lang="en-US" altLang="cs-CZ" dirty="0" smtClean="0"/>
              <a:t>Small population is more likely to become extinct after disasters, or due to demographic </a:t>
            </a:r>
            <a:r>
              <a:rPr lang="en-US" altLang="cs-CZ" dirty="0" err="1" smtClean="0"/>
              <a:t>stochasticity</a:t>
            </a:r>
            <a:r>
              <a:rPr lang="en-US" altLang="cs-CZ" dirty="0" smtClean="0"/>
              <a:t> </a:t>
            </a:r>
          </a:p>
          <a:p>
            <a:endParaRPr lang="cs-CZ" altLang="cs-CZ"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l"/>
            <a:r>
              <a:rPr lang="en-GB" altLang="cs-CZ" dirty="0" smtClean="0"/>
              <a:t>It is expected that the positive relationships are more common under stressful environment </a:t>
            </a:r>
          </a:p>
        </p:txBody>
      </p:sp>
      <p:sp>
        <p:nvSpPr>
          <p:cNvPr id="62467" name="Rectangle 3"/>
          <p:cNvSpPr>
            <a:spLocks noGrp="1" noChangeArrowheads="1"/>
          </p:cNvSpPr>
          <p:nvPr>
            <p:ph type="body" idx="1"/>
          </p:nvPr>
        </p:nvSpPr>
        <p:spPr>
          <a:xfrm>
            <a:off x="533400" y="2819400"/>
            <a:ext cx="7772400" cy="4114800"/>
          </a:xfrm>
        </p:spPr>
        <p:txBody>
          <a:bodyPr/>
          <a:lstStyle/>
          <a:p>
            <a:r>
              <a:rPr lang="en-GB" altLang="cs-CZ" dirty="0" smtClean="0"/>
              <a:t>Important – there are both positive (facilitation) and negative (competition) relationships among individuals in most populations, and their relations change in time  (for example, plants compete for most of their time even within the same species, but in a short period of extremely hot dry day, shading of neighbours might save live).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cs-CZ" dirty="0" smtClean="0"/>
              <a:t>Basic facts to remember</a:t>
            </a:r>
            <a:endParaRPr lang="cs-CZ" altLang="cs-CZ" dirty="0" smtClean="0"/>
          </a:p>
        </p:txBody>
      </p:sp>
      <p:sp>
        <p:nvSpPr>
          <p:cNvPr id="63491" name="Content Placeholder 2"/>
          <p:cNvSpPr>
            <a:spLocks noGrp="1"/>
          </p:cNvSpPr>
          <p:nvPr>
            <p:ph idx="1"/>
          </p:nvPr>
        </p:nvSpPr>
        <p:spPr/>
        <p:txBody>
          <a:bodyPr/>
          <a:lstStyle/>
          <a:p>
            <a:r>
              <a:rPr lang="en-US" altLang="cs-CZ" sz="2800" dirty="0" smtClean="0"/>
              <a:t>Without limitation (by resources [bottom up] or by enemies [top down]), the population in </a:t>
            </a:r>
            <a:r>
              <a:rPr lang="en-US" altLang="cs-CZ" sz="2800" dirty="0" err="1" smtClean="0"/>
              <a:t>favourable</a:t>
            </a:r>
            <a:r>
              <a:rPr lang="en-US" altLang="cs-CZ" sz="2800" dirty="0" smtClean="0"/>
              <a:t> environment will </a:t>
            </a:r>
            <a:r>
              <a:rPr lang="en-US" altLang="cs-CZ" sz="2800" dirty="0"/>
              <a:t>grow </a:t>
            </a:r>
            <a:r>
              <a:rPr lang="en-US" altLang="cs-CZ" sz="2800" dirty="0" smtClean="0"/>
              <a:t>exponentially (i.e. without any control)</a:t>
            </a:r>
            <a:endParaRPr lang="cs-CZ" altLang="cs-CZ" sz="2800" dirty="0" smtClean="0"/>
          </a:p>
          <a:p>
            <a:r>
              <a:rPr lang="en-US" altLang="cs-CZ" sz="2800" dirty="0" smtClean="0"/>
              <a:t>To control a population </a:t>
            </a:r>
            <a:r>
              <a:rPr lang="cs-CZ" altLang="cs-CZ" sz="2800" dirty="0" smtClean="0"/>
              <a:t>(</a:t>
            </a:r>
            <a:r>
              <a:rPr lang="en-US" altLang="cs-CZ" sz="2800" dirty="0" smtClean="0"/>
              <a:t>to reach an equilibrium</a:t>
            </a:r>
            <a:r>
              <a:rPr lang="cs-CZ" altLang="cs-CZ" sz="2800" dirty="0" smtClean="0"/>
              <a:t>) </a:t>
            </a:r>
            <a:r>
              <a:rPr lang="en-US" altLang="cs-CZ" sz="2800" dirty="0" smtClean="0"/>
              <a:t>we need </a:t>
            </a:r>
            <a:r>
              <a:rPr lang="cs-CZ" altLang="cs-CZ" sz="2800" dirty="0" smtClean="0"/>
              <a:t>negativ</a:t>
            </a:r>
            <a:r>
              <a:rPr lang="en-US" altLang="cs-CZ" sz="2800" dirty="0" smtClean="0"/>
              <a:t>e </a:t>
            </a:r>
            <a:r>
              <a:rPr lang="cs-CZ" altLang="cs-CZ" sz="2800" dirty="0" smtClean="0"/>
              <a:t>density dependenc</a:t>
            </a:r>
            <a:r>
              <a:rPr lang="en-US" altLang="cs-CZ" sz="2800" dirty="0" smtClean="0"/>
              <a:t>e. The growth might then roughly correspond to logistic growth. </a:t>
            </a:r>
          </a:p>
          <a:p>
            <a:r>
              <a:rPr lang="en-US" altLang="cs-CZ" sz="2800" dirty="0" smtClean="0"/>
              <a:t>The use of difference vs. differential equations is methodological decision, which mostly do not affect the basic patterns of system </a:t>
            </a:r>
            <a:r>
              <a:rPr lang="en-US" altLang="cs-CZ" sz="2800" dirty="0" err="1" smtClean="0"/>
              <a:t>behaviour</a:t>
            </a:r>
            <a:r>
              <a:rPr lang="en-US" altLang="cs-CZ" sz="2800" dirty="0" smtClean="0"/>
              <a:t>. </a:t>
            </a:r>
            <a:endParaRPr lang="cs-CZ" altLang="cs-CZ" sz="2800"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GB" altLang="cs-CZ" dirty="0" smtClean="0"/>
              <a:t>We neglected </a:t>
            </a:r>
          </a:p>
        </p:txBody>
      </p:sp>
      <p:sp>
        <p:nvSpPr>
          <p:cNvPr id="64515" name="Rectangle 3"/>
          <p:cNvSpPr>
            <a:spLocks noGrp="1" noChangeArrowheads="1"/>
          </p:cNvSpPr>
          <p:nvPr>
            <p:ph type="body" idx="1"/>
          </p:nvPr>
        </p:nvSpPr>
        <p:spPr>
          <a:xfrm>
            <a:off x="762000" y="1676400"/>
            <a:ext cx="7772400" cy="4114800"/>
          </a:xfrm>
        </p:spPr>
        <p:txBody>
          <a:bodyPr/>
          <a:lstStyle/>
          <a:p>
            <a:pPr>
              <a:spcBef>
                <a:spcPct val="50000"/>
              </a:spcBef>
            </a:pPr>
            <a:r>
              <a:rPr lang="en-GB" altLang="cs-CZ" dirty="0" smtClean="0"/>
              <a:t>Age/size structure (some approached focus only on adults, but this works only under some assumptions) – see matrix models in the next lectures</a:t>
            </a:r>
          </a:p>
          <a:p>
            <a:pPr>
              <a:spcBef>
                <a:spcPct val="50000"/>
              </a:spcBef>
            </a:pPr>
            <a:r>
              <a:rPr lang="en-GB" altLang="cs-CZ" dirty="0" smtClean="0"/>
              <a:t>Spatial structure (important for sedentary organisms </a:t>
            </a:r>
            <a:r>
              <a:rPr lang="cs-CZ" altLang="cs-CZ" dirty="0" smtClean="0"/>
              <a:t>)</a:t>
            </a:r>
            <a:endParaRPr lang="en-GB" altLang="cs-CZ" dirty="0" smtClean="0"/>
          </a:p>
          <a:p>
            <a:pPr>
              <a:spcBef>
                <a:spcPct val="50000"/>
              </a:spcBef>
            </a:pPr>
            <a:r>
              <a:rPr lang="en-GB" altLang="cs-CZ" dirty="0" smtClean="0"/>
              <a:t>Effect of other species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0"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1219200" y="2895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1"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3657600" y="4572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2"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3429000" y="1371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3"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5715000" y="5486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4"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5638800" y="3886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35"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5562600" y="220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36"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5486400" y="533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37"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38"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5105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9"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4267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40"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3429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41"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2590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42"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1752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43"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914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44" descr="hvezdicesupermala"/>
          <p:cNvPicPr>
            <a:picLocks noChangeAspect="1" noChangeArrowheads="1"/>
          </p:cNvPicPr>
          <p:nvPr/>
        </p:nvPicPr>
        <p:blipFill>
          <a:blip r:embed="rId2">
            <a:extLst>
              <a:ext uri="{28A0092B-C50C-407E-A947-70E740481C1C}">
                <a14:useLocalDpi xmlns:a14="http://schemas.microsoft.com/office/drawing/2010/main" val="0"/>
              </a:ext>
            </a:extLst>
          </a:blip>
          <a:srcRect l="26250" t="20000" r="21249" b="10001"/>
          <a:stretch>
            <a:fillRect/>
          </a:stretch>
        </p:blipFill>
        <p:spPr bwMode="auto">
          <a:xfrm>
            <a:off x="7696200" y="76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 Box 45"/>
          <p:cNvSpPr txBox="1">
            <a:spLocks noChangeArrowheads="1"/>
          </p:cNvSpPr>
          <p:nvPr/>
        </p:nvSpPr>
        <p:spPr bwMode="auto">
          <a:xfrm>
            <a:off x="1143000" y="76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t1</a:t>
            </a:r>
          </a:p>
        </p:txBody>
      </p:sp>
      <p:sp>
        <p:nvSpPr>
          <p:cNvPr id="9234" name="Text Box 46"/>
          <p:cNvSpPr txBox="1">
            <a:spLocks noChangeArrowheads="1"/>
          </p:cNvSpPr>
          <p:nvPr/>
        </p:nvSpPr>
        <p:spPr bwMode="auto">
          <a:xfrm>
            <a:off x="3352800" y="76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t2</a:t>
            </a:r>
          </a:p>
        </p:txBody>
      </p:sp>
      <p:sp>
        <p:nvSpPr>
          <p:cNvPr id="9235" name="Text Box 47"/>
          <p:cNvSpPr txBox="1">
            <a:spLocks noChangeArrowheads="1"/>
          </p:cNvSpPr>
          <p:nvPr/>
        </p:nvSpPr>
        <p:spPr bwMode="auto">
          <a:xfrm>
            <a:off x="5638800" y="76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t3</a:t>
            </a:r>
          </a:p>
        </p:txBody>
      </p:sp>
      <p:sp>
        <p:nvSpPr>
          <p:cNvPr id="9236" name="Text Box 48"/>
          <p:cNvSpPr txBox="1">
            <a:spLocks noChangeArrowheads="1"/>
          </p:cNvSpPr>
          <p:nvPr/>
        </p:nvSpPr>
        <p:spPr bwMode="auto">
          <a:xfrm>
            <a:off x="632439" y="4724400"/>
            <a:ext cx="1676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a:latin typeface="Times New Roman" pitchFamily="18" charset="0"/>
              </a:rPr>
              <a:t>λ=2</a:t>
            </a:r>
          </a:p>
          <a:p>
            <a:pPr>
              <a:spcBef>
                <a:spcPct val="50000"/>
              </a:spcBef>
              <a:buFontTx/>
              <a:buNone/>
            </a:pPr>
            <a:endParaRPr lang="en-GB" altLang="cs-CZ" sz="2400">
              <a:latin typeface="Times New Roman" pitchFamily="18" charset="0"/>
            </a:endParaRPr>
          </a:p>
        </p:txBody>
      </p:sp>
      <p:sp>
        <p:nvSpPr>
          <p:cNvPr id="9237" name="Line 49"/>
          <p:cNvSpPr>
            <a:spLocks noChangeShapeType="1"/>
          </p:cNvSpPr>
          <p:nvPr/>
        </p:nvSpPr>
        <p:spPr bwMode="auto">
          <a:xfrm flipV="1">
            <a:off x="2362200" y="2057400"/>
            <a:ext cx="7620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8" name="Line 50"/>
          <p:cNvSpPr>
            <a:spLocks noChangeShapeType="1"/>
          </p:cNvSpPr>
          <p:nvPr/>
        </p:nvSpPr>
        <p:spPr bwMode="auto">
          <a:xfrm>
            <a:off x="2362200" y="3505200"/>
            <a:ext cx="11430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9" name="Line 51"/>
          <p:cNvSpPr>
            <a:spLocks noChangeShapeType="1"/>
          </p:cNvSpPr>
          <p:nvPr/>
        </p:nvSpPr>
        <p:spPr bwMode="auto">
          <a:xfrm flipV="1">
            <a:off x="4419600" y="990600"/>
            <a:ext cx="7620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0" name="Line 52"/>
          <p:cNvSpPr>
            <a:spLocks noChangeShapeType="1"/>
          </p:cNvSpPr>
          <p:nvPr/>
        </p:nvSpPr>
        <p:spPr bwMode="auto">
          <a:xfrm>
            <a:off x="4419600" y="1905000"/>
            <a:ext cx="914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1" name="Line 53"/>
          <p:cNvSpPr>
            <a:spLocks noChangeShapeType="1"/>
          </p:cNvSpPr>
          <p:nvPr/>
        </p:nvSpPr>
        <p:spPr bwMode="auto">
          <a:xfrm flipV="1">
            <a:off x="4648200" y="4267200"/>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2" name="Line 54"/>
          <p:cNvSpPr>
            <a:spLocks noChangeShapeType="1"/>
          </p:cNvSpPr>
          <p:nvPr/>
        </p:nvSpPr>
        <p:spPr bwMode="auto">
          <a:xfrm>
            <a:off x="4648200" y="5105400"/>
            <a:ext cx="914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3" name="Line 55"/>
          <p:cNvSpPr>
            <a:spLocks noChangeShapeType="1"/>
          </p:cNvSpPr>
          <p:nvPr/>
        </p:nvSpPr>
        <p:spPr bwMode="auto">
          <a:xfrm flipV="1">
            <a:off x="6553200" y="457200"/>
            <a:ext cx="914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4" name="Line 56"/>
          <p:cNvSpPr>
            <a:spLocks noChangeShapeType="1"/>
          </p:cNvSpPr>
          <p:nvPr/>
        </p:nvSpPr>
        <p:spPr bwMode="auto">
          <a:xfrm>
            <a:off x="6553200" y="990600"/>
            <a:ext cx="914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5" name="Line 57"/>
          <p:cNvSpPr>
            <a:spLocks noChangeShapeType="1"/>
          </p:cNvSpPr>
          <p:nvPr/>
        </p:nvSpPr>
        <p:spPr bwMode="auto">
          <a:xfrm flipV="1">
            <a:off x="6553200" y="2209800"/>
            <a:ext cx="1066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6" name="Line 58"/>
          <p:cNvSpPr>
            <a:spLocks noChangeShapeType="1"/>
          </p:cNvSpPr>
          <p:nvPr/>
        </p:nvSpPr>
        <p:spPr bwMode="auto">
          <a:xfrm>
            <a:off x="6553200" y="2743200"/>
            <a:ext cx="1066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7" name="Line 59"/>
          <p:cNvSpPr>
            <a:spLocks noChangeShapeType="1"/>
          </p:cNvSpPr>
          <p:nvPr/>
        </p:nvSpPr>
        <p:spPr bwMode="auto">
          <a:xfrm flipV="1">
            <a:off x="6629400" y="3810000"/>
            <a:ext cx="990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8" name="Line 60"/>
          <p:cNvSpPr>
            <a:spLocks noChangeShapeType="1"/>
          </p:cNvSpPr>
          <p:nvPr/>
        </p:nvSpPr>
        <p:spPr bwMode="auto">
          <a:xfrm>
            <a:off x="6629400" y="4495800"/>
            <a:ext cx="990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9" name="Line 61"/>
          <p:cNvSpPr>
            <a:spLocks noChangeShapeType="1"/>
          </p:cNvSpPr>
          <p:nvPr/>
        </p:nvSpPr>
        <p:spPr bwMode="auto">
          <a:xfrm flipV="1">
            <a:off x="6629400" y="5486400"/>
            <a:ext cx="990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0" name="Line 62"/>
          <p:cNvSpPr>
            <a:spLocks noChangeShapeType="1"/>
          </p:cNvSpPr>
          <p:nvPr/>
        </p:nvSpPr>
        <p:spPr bwMode="auto">
          <a:xfrm>
            <a:off x="6629400" y="6096000"/>
            <a:ext cx="914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1" name="Text Box 63"/>
          <p:cNvSpPr txBox="1">
            <a:spLocks noChangeArrowheads="1"/>
          </p:cNvSpPr>
          <p:nvPr/>
        </p:nvSpPr>
        <p:spPr bwMode="auto">
          <a:xfrm>
            <a:off x="-37752" y="5338971"/>
            <a:ext cx="5618971"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Assumed: step – year, the butterfly is considered to be </a:t>
            </a:r>
            <a:r>
              <a:rPr lang="en-GB" altLang="cs-CZ" sz="2400" dirty="0" err="1" smtClean="0">
                <a:latin typeface="Times New Roman" pitchFamily="18" charset="0"/>
              </a:rPr>
              <a:t>univoltine</a:t>
            </a:r>
            <a:r>
              <a:rPr lang="en-GB" altLang="cs-CZ" sz="2400" dirty="0" smtClean="0">
                <a:latin typeface="Times New Roman" pitchFamily="18" charset="0"/>
              </a:rPr>
              <a:t>, and not overwintering as an adult (only pupa overwinters)</a:t>
            </a:r>
            <a:endParaRPr lang="en-GB" altLang="cs-CZ" sz="2400" dirty="0">
              <a:latin typeface="Times New Roman" pitchFamily="18" charset="0"/>
            </a:endParaRPr>
          </a:p>
          <a:p>
            <a:pPr>
              <a:spcBef>
                <a:spcPct val="50000"/>
              </a:spcBef>
              <a:buFontTx/>
              <a:buNone/>
            </a:pPr>
            <a:endParaRPr lang="en-GB" altLang="cs-CZ" sz="2400" dirty="0">
              <a:latin typeface="Times New Roman" pitchFamily="18" charset="0"/>
            </a:endParaRPr>
          </a:p>
        </p:txBody>
      </p:sp>
      <p:pic>
        <p:nvPicPr>
          <p:cNvPr id="2" name="Obrázek 1"/>
          <p:cNvPicPr>
            <a:picLocks noChangeAspect="1"/>
          </p:cNvPicPr>
          <p:nvPr/>
        </p:nvPicPr>
        <p:blipFill>
          <a:blip r:embed="rId3"/>
          <a:stretch>
            <a:fillRect/>
          </a:stretch>
        </p:blipFill>
        <p:spPr>
          <a:xfrm>
            <a:off x="982814" y="2827016"/>
            <a:ext cx="1160294" cy="906784"/>
          </a:xfrm>
          <a:prstGeom prst="rect">
            <a:avLst/>
          </a:prstGeom>
        </p:spPr>
      </p:pic>
      <p:pic>
        <p:nvPicPr>
          <p:cNvPr id="37" name="Obrázek 36"/>
          <p:cNvPicPr>
            <a:picLocks noChangeAspect="1"/>
          </p:cNvPicPr>
          <p:nvPr/>
        </p:nvPicPr>
        <p:blipFill>
          <a:blip r:embed="rId3"/>
          <a:stretch>
            <a:fillRect/>
          </a:stretch>
        </p:blipFill>
        <p:spPr>
          <a:xfrm>
            <a:off x="3382253" y="4503416"/>
            <a:ext cx="1160294" cy="906784"/>
          </a:xfrm>
          <a:prstGeom prst="rect">
            <a:avLst/>
          </a:prstGeom>
        </p:spPr>
      </p:pic>
      <p:pic>
        <p:nvPicPr>
          <p:cNvPr id="38" name="Obrázek 37"/>
          <p:cNvPicPr>
            <a:picLocks noChangeAspect="1"/>
          </p:cNvPicPr>
          <p:nvPr/>
        </p:nvPicPr>
        <p:blipFill>
          <a:blip r:embed="rId3"/>
          <a:stretch>
            <a:fillRect/>
          </a:stretch>
        </p:blipFill>
        <p:spPr>
          <a:xfrm>
            <a:off x="3221206" y="1333500"/>
            <a:ext cx="1160294" cy="906784"/>
          </a:xfrm>
          <a:prstGeom prst="rect">
            <a:avLst/>
          </a:prstGeom>
        </p:spPr>
      </p:pic>
      <p:pic>
        <p:nvPicPr>
          <p:cNvPr id="39" name="Obrázek 38"/>
          <p:cNvPicPr>
            <a:picLocks noChangeAspect="1"/>
          </p:cNvPicPr>
          <p:nvPr/>
        </p:nvPicPr>
        <p:blipFill>
          <a:blip r:embed="rId3"/>
          <a:stretch>
            <a:fillRect/>
          </a:stretch>
        </p:blipFill>
        <p:spPr>
          <a:xfrm>
            <a:off x="5563623" y="5475377"/>
            <a:ext cx="1160294" cy="906784"/>
          </a:xfrm>
          <a:prstGeom prst="rect">
            <a:avLst/>
          </a:prstGeom>
        </p:spPr>
      </p:pic>
      <p:pic>
        <p:nvPicPr>
          <p:cNvPr id="40" name="Obrázek 39"/>
          <p:cNvPicPr>
            <a:picLocks noChangeAspect="1"/>
          </p:cNvPicPr>
          <p:nvPr/>
        </p:nvPicPr>
        <p:blipFill>
          <a:blip r:embed="rId3"/>
          <a:stretch>
            <a:fillRect/>
          </a:stretch>
        </p:blipFill>
        <p:spPr>
          <a:xfrm>
            <a:off x="5516876" y="3790524"/>
            <a:ext cx="1160294" cy="906784"/>
          </a:xfrm>
          <a:prstGeom prst="rect">
            <a:avLst/>
          </a:prstGeom>
        </p:spPr>
      </p:pic>
      <p:pic>
        <p:nvPicPr>
          <p:cNvPr id="41" name="Obrázek 40"/>
          <p:cNvPicPr>
            <a:picLocks noChangeAspect="1"/>
          </p:cNvPicPr>
          <p:nvPr/>
        </p:nvPicPr>
        <p:blipFill>
          <a:blip r:embed="rId3"/>
          <a:stretch>
            <a:fillRect/>
          </a:stretch>
        </p:blipFill>
        <p:spPr>
          <a:xfrm>
            <a:off x="5316706" y="2192853"/>
            <a:ext cx="1160294" cy="906784"/>
          </a:xfrm>
          <a:prstGeom prst="rect">
            <a:avLst/>
          </a:prstGeom>
        </p:spPr>
      </p:pic>
      <p:pic>
        <p:nvPicPr>
          <p:cNvPr id="42" name="Obrázek 41"/>
          <p:cNvPicPr>
            <a:picLocks noChangeAspect="1"/>
          </p:cNvPicPr>
          <p:nvPr/>
        </p:nvPicPr>
        <p:blipFill>
          <a:blip r:embed="rId3"/>
          <a:stretch>
            <a:fillRect/>
          </a:stretch>
        </p:blipFill>
        <p:spPr>
          <a:xfrm>
            <a:off x="5269959" y="482161"/>
            <a:ext cx="1160294" cy="906784"/>
          </a:xfrm>
          <a:prstGeom prst="rect">
            <a:avLst/>
          </a:prstGeom>
        </p:spPr>
      </p:pic>
      <p:pic>
        <p:nvPicPr>
          <p:cNvPr id="43" name="Obrázek 42"/>
          <p:cNvPicPr>
            <a:picLocks noChangeAspect="1"/>
          </p:cNvPicPr>
          <p:nvPr/>
        </p:nvPicPr>
        <p:blipFill>
          <a:blip r:embed="rId3"/>
          <a:stretch>
            <a:fillRect/>
          </a:stretch>
        </p:blipFill>
        <p:spPr>
          <a:xfrm>
            <a:off x="7678906" y="5865084"/>
            <a:ext cx="1160294" cy="906784"/>
          </a:xfrm>
          <a:prstGeom prst="rect">
            <a:avLst/>
          </a:prstGeom>
        </p:spPr>
      </p:pic>
      <p:pic>
        <p:nvPicPr>
          <p:cNvPr id="44" name="Obrázek 43"/>
          <p:cNvPicPr>
            <a:picLocks noChangeAspect="1"/>
          </p:cNvPicPr>
          <p:nvPr/>
        </p:nvPicPr>
        <p:blipFill>
          <a:blip r:embed="rId3"/>
          <a:stretch>
            <a:fillRect/>
          </a:stretch>
        </p:blipFill>
        <p:spPr>
          <a:xfrm>
            <a:off x="7670328" y="4956808"/>
            <a:ext cx="1160294" cy="906784"/>
          </a:xfrm>
          <a:prstGeom prst="rect">
            <a:avLst/>
          </a:prstGeom>
        </p:spPr>
      </p:pic>
      <p:pic>
        <p:nvPicPr>
          <p:cNvPr id="45" name="Obrázek 44"/>
          <p:cNvPicPr>
            <a:picLocks noChangeAspect="1"/>
          </p:cNvPicPr>
          <p:nvPr/>
        </p:nvPicPr>
        <p:blipFill>
          <a:blip r:embed="rId3"/>
          <a:stretch>
            <a:fillRect/>
          </a:stretch>
        </p:blipFill>
        <p:spPr>
          <a:xfrm>
            <a:off x="7661750" y="4112471"/>
            <a:ext cx="1160294" cy="906784"/>
          </a:xfrm>
          <a:prstGeom prst="rect">
            <a:avLst/>
          </a:prstGeom>
        </p:spPr>
      </p:pic>
      <p:pic>
        <p:nvPicPr>
          <p:cNvPr id="46" name="Obrázek 45"/>
          <p:cNvPicPr>
            <a:picLocks noChangeAspect="1"/>
          </p:cNvPicPr>
          <p:nvPr/>
        </p:nvPicPr>
        <p:blipFill>
          <a:blip r:embed="rId3"/>
          <a:stretch>
            <a:fillRect/>
          </a:stretch>
        </p:blipFill>
        <p:spPr>
          <a:xfrm>
            <a:off x="7670328" y="3320412"/>
            <a:ext cx="1160294" cy="906784"/>
          </a:xfrm>
          <a:prstGeom prst="rect">
            <a:avLst/>
          </a:prstGeom>
        </p:spPr>
      </p:pic>
      <p:pic>
        <p:nvPicPr>
          <p:cNvPr id="47" name="Obrázek 46"/>
          <p:cNvPicPr>
            <a:picLocks noChangeAspect="1"/>
          </p:cNvPicPr>
          <p:nvPr/>
        </p:nvPicPr>
        <p:blipFill>
          <a:blip r:embed="rId3"/>
          <a:stretch>
            <a:fillRect/>
          </a:stretch>
        </p:blipFill>
        <p:spPr>
          <a:xfrm>
            <a:off x="7620930" y="2442208"/>
            <a:ext cx="1160294" cy="906784"/>
          </a:xfrm>
          <a:prstGeom prst="rect">
            <a:avLst/>
          </a:prstGeom>
        </p:spPr>
      </p:pic>
      <p:pic>
        <p:nvPicPr>
          <p:cNvPr id="48" name="Obrázek 47"/>
          <p:cNvPicPr>
            <a:picLocks noChangeAspect="1"/>
          </p:cNvPicPr>
          <p:nvPr/>
        </p:nvPicPr>
        <p:blipFill>
          <a:blip r:embed="rId3"/>
          <a:stretch>
            <a:fillRect/>
          </a:stretch>
        </p:blipFill>
        <p:spPr>
          <a:xfrm>
            <a:off x="7586712" y="1642108"/>
            <a:ext cx="1160294" cy="906784"/>
          </a:xfrm>
          <a:prstGeom prst="rect">
            <a:avLst/>
          </a:prstGeom>
        </p:spPr>
      </p:pic>
      <p:pic>
        <p:nvPicPr>
          <p:cNvPr id="49" name="Obrázek 48"/>
          <p:cNvPicPr>
            <a:picLocks noChangeAspect="1"/>
          </p:cNvPicPr>
          <p:nvPr/>
        </p:nvPicPr>
        <p:blipFill>
          <a:blip r:embed="rId3"/>
          <a:stretch>
            <a:fillRect/>
          </a:stretch>
        </p:blipFill>
        <p:spPr>
          <a:xfrm>
            <a:off x="7552494" y="760466"/>
            <a:ext cx="1160294" cy="906784"/>
          </a:xfrm>
          <a:prstGeom prst="rect">
            <a:avLst/>
          </a:prstGeom>
        </p:spPr>
      </p:pic>
      <p:pic>
        <p:nvPicPr>
          <p:cNvPr id="50" name="Obrázek 49"/>
          <p:cNvPicPr>
            <a:picLocks noChangeAspect="1"/>
          </p:cNvPicPr>
          <p:nvPr/>
        </p:nvPicPr>
        <p:blipFill>
          <a:blip r:embed="rId3"/>
          <a:stretch>
            <a:fillRect/>
          </a:stretch>
        </p:blipFill>
        <p:spPr>
          <a:xfrm>
            <a:off x="7535153" y="28769"/>
            <a:ext cx="1160294" cy="90678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762000" y="685800"/>
            <a:ext cx="67818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The starting condition, the population size in year 0 is </a:t>
            </a:r>
            <a:r>
              <a:rPr lang="en-GB" altLang="cs-CZ" sz="2400" i="1" dirty="0" smtClean="0">
                <a:latin typeface="Times New Roman" pitchFamily="18" charset="0"/>
              </a:rPr>
              <a:t>N</a:t>
            </a:r>
            <a:r>
              <a:rPr lang="en-GB" altLang="cs-CZ" sz="2400" i="1" baseline="-25000" dirty="0" smtClean="0">
                <a:latin typeface="Times New Roman" pitchFamily="18" charset="0"/>
              </a:rPr>
              <a:t>0</a:t>
            </a:r>
            <a:r>
              <a:rPr lang="en-GB" altLang="cs-CZ" sz="2400" i="1" baseline="-25000" dirty="0">
                <a:latin typeface="Times New Roman" pitchFamily="18" charset="0"/>
              </a:rPr>
              <a:t>, </a:t>
            </a:r>
            <a:r>
              <a:rPr lang="en-GB" altLang="cs-CZ" sz="2400" dirty="0" smtClean="0">
                <a:latin typeface="Times New Roman" pitchFamily="18" charset="0"/>
              </a:rPr>
              <a:t>the population in year 1 will be</a:t>
            </a:r>
            <a:endParaRPr lang="en-GB" altLang="cs-CZ" sz="2400" i="1" baseline="-25000" dirty="0">
              <a:latin typeface="Times New Roman" pitchFamily="18" charset="0"/>
            </a:endParaRPr>
          </a:p>
          <a:p>
            <a:pPr lvl="2">
              <a:spcBef>
                <a:spcPts val="600"/>
              </a:spcBef>
              <a:buFontTx/>
              <a:buNone/>
            </a:pPr>
            <a:r>
              <a:rPr lang="cs-CZ" altLang="cs-CZ" i="1" dirty="0">
                <a:latin typeface="Times New Roman" pitchFamily="18" charset="0"/>
              </a:rPr>
              <a:t>N</a:t>
            </a:r>
            <a:r>
              <a:rPr lang="cs-CZ" altLang="cs-CZ" i="1" baseline="-25000" dirty="0">
                <a:latin typeface="Times New Roman" pitchFamily="18" charset="0"/>
              </a:rPr>
              <a:t>1 </a:t>
            </a:r>
            <a:r>
              <a:rPr lang="cs-CZ" altLang="cs-CZ" i="1" dirty="0">
                <a:latin typeface="Times New Roman" pitchFamily="18" charset="0"/>
              </a:rPr>
              <a:t>= </a:t>
            </a:r>
            <a:r>
              <a:rPr lang="cs-CZ" altLang="cs-CZ" i="1" dirty="0">
                <a:latin typeface="Times New Roman" pitchFamily="18" charset="0"/>
                <a:sym typeface="Symbol" pitchFamily="18" charset="2"/>
              </a:rPr>
              <a:t></a:t>
            </a:r>
            <a:r>
              <a:rPr lang="cs-CZ" altLang="cs-CZ" i="1" dirty="0">
                <a:latin typeface="Times New Roman" pitchFamily="18" charset="0"/>
              </a:rPr>
              <a:t> N</a:t>
            </a:r>
            <a:r>
              <a:rPr lang="cs-CZ" altLang="cs-CZ" i="1" baseline="-25000" dirty="0">
                <a:latin typeface="Times New Roman" pitchFamily="18" charset="0"/>
              </a:rPr>
              <a:t>0</a:t>
            </a:r>
            <a:r>
              <a:rPr lang="cs-CZ" altLang="cs-CZ" i="1" dirty="0">
                <a:latin typeface="Times New Roman" pitchFamily="18" charset="0"/>
              </a:rPr>
              <a:t>.</a:t>
            </a:r>
          </a:p>
          <a:p>
            <a:pPr lvl="2">
              <a:spcBef>
                <a:spcPts val="600"/>
              </a:spcBef>
              <a:buFontTx/>
              <a:buNone/>
            </a:pPr>
            <a:r>
              <a:rPr lang="en-US" altLang="cs-CZ" dirty="0" smtClean="0">
                <a:latin typeface="Times New Roman" pitchFamily="18" charset="0"/>
              </a:rPr>
              <a:t>In year 2</a:t>
            </a:r>
            <a:endParaRPr lang="cs-CZ" altLang="cs-CZ" dirty="0">
              <a:latin typeface="Times New Roman" pitchFamily="18" charset="0"/>
            </a:endParaRPr>
          </a:p>
          <a:p>
            <a:pPr lvl="2">
              <a:spcBef>
                <a:spcPts val="600"/>
              </a:spcBef>
              <a:buFontTx/>
              <a:buNone/>
            </a:pPr>
            <a:r>
              <a:rPr lang="cs-CZ" altLang="cs-CZ" i="1" dirty="0">
                <a:latin typeface="Times New Roman" pitchFamily="18" charset="0"/>
              </a:rPr>
              <a:t>N</a:t>
            </a:r>
            <a:r>
              <a:rPr lang="cs-CZ" altLang="cs-CZ" i="1" baseline="-25000" dirty="0">
                <a:latin typeface="Times New Roman" pitchFamily="18" charset="0"/>
              </a:rPr>
              <a:t>2 </a:t>
            </a:r>
            <a:r>
              <a:rPr lang="cs-CZ" altLang="cs-CZ" i="1" dirty="0">
                <a:latin typeface="Times New Roman" pitchFamily="18" charset="0"/>
              </a:rPr>
              <a:t>= </a:t>
            </a:r>
            <a:r>
              <a:rPr lang="cs-CZ" altLang="cs-CZ" i="1" dirty="0">
                <a:latin typeface="Times New Roman" pitchFamily="18" charset="0"/>
                <a:sym typeface="Symbol" pitchFamily="18" charset="2"/>
              </a:rPr>
              <a:t></a:t>
            </a:r>
            <a:r>
              <a:rPr lang="cs-CZ" altLang="cs-CZ" i="1" dirty="0">
                <a:latin typeface="Times New Roman" pitchFamily="18" charset="0"/>
              </a:rPr>
              <a:t> N</a:t>
            </a:r>
            <a:r>
              <a:rPr lang="cs-CZ" altLang="cs-CZ" i="1" baseline="-25000" dirty="0">
                <a:latin typeface="Times New Roman" pitchFamily="18" charset="0"/>
              </a:rPr>
              <a:t>1 </a:t>
            </a:r>
            <a:r>
              <a:rPr lang="cs-CZ" altLang="cs-CZ" i="1" dirty="0">
                <a:latin typeface="Times New Roman" pitchFamily="18" charset="0"/>
              </a:rPr>
              <a:t>= </a:t>
            </a:r>
            <a:r>
              <a:rPr lang="cs-CZ" altLang="cs-CZ" i="1" dirty="0">
                <a:latin typeface="Times New Roman" pitchFamily="18" charset="0"/>
                <a:sym typeface="Symbol" pitchFamily="18" charset="2"/>
              </a:rPr>
              <a:t></a:t>
            </a:r>
            <a:r>
              <a:rPr lang="cs-CZ" altLang="cs-CZ" i="1" dirty="0">
                <a:latin typeface="Times New Roman" pitchFamily="18" charset="0"/>
              </a:rPr>
              <a:t> (</a:t>
            </a:r>
            <a:r>
              <a:rPr lang="cs-CZ" altLang="cs-CZ" i="1" dirty="0">
                <a:latin typeface="Times New Roman" pitchFamily="18" charset="0"/>
                <a:sym typeface="Symbol" pitchFamily="18" charset="2"/>
              </a:rPr>
              <a:t></a:t>
            </a:r>
            <a:r>
              <a:rPr lang="cs-CZ" altLang="cs-CZ" i="1" dirty="0">
                <a:latin typeface="Times New Roman" pitchFamily="18" charset="0"/>
              </a:rPr>
              <a:t> N</a:t>
            </a:r>
            <a:r>
              <a:rPr lang="cs-CZ" altLang="cs-CZ" i="1" baseline="-25000" dirty="0">
                <a:latin typeface="Times New Roman" pitchFamily="18" charset="0"/>
              </a:rPr>
              <a:t>0</a:t>
            </a:r>
            <a:r>
              <a:rPr lang="cs-CZ" altLang="cs-CZ" i="1" dirty="0">
                <a:latin typeface="Times New Roman" pitchFamily="18" charset="0"/>
              </a:rPr>
              <a:t>) = </a:t>
            </a:r>
            <a:r>
              <a:rPr lang="cs-CZ" altLang="cs-CZ" i="1" dirty="0">
                <a:latin typeface="Times New Roman" pitchFamily="18" charset="0"/>
                <a:sym typeface="Symbol" pitchFamily="18" charset="2"/>
              </a:rPr>
              <a:t></a:t>
            </a:r>
            <a:r>
              <a:rPr lang="cs-CZ" altLang="cs-CZ" i="1" baseline="30000" dirty="0">
                <a:latin typeface="Times New Roman" pitchFamily="18" charset="0"/>
              </a:rPr>
              <a:t>2 </a:t>
            </a:r>
            <a:r>
              <a:rPr lang="cs-CZ" altLang="cs-CZ" i="1" dirty="0">
                <a:latin typeface="Times New Roman" pitchFamily="18" charset="0"/>
              </a:rPr>
              <a:t>N</a:t>
            </a:r>
            <a:r>
              <a:rPr lang="cs-CZ" altLang="cs-CZ" i="1" baseline="-25000" dirty="0">
                <a:latin typeface="Times New Roman" pitchFamily="18" charset="0"/>
              </a:rPr>
              <a:t>0</a:t>
            </a:r>
            <a:r>
              <a:rPr lang="cs-CZ" altLang="cs-CZ" i="1" dirty="0">
                <a:latin typeface="Times New Roman" pitchFamily="18" charset="0"/>
              </a:rPr>
              <a:t>,</a:t>
            </a:r>
          </a:p>
          <a:p>
            <a:pPr lvl="2">
              <a:spcBef>
                <a:spcPts val="600"/>
              </a:spcBef>
              <a:buFontTx/>
              <a:buNone/>
            </a:pPr>
            <a:r>
              <a:rPr lang="en-US" altLang="cs-CZ" dirty="0" smtClean="0">
                <a:latin typeface="Times New Roman" pitchFamily="18" charset="0"/>
              </a:rPr>
              <a:t>In year 3</a:t>
            </a:r>
            <a:endParaRPr lang="cs-CZ" altLang="cs-CZ" dirty="0">
              <a:latin typeface="Times New Roman" pitchFamily="18" charset="0"/>
            </a:endParaRPr>
          </a:p>
          <a:p>
            <a:pPr lvl="2">
              <a:spcBef>
                <a:spcPts val="600"/>
              </a:spcBef>
              <a:buFontTx/>
              <a:buNone/>
            </a:pPr>
            <a:r>
              <a:rPr lang="cs-CZ" altLang="cs-CZ" i="1" dirty="0">
                <a:latin typeface="Times New Roman" pitchFamily="18" charset="0"/>
              </a:rPr>
              <a:t>N</a:t>
            </a:r>
            <a:r>
              <a:rPr lang="cs-CZ" altLang="cs-CZ" i="1" baseline="-25000" dirty="0">
                <a:latin typeface="Times New Roman" pitchFamily="18" charset="0"/>
              </a:rPr>
              <a:t>3</a:t>
            </a:r>
            <a:r>
              <a:rPr lang="cs-CZ" altLang="cs-CZ" i="1" dirty="0">
                <a:latin typeface="Times New Roman" pitchFamily="18" charset="0"/>
              </a:rPr>
              <a:t> = </a:t>
            </a:r>
            <a:r>
              <a:rPr lang="cs-CZ" altLang="cs-CZ" i="1" dirty="0">
                <a:latin typeface="Times New Roman" pitchFamily="18" charset="0"/>
                <a:sym typeface="Symbol" pitchFamily="18" charset="2"/>
              </a:rPr>
              <a:t></a:t>
            </a:r>
            <a:r>
              <a:rPr lang="cs-CZ" altLang="cs-CZ" i="1" dirty="0">
                <a:latin typeface="Times New Roman" pitchFamily="18" charset="0"/>
              </a:rPr>
              <a:t> N</a:t>
            </a:r>
            <a:r>
              <a:rPr lang="cs-CZ" altLang="cs-CZ" i="1" baseline="-25000" dirty="0">
                <a:latin typeface="Times New Roman" pitchFamily="18" charset="0"/>
              </a:rPr>
              <a:t>2</a:t>
            </a:r>
            <a:r>
              <a:rPr lang="cs-CZ" altLang="cs-CZ" i="1" dirty="0">
                <a:latin typeface="Times New Roman" pitchFamily="18" charset="0"/>
              </a:rPr>
              <a:t> = </a:t>
            </a:r>
            <a:r>
              <a:rPr lang="cs-CZ" altLang="cs-CZ" i="1" dirty="0">
                <a:latin typeface="Times New Roman" pitchFamily="18" charset="0"/>
                <a:sym typeface="Symbol" pitchFamily="18" charset="2"/>
              </a:rPr>
              <a:t></a:t>
            </a:r>
            <a:r>
              <a:rPr lang="cs-CZ" altLang="cs-CZ" i="1" dirty="0">
                <a:latin typeface="Times New Roman" pitchFamily="18" charset="0"/>
              </a:rPr>
              <a:t> (</a:t>
            </a:r>
            <a:r>
              <a:rPr lang="cs-CZ" altLang="cs-CZ" i="1" dirty="0">
                <a:latin typeface="Times New Roman" pitchFamily="18" charset="0"/>
                <a:sym typeface="Symbol" pitchFamily="18" charset="2"/>
              </a:rPr>
              <a:t></a:t>
            </a:r>
            <a:r>
              <a:rPr lang="cs-CZ" altLang="cs-CZ" i="1" baseline="30000" dirty="0">
                <a:latin typeface="Times New Roman" pitchFamily="18" charset="0"/>
              </a:rPr>
              <a:t>2</a:t>
            </a:r>
            <a:r>
              <a:rPr lang="cs-CZ" altLang="cs-CZ" i="1" dirty="0">
                <a:latin typeface="Times New Roman" pitchFamily="18" charset="0"/>
              </a:rPr>
              <a:t> N</a:t>
            </a:r>
            <a:r>
              <a:rPr lang="cs-CZ" altLang="cs-CZ" i="1" baseline="-25000" dirty="0">
                <a:latin typeface="Times New Roman" pitchFamily="18" charset="0"/>
              </a:rPr>
              <a:t>0</a:t>
            </a:r>
            <a:r>
              <a:rPr lang="cs-CZ" altLang="cs-CZ" i="1" dirty="0">
                <a:latin typeface="Times New Roman" pitchFamily="18" charset="0"/>
              </a:rPr>
              <a:t>) = </a:t>
            </a:r>
            <a:r>
              <a:rPr lang="cs-CZ" altLang="cs-CZ" i="1" dirty="0">
                <a:latin typeface="Times New Roman" pitchFamily="18" charset="0"/>
                <a:sym typeface="Symbol" pitchFamily="18" charset="2"/>
              </a:rPr>
              <a:t></a:t>
            </a:r>
            <a:r>
              <a:rPr lang="cs-CZ" altLang="cs-CZ" i="1" baseline="30000" dirty="0">
                <a:latin typeface="Times New Roman" pitchFamily="18" charset="0"/>
              </a:rPr>
              <a:t>3</a:t>
            </a:r>
            <a:r>
              <a:rPr lang="cs-CZ" altLang="cs-CZ" i="1" dirty="0">
                <a:latin typeface="Times New Roman" pitchFamily="18" charset="0"/>
              </a:rPr>
              <a:t> N</a:t>
            </a:r>
            <a:r>
              <a:rPr lang="cs-CZ" altLang="cs-CZ" i="1" baseline="-25000" dirty="0">
                <a:latin typeface="Times New Roman" pitchFamily="18" charset="0"/>
              </a:rPr>
              <a:t>0</a:t>
            </a:r>
            <a:endParaRPr lang="cs-CZ" altLang="cs-CZ" i="1" dirty="0">
              <a:latin typeface="Times New Roman" pitchFamily="18" charset="0"/>
            </a:endParaRPr>
          </a:p>
          <a:p>
            <a:pPr lvl="2">
              <a:spcBef>
                <a:spcPts val="600"/>
              </a:spcBef>
              <a:buFontTx/>
              <a:buNone/>
            </a:pPr>
            <a:r>
              <a:rPr lang="en-US" altLang="cs-CZ" dirty="0" smtClean="0">
                <a:latin typeface="Times New Roman" pitchFamily="18" charset="0"/>
              </a:rPr>
              <a:t>And in the year </a:t>
            </a:r>
            <a:r>
              <a:rPr lang="en-US" altLang="cs-CZ" i="1" dirty="0" smtClean="0">
                <a:latin typeface="Times New Roman" pitchFamily="18" charset="0"/>
              </a:rPr>
              <a:t>t</a:t>
            </a:r>
            <a:endParaRPr lang="cs-CZ" altLang="cs-CZ" dirty="0">
              <a:latin typeface="Times New Roman" pitchFamily="18" charset="0"/>
            </a:endParaRPr>
          </a:p>
          <a:p>
            <a:pPr lvl="2">
              <a:spcBef>
                <a:spcPts val="600"/>
              </a:spcBef>
              <a:buFontTx/>
              <a:buNone/>
            </a:pPr>
            <a:r>
              <a:rPr lang="cs-CZ" altLang="cs-CZ" i="1" dirty="0" err="1">
                <a:latin typeface="Times New Roman" pitchFamily="18" charset="0"/>
              </a:rPr>
              <a:t>N</a:t>
            </a:r>
            <a:r>
              <a:rPr lang="cs-CZ" altLang="cs-CZ" i="1" baseline="-25000" dirty="0" err="1">
                <a:latin typeface="Times New Roman" pitchFamily="18" charset="0"/>
              </a:rPr>
              <a:t>t</a:t>
            </a:r>
            <a:r>
              <a:rPr lang="cs-CZ" altLang="cs-CZ" i="1" dirty="0">
                <a:latin typeface="Times New Roman" pitchFamily="18" charset="0"/>
              </a:rPr>
              <a:t> = </a:t>
            </a:r>
            <a:r>
              <a:rPr lang="cs-CZ" altLang="cs-CZ" i="1" dirty="0">
                <a:latin typeface="Times New Roman" pitchFamily="18" charset="0"/>
                <a:sym typeface="Symbol" pitchFamily="18" charset="2"/>
              </a:rPr>
              <a:t></a:t>
            </a:r>
            <a:r>
              <a:rPr lang="cs-CZ" altLang="cs-CZ" i="1" baseline="30000" dirty="0">
                <a:latin typeface="Times New Roman" pitchFamily="18" charset="0"/>
              </a:rPr>
              <a:t>t</a:t>
            </a:r>
            <a:r>
              <a:rPr lang="cs-CZ" altLang="cs-CZ" i="1" dirty="0">
                <a:latin typeface="Times New Roman" pitchFamily="18" charset="0"/>
              </a:rPr>
              <a:t> N</a:t>
            </a:r>
            <a:r>
              <a:rPr lang="cs-CZ" altLang="cs-CZ" i="1" baseline="-25000" dirty="0">
                <a:latin typeface="Times New Roman" pitchFamily="18" charset="0"/>
              </a:rPr>
              <a:t>0</a:t>
            </a:r>
            <a:r>
              <a:rPr lang="cs-CZ" altLang="cs-CZ" dirty="0">
                <a:latin typeface="Times New Roman" pitchFamily="18" charset="0"/>
              </a:rPr>
              <a:t>.                                                                                                 </a:t>
            </a:r>
          </a:p>
          <a:p>
            <a:pPr lvl="2">
              <a:spcBef>
                <a:spcPts val="600"/>
              </a:spcBef>
              <a:buFontTx/>
              <a:buNone/>
            </a:pPr>
            <a:endParaRPr lang="en-GB" altLang="cs-CZ" dirty="0">
              <a:latin typeface="Times New Roman" pitchFamily="18" charset="0"/>
            </a:endParaRPr>
          </a:p>
        </p:txBody>
      </p:sp>
      <p:sp>
        <p:nvSpPr>
          <p:cNvPr id="10243" name="Text Box 3"/>
          <p:cNvSpPr txBox="1">
            <a:spLocks noChangeArrowheads="1"/>
          </p:cNvSpPr>
          <p:nvPr/>
        </p:nvSpPr>
        <p:spPr bwMode="auto">
          <a:xfrm>
            <a:off x="533400" y="5029200"/>
            <a:ext cx="7924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GB" altLang="cs-CZ" sz="2400" dirty="0" smtClean="0">
                <a:latin typeface="Times New Roman" pitchFamily="18" charset="0"/>
              </a:rPr>
              <a:t>Important, </a:t>
            </a:r>
            <a:r>
              <a:rPr lang="cs-CZ" altLang="cs-CZ" sz="2400" i="1" dirty="0" smtClean="0">
                <a:latin typeface="Times New Roman" pitchFamily="18" charset="0"/>
                <a:sym typeface="Symbol" pitchFamily="18" charset="2"/>
              </a:rPr>
              <a:t> </a:t>
            </a:r>
            <a:r>
              <a:rPr lang="en-US" altLang="cs-CZ" sz="2400" dirty="0" smtClean="0">
                <a:latin typeface="Times New Roman" pitchFamily="18" charset="0"/>
                <a:sym typeface="Symbol" pitchFamily="18" charset="2"/>
              </a:rPr>
              <a:t>is constant</a:t>
            </a:r>
            <a:r>
              <a:rPr lang="cs-CZ" altLang="cs-CZ" sz="2400" dirty="0" smtClean="0">
                <a:latin typeface="Times New Roman" pitchFamily="18" charset="0"/>
                <a:sym typeface="Symbol" pitchFamily="18" charset="2"/>
              </a:rPr>
              <a:t>, </a:t>
            </a:r>
            <a:r>
              <a:rPr lang="en-US" altLang="cs-CZ" sz="2400" dirty="0" smtClean="0">
                <a:latin typeface="Times New Roman" pitchFamily="18" charset="0"/>
                <a:sym typeface="Symbol" pitchFamily="18" charset="2"/>
              </a:rPr>
              <a:t>do</a:t>
            </a:r>
            <a:r>
              <a:rPr lang="cs-CZ" altLang="cs-CZ" sz="2400" dirty="0" smtClean="0">
                <a:latin typeface="Times New Roman" pitchFamily="18" charset="0"/>
                <a:sym typeface="Symbol" pitchFamily="18" charset="2"/>
              </a:rPr>
              <a:t>es</a:t>
            </a:r>
            <a:r>
              <a:rPr lang="en-US" altLang="cs-CZ" sz="2400" dirty="0" smtClean="0">
                <a:latin typeface="Times New Roman" pitchFamily="18" charset="0"/>
                <a:sym typeface="Symbol" pitchFamily="18" charset="2"/>
              </a:rPr>
              <a:t> not change through time, is </a:t>
            </a:r>
            <a:r>
              <a:rPr lang="en-US" altLang="cs-CZ" sz="2400" b="1" dirty="0" smtClean="0">
                <a:latin typeface="Times New Roman" pitchFamily="18" charset="0"/>
                <a:sym typeface="Symbol" pitchFamily="18" charset="2"/>
              </a:rPr>
              <a:t>independent of the population density. </a:t>
            </a:r>
            <a:r>
              <a:rPr lang="en-US" altLang="cs-CZ" sz="2400" dirty="0" smtClean="0">
                <a:latin typeface="Times New Roman" pitchFamily="18" charset="0"/>
                <a:sym typeface="Symbol" pitchFamily="18" charset="2"/>
              </a:rPr>
              <a:t>The result is </a:t>
            </a:r>
            <a:r>
              <a:rPr lang="en-US" altLang="cs-CZ" sz="2400" b="1" dirty="0" smtClean="0">
                <a:latin typeface="Times New Roman" pitchFamily="18" charset="0"/>
                <a:sym typeface="Symbol" pitchFamily="18" charset="2"/>
              </a:rPr>
              <a:t>exponential growth </a:t>
            </a:r>
            <a:r>
              <a:rPr lang="cs-CZ" altLang="cs-CZ" sz="2400" dirty="0" smtClean="0">
                <a:latin typeface="Times New Roman" pitchFamily="18" charset="0"/>
                <a:sym typeface="Symbol" pitchFamily="18" charset="2"/>
              </a:rPr>
              <a:t>(</a:t>
            </a:r>
            <a:r>
              <a:rPr lang="en-US" altLang="cs-CZ" sz="2400" dirty="0" smtClean="0">
                <a:latin typeface="Times New Roman" pitchFamily="18" charset="0"/>
                <a:sym typeface="Symbol" pitchFamily="18" charset="2"/>
              </a:rPr>
              <a:t>if</a:t>
            </a:r>
            <a:r>
              <a:rPr lang="cs-CZ" altLang="cs-CZ" sz="2400" dirty="0" smtClean="0">
                <a:latin typeface="Times New Roman" pitchFamily="18" charset="0"/>
                <a:sym typeface="Symbol" pitchFamily="18" charset="2"/>
              </a:rPr>
              <a:t> </a:t>
            </a:r>
            <a:r>
              <a:rPr lang="cs-CZ" altLang="cs-CZ" sz="2400" i="1" dirty="0">
                <a:latin typeface="Times New Roman" pitchFamily="18" charset="0"/>
                <a:sym typeface="Symbol" pitchFamily="18" charset="2"/>
              </a:rPr>
              <a:t></a:t>
            </a:r>
            <a:r>
              <a:rPr lang="en-GB" altLang="cs-CZ" sz="2400" i="1" dirty="0">
                <a:latin typeface="Times New Roman" pitchFamily="18" charset="0"/>
                <a:sym typeface="Symbol" pitchFamily="18" charset="2"/>
              </a:rPr>
              <a:t>&gt;</a:t>
            </a:r>
            <a:r>
              <a:rPr lang="en-GB" altLang="cs-CZ" sz="2400" dirty="0">
                <a:latin typeface="Times New Roman" pitchFamily="18" charset="0"/>
                <a:sym typeface="Symbol" pitchFamily="18" charset="2"/>
              </a:rPr>
              <a:t>1), </a:t>
            </a:r>
            <a:r>
              <a:rPr lang="en-GB" altLang="cs-CZ" sz="2400" dirty="0" smtClean="0">
                <a:latin typeface="Times New Roman" pitchFamily="18" charset="0"/>
                <a:sym typeface="Symbol" pitchFamily="18" charset="2"/>
              </a:rPr>
              <a:t>or exponential decline </a:t>
            </a:r>
            <a:r>
              <a:rPr lang="cs-CZ" altLang="cs-CZ" sz="2400" dirty="0" smtClean="0">
                <a:latin typeface="Times New Roman" pitchFamily="18" charset="0"/>
                <a:sym typeface="Symbol" pitchFamily="18" charset="2"/>
              </a:rPr>
              <a:t>(</a:t>
            </a:r>
            <a:r>
              <a:rPr lang="en-US" altLang="cs-CZ" sz="2400" dirty="0" smtClean="0">
                <a:latin typeface="Times New Roman" pitchFamily="18" charset="0"/>
                <a:sym typeface="Symbol" pitchFamily="18" charset="2"/>
              </a:rPr>
              <a:t>if</a:t>
            </a:r>
            <a:r>
              <a:rPr lang="cs-CZ" altLang="cs-CZ" sz="2400" dirty="0" smtClean="0">
                <a:latin typeface="Times New Roman" pitchFamily="18" charset="0"/>
                <a:sym typeface="Symbol" pitchFamily="18" charset="2"/>
              </a:rPr>
              <a:t> </a:t>
            </a:r>
            <a:r>
              <a:rPr lang="cs-CZ" altLang="cs-CZ" sz="2400" i="1" dirty="0">
                <a:latin typeface="Times New Roman" pitchFamily="18" charset="0"/>
                <a:sym typeface="Symbol" pitchFamily="18" charset="2"/>
              </a:rPr>
              <a:t>&lt;1</a:t>
            </a:r>
            <a:r>
              <a:rPr lang="cs-CZ" altLang="cs-CZ" sz="2400" dirty="0">
                <a:latin typeface="Times New Roman" pitchFamily="18" charset="0"/>
                <a:sym typeface="Symbol" pitchFamily="18" charset="2"/>
              </a:rPr>
              <a:t>)</a:t>
            </a:r>
            <a:endParaRPr lang="en-GB" altLang="cs-CZ" sz="2400" i="1" dirty="0">
              <a:latin typeface="Times New Roman" pitchFamily="18" charset="0"/>
              <a:sym typeface="Symbol" pitchFamily="18" charset="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7150"/>
            <a:ext cx="7924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4"/>
          <p:cNvSpPr txBox="1">
            <a:spLocks noChangeArrowheads="1"/>
          </p:cNvSpPr>
          <p:nvPr/>
        </p:nvSpPr>
        <p:spPr bwMode="auto">
          <a:xfrm>
            <a:off x="457200" y="6027738"/>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Narrow" pitchFamily="34" charset="0"/>
              </a:defRPr>
            </a:lvl1pPr>
            <a:lvl2pPr marL="742950" indent="-285750">
              <a:spcBef>
                <a:spcPct val="20000"/>
              </a:spcBef>
              <a:buChar char="–"/>
              <a:defRPr sz="2800">
                <a:solidFill>
                  <a:schemeClr val="tx1"/>
                </a:solidFill>
                <a:latin typeface="Arial Narrow" pitchFamily="34" charset="0"/>
              </a:defRPr>
            </a:lvl2pPr>
            <a:lvl3pPr marL="1143000" indent="-228600">
              <a:spcBef>
                <a:spcPct val="20000"/>
              </a:spcBef>
              <a:buChar char="•"/>
              <a:defRPr sz="24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a:spcBef>
                <a:spcPct val="50000"/>
              </a:spcBef>
              <a:buFontTx/>
              <a:buNone/>
            </a:pPr>
            <a:r>
              <a:rPr lang="en-US" altLang="cs-CZ" sz="2400" dirty="0" smtClean="0">
                <a:latin typeface="Times New Roman" pitchFamily="18" charset="0"/>
              </a:rPr>
              <a:t>There is a single value, representing a single moment (mating time) in a year  - </a:t>
            </a:r>
            <a:r>
              <a:rPr lang="en-US" altLang="cs-CZ" sz="2400" i="1" dirty="0" smtClean="0">
                <a:latin typeface="Times New Roman" pitchFamily="18" charset="0"/>
              </a:rPr>
              <a:t>difference equation modelling </a:t>
            </a:r>
            <a:endParaRPr lang="en-GB" altLang="cs-CZ" sz="2400" dirty="0">
              <a:latin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Výchozí návrh">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cs-CZ"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Apex</Template>
  <TotalTime>13952</TotalTime>
  <Words>3992</Words>
  <Application>Microsoft Office PowerPoint</Application>
  <PresentationFormat>Předvádění na obrazovce (4:3)</PresentationFormat>
  <Paragraphs>320</Paragraphs>
  <Slides>67</Slides>
  <Notes>0</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3</vt:i4>
      </vt:variant>
      <vt:variant>
        <vt:lpstr>Nadpisy snímků</vt:lpstr>
      </vt:variant>
      <vt:variant>
        <vt:i4>67</vt:i4>
      </vt:variant>
    </vt:vector>
  </HeadingPairs>
  <TitlesOfParts>
    <vt:vector size="76" baseType="lpstr">
      <vt:lpstr>Arial</vt:lpstr>
      <vt:lpstr>Arial Narrow</vt:lpstr>
      <vt:lpstr>Calibri</vt:lpstr>
      <vt:lpstr>Symbol</vt:lpstr>
      <vt:lpstr>Times New Roman</vt:lpstr>
      <vt:lpstr>Výchozí návrh</vt:lpstr>
      <vt:lpstr>Rovnice</vt:lpstr>
      <vt:lpstr>Equation</vt:lpstr>
      <vt:lpstr>Worksheet</vt:lpstr>
      <vt:lpstr>Population growth – the basic models</vt:lpstr>
      <vt:lpstr>Each (“normal”) individual has a tendency to reproduce (genes of those that had not this tendency, disappeared from the populations)</vt:lpstr>
      <vt:lpstr>Prezentace aplikace PowerPoint</vt:lpstr>
      <vt:lpstr>Prezentace aplikace PowerPoint</vt:lpstr>
      <vt:lpstr>Parameters are independent of the density (“density independent”)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 as continuous variable</vt:lpstr>
      <vt:lpstr>Stochastic models</vt:lpstr>
      <vt:lpstr>Stochastic model</vt:lpstr>
      <vt:lpstr>For each time, I get diagram of probability distribution like this (in deterministic model, I get a single number). The result might be presented and the mean and standard deviation as function of time. </vt:lpstr>
      <vt:lpstr>Prezentace aplikace PowerPoint</vt:lpstr>
      <vt:lpstr>Prezentace aplikace PowerPoint</vt:lpstr>
      <vt:lpstr>We expect that for each population under favourable conditions, there is potential for growth (i.e. r&gt;0 or λ&gt;1). Thus If a population is limited neither by resources (bottom up regulation), nor by enemies (top down control), it grows exponentially. </vt:lpstr>
      <vt:lpstr>In nature, exponential growth is always for a relatively short time</vt:lpstr>
      <vt:lpstr>Potencial of the exponencial growth</vt:lpstr>
      <vt:lpstr>Why the infection (very small inoculum) will cause disease in your body? </vt:lpstr>
      <vt:lpstr>Potencial of the growth of the human population (simplified)</vt:lpstr>
      <vt:lpstr>Potencial of the growth of the human population (simplified)</vt:lpstr>
      <vt:lpstr>Potencial of the growth of the human population (simplified)</vt:lpstr>
      <vt:lpstr>Growth of human population</vt:lpstr>
      <vt:lpstr> </vt:lpstr>
      <vt:lpstr>Prezentace aplikace PowerPoint</vt:lpstr>
      <vt:lpstr>Negative density dependence</vt:lpstr>
      <vt:lpstr>Prezentace aplikace PowerPoint</vt:lpstr>
      <vt:lpstr>Prezentace aplikace PowerPoint</vt:lpstr>
      <vt:lpstr>Prezentace aplikace PowerPoint</vt:lpstr>
      <vt:lpstr>Overlooked density-dependence in juvenile stages (particularly in plants)</vt:lpstr>
      <vt:lpstr>Prezentace aplikace PowerPoint</vt:lpstr>
      <vt:lpstr>Methodological note – would something like the thinning experiment be possible for hatchlings in the nest?</vt:lpstr>
      <vt:lpstr>Prezentace aplikace PowerPoint</vt:lpstr>
      <vt:lpstr>Important</vt:lpstr>
      <vt:lpstr>Important</vt:lpstr>
      <vt:lpstr>Prezentace aplikace PowerPoint</vt:lpstr>
      <vt:lpstr>In the equation, we have negative effect of density on the per capita growth rate (but what it is? The equation is not very mechanistic)</vt:lpstr>
      <vt:lpstr>Prezentace aplikace PowerPoint</vt:lpstr>
      <vt:lpstr>Logistic growth by difference equation</vt:lpstr>
      <vt:lpstr>Prezentace aplikace PowerPoint</vt:lpstr>
      <vt:lpstr>Prezentace aplikace PowerPoint</vt:lpstr>
      <vt:lpstr>Prezentace aplikace PowerPoint</vt:lpstr>
      <vt:lpstr>Prezentace aplikace PowerPoint</vt:lpstr>
      <vt:lpstr>ALLEE EFECT  </vt:lpstr>
      <vt:lpstr>When small population size harms?</vt:lpstr>
      <vt:lpstr>Reproduction</vt:lpstr>
      <vt:lpstr>Resource use</vt:lpstr>
      <vt:lpstr>Defense </vt:lpstr>
      <vt:lpstr>Prezentace aplikace PowerPoint</vt:lpstr>
      <vt:lpstr>Catastrophic events </vt:lpstr>
      <vt:lpstr>It is expected that the positive relationships are more common under stressful environment </vt:lpstr>
      <vt:lpstr>Basic facts to remember</vt:lpstr>
      <vt:lpstr>We neglected </vt:lpstr>
    </vt:vector>
  </TitlesOfParts>
  <Company>BiF JčU ČB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Růst populace</dc:title>
  <dc:creator>Jan Leps</dc:creator>
  <cp:lastModifiedBy>Jan Lepš</cp:lastModifiedBy>
  <cp:revision>130</cp:revision>
  <dcterms:created xsi:type="dcterms:W3CDTF">2004-10-22T08:50:06Z</dcterms:created>
  <dcterms:modified xsi:type="dcterms:W3CDTF">2023-02-23T14:23:34Z</dcterms:modified>
</cp:coreProperties>
</file>