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3" r:id="rId9"/>
    <p:sldId id="265" r:id="rId10"/>
    <p:sldId id="262" r:id="rId1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9079B4-A15E-49C3-A994-267B95570713}" type="datetimeFigureOut">
              <a:rPr lang="cs-CZ" smtClean="0"/>
              <a:t>28.11.2024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BD2AA9-E3A9-456F-B71D-6EE91378B9D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095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BD2AA9-E3A9-456F-B71D-6EE91378B9DE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5927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BD2AA9-E3A9-456F-B71D-6EE91378B9D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3948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BD2AA9-E3A9-456F-B71D-6EE91378B9D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03975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07BC617-326C-F41B-DEE6-E277A9DA11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D152A48-692B-76D0-B038-FE2AB9AD2B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0D3209A-BA4C-A324-CED9-93CB8490D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3A0A9-4843-4E16-BD73-2CCF9DA85A09}" type="datetimeFigureOut">
              <a:rPr lang="cs-CZ" smtClean="0"/>
              <a:t>28.11.2024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92038DA-CA12-523F-3661-D63ED7397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B3967FA-716E-1DAA-EFF4-CA214EF79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FBC3C-45AB-407B-9BFD-815859E455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5802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B992C75-9B45-B2B1-7793-75D765C21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606818F9-4CFB-F86A-3C30-E10D7562C4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DFD3BD0-7DF6-03FA-FFE3-481198228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3A0A9-4843-4E16-BD73-2CCF9DA85A09}" type="datetimeFigureOut">
              <a:rPr lang="cs-CZ" smtClean="0"/>
              <a:t>28.11.2024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A2E0C52-9A08-6963-23AD-95DEDBBD5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CCDC066-73E0-3B12-8312-C6930BDAF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FBC3C-45AB-407B-9BFD-815859E455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3210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9A105A3F-7430-0010-80C2-8407191045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769125F3-20AA-147F-9410-422A13D2E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97D4BCC-F96D-0E0E-F8F3-47A408B13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3A0A9-4843-4E16-BD73-2CCF9DA85A09}" type="datetimeFigureOut">
              <a:rPr lang="cs-CZ" smtClean="0"/>
              <a:t>28.11.2024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CAE57B4-3612-1D72-5A82-74B6416DA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1D5C2FF-23D7-C2A9-CFFD-C0E66CE3E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FBC3C-45AB-407B-9BFD-815859E455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5077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AA9036F-C632-CA24-3F76-D90CF4984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C84DF27-0BAE-D919-25AE-BDF504B52B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2CFE5DC-2AAB-6E03-508E-DB7F62AC1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3A0A9-4843-4E16-BD73-2CCF9DA85A09}" type="datetimeFigureOut">
              <a:rPr lang="cs-CZ" smtClean="0"/>
              <a:t>28.11.2024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2F17267-F7BD-23A9-E982-B47F0F3D4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2A0D1E3-89D3-DE58-8DF6-2CBAA6AD8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FBC3C-45AB-407B-9BFD-815859E455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2426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1EB3E76-D8FA-32D0-2AD4-1013B0593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5F2538E-E6E2-A923-C7D1-D5B4F8BF72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F9AFBBC-5F1C-3406-2C50-A831922CF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3A0A9-4843-4E16-BD73-2CCF9DA85A09}" type="datetimeFigureOut">
              <a:rPr lang="cs-CZ" smtClean="0"/>
              <a:t>28.11.2024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35AC582-035E-2A1A-C61B-CD8CF7B98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96AE291-3C16-1F25-79BF-D92DE7AF2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FBC3C-45AB-407B-9BFD-815859E455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4871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65C8EE-3968-C9D3-92F6-EF3229511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2920DBC-DD4E-7328-D290-E0E00CD4E9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37DE5E0B-FD06-5742-AE03-029649619A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180B283C-3566-69FF-A821-914247AFA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3A0A9-4843-4E16-BD73-2CCF9DA85A09}" type="datetimeFigureOut">
              <a:rPr lang="cs-CZ" smtClean="0"/>
              <a:t>28.11.2024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E4A025E-F5A4-0F7D-AAA6-775CE48D0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54AFBBF-1670-EF49-008B-67BD6ABB9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FBC3C-45AB-407B-9BFD-815859E455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0634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F3B211B-0E65-EC07-344F-8575481E22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5D6DB8B9-9A2F-3E3B-DE05-3880899B63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34C7E50B-06FB-A2F3-5AB1-3F2B29F307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F533A2C9-B210-539B-2C76-0A727B0C4B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4F9A0C7B-7A59-F60A-A54D-FABE24DFA1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821EC6FF-7892-AEEB-1C3E-3D68E70B5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3A0A9-4843-4E16-BD73-2CCF9DA85A09}" type="datetimeFigureOut">
              <a:rPr lang="cs-CZ" smtClean="0"/>
              <a:t>28.11.2024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134A251C-B488-294F-8449-9237E1691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311DA0D9-8716-5510-E2F8-FB18C3C6C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FBC3C-45AB-407B-9BFD-815859E455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7994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0DA59EF-DBDF-70A2-C29C-AD6263B6B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8ACE41FB-308F-C473-4AE0-99CA4D017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3A0A9-4843-4E16-BD73-2CCF9DA85A09}" type="datetimeFigureOut">
              <a:rPr lang="cs-CZ" smtClean="0"/>
              <a:t>28.11.2024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AAE9BB36-47BB-A5CE-C0FC-372B89E9E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50CD2C64-31AB-7EE8-5E37-6EF127115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FBC3C-45AB-407B-9BFD-815859E455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6683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240CC643-DB76-9FD5-3F8E-443D8CEC8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3A0A9-4843-4E16-BD73-2CCF9DA85A09}" type="datetimeFigureOut">
              <a:rPr lang="cs-CZ" smtClean="0"/>
              <a:t>28.11.2024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EE932BB5-5496-5E3E-EAE8-73E75BCBC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6995E8C-FDE1-2262-2A0F-B27A5A011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FBC3C-45AB-407B-9BFD-815859E455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0198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A680F28-9BAC-3643-AAAD-34A186B0C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0F50A33-3756-22D5-53F6-CF9619F95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1D70B2BF-FF20-507A-8FDC-9588868BA3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BE70F7A-275E-54A8-412F-A8BF7FEA5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3A0A9-4843-4E16-BD73-2CCF9DA85A09}" type="datetimeFigureOut">
              <a:rPr lang="cs-CZ" smtClean="0"/>
              <a:t>28.11.2024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C29E3500-4077-A39B-D928-0EAC36762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9E5FDBB7-C037-495D-8F94-7151A5086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FBC3C-45AB-407B-9BFD-815859E455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6308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C8957F2-7FDF-ABBB-CFC1-44B496E88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B255D91F-C088-2A29-E196-DF1762BB6A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C5BC0285-27F4-16F8-F092-958C3DBB59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5994DF50-CA96-A3BC-CDF5-42646E543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3A0A9-4843-4E16-BD73-2CCF9DA85A09}" type="datetimeFigureOut">
              <a:rPr lang="cs-CZ" smtClean="0"/>
              <a:t>28.11.2024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5DEE6FDC-FB11-C790-9337-2098FDDF5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9FC2AD4-76BE-9297-8607-A6D8487A9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FBC3C-45AB-407B-9BFD-815859E455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1211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107FA621-4B42-9435-73C9-45F903F0F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5491DA11-2ABE-BBEC-68F7-823BBD1EA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352CCC4-1FE9-0857-9C10-83BA706770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E3A0A9-4843-4E16-BD73-2CCF9DA85A09}" type="datetimeFigureOut">
              <a:rPr lang="cs-CZ" smtClean="0"/>
              <a:t>28.11.2024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94DA3AF-5A99-F2E5-2D31-46FE5BC542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3774FBE-EF32-3646-C92D-EE77FE91CE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7FFBC3C-45AB-407B-9BFD-815859E455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4905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11" Type="http://schemas.openxmlformats.org/officeDocument/2006/relationships/hyperlink" Target="https://cz.pinterest.com/pin/538250592939875750/" TargetMode="External"/><Relationship Id="rId5" Type="http://schemas.openxmlformats.org/officeDocument/2006/relationships/image" Target="../media/image5.png"/><Relationship Id="rId10" Type="http://schemas.openxmlformats.org/officeDocument/2006/relationships/image" Target="../media/image21.png"/><Relationship Id="rId4" Type="http://schemas.openxmlformats.org/officeDocument/2006/relationships/image" Target="../media/image14.png"/><Relationship Id="rId9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mapy.cz/zakladni?q=pripja%C5%A5&amp;source=osm&amp;id=10049&amp;ds=2&amp;x=27.3719068&amp;y=50.2846900&amp;z=5" TargetMode="External"/><Relationship Id="rId3" Type="http://schemas.openxmlformats.org/officeDocument/2006/relationships/image" Target="../media/image1.jpeg"/><Relationship Id="rId7" Type="http://schemas.openxmlformats.org/officeDocument/2006/relationships/hyperlink" Target="https://ru.m.wikipedia.org/wiki/%D0%A4%D0%B0%D0%B9%D0%BB:Coat_of_Arms_of_Pripyat.sv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hyperlink" Target="https://www.forgottenchernobyl.net/1986-pripyat-photo-album-book-scan-and-translation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americanforests.org/article/nuclear-nature-a-look-at-wildlife-in-chernobyl/" TargetMode="External"/><Relationship Id="rId3" Type="http://schemas.openxmlformats.org/officeDocument/2006/relationships/image" Target="../media/image5.png"/><Relationship Id="rId7" Type="http://schemas.openxmlformats.org/officeDocument/2006/relationships/hyperlink" Target="https://www.flickr.com/photos/franganillo/38307777612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2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hyperlink" Target="https://greatplainsnursery.com/product/black-locust/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12" Type="http://schemas.openxmlformats.org/officeDocument/2006/relationships/hyperlink" Target="https://cs.wikipedia.org/wiki/J%C3%ADrovec_ma%C4%8Fa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hyperlink" Target="https://www.biolib.cz/cz/image/id22170/" TargetMode="External"/><Relationship Id="rId5" Type="http://schemas.openxmlformats.org/officeDocument/2006/relationships/image" Target="../media/image10.jpg"/><Relationship Id="rId10" Type="http://schemas.openxmlformats.org/officeDocument/2006/relationships/image" Target="../media/image13.jpeg"/><Relationship Id="rId4" Type="http://schemas.openxmlformats.org/officeDocument/2006/relationships/image" Target="../media/image9.pn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0.jp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17.jpg"/><Relationship Id="rId7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0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1.png"/><Relationship Id="rId7" Type="http://schemas.openxmlformats.org/officeDocument/2006/relationships/image" Target="../media/image10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928783F-B45F-DF0A-17FB-C19437C060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16118"/>
            <a:ext cx="9144000" cy="2387600"/>
          </a:xfrm>
          <a:ln>
            <a:solidFill>
              <a:srgbClr val="92D05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cs-CZ" dirty="0">
                <a:latin typeface="Impact" panose="020B0806030902050204" pitchFamily="34" charset="0"/>
              </a:rPr>
              <a:t>Sukcese </a:t>
            </a:r>
            <a:r>
              <a:rPr lang="cs-CZ" dirty="0" err="1">
                <a:latin typeface="Impact" panose="020B0806030902050204" pitchFamily="34" charset="0"/>
              </a:rPr>
              <a:t>dendroflóry</a:t>
            </a:r>
            <a:r>
              <a:rPr lang="cs-CZ" dirty="0">
                <a:latin typeface="Impact" panose="020B0806030902050204" pitchFamily="34" charset="0"/>
              </a:rPr>
              <a:t> ve městě Pripjať po vysídlení obyvatelstva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6474F25E-9D34-A8B5-BB95-84B8D7EE4A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785961"/>
            <a:ext cx="9144000" cy="1655762"/>
          </a:xfrm>
          <a:ln>
            <a:solidFill>
              <a:srgbClr val="92D050"/>
            </a:solidFill>
          </a:ln>
        </p:spPr>
        <p:txBody>
          <a:bodyPr/>
          <a:lstStyle/>
          <a:p>
            <a:r>
              <a:rPr lang="cs-CZ" dirty="0">
                <a:latin typeface="Impact" panose="020B0806030902050204" pitchFamily="34" charset="0"/>
              </a:rPr>
              <a:t>Miroslav Ernest</a:t>
            </a:r>
          </a:p>
        </p:txBody>
      </p:sp>
      <p:sp>
        <p:nvSpPr>
          <p:cNvPr id="4" name="Šestiúhelník 3">
            <a:extLst>
              <a:ext uri="{FF2B5EF4-FFF2-40B4-BE49-F238E27FC236}">
                <a16:creationId xmlns:a16="http://schemas.microsoft.com/office/drawing/2014/main" id="{D6747271-3E22-C4BF-577F-92815E0F690A}"/>
              </a:ext>
            </a:extLst>
          </p:cNvPr>
          <p:cNvSpPr/>
          <p:nvPr/>
        </p:nvSpPr>
        <p:spPr>
          <a:xfrm>
            <a:off x="810145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Šestiúhelník 4">
            <a:extLst>
              <a:ext uri="{FF2B5EF4-FFF2-40B4-BE49-F238E27FC236}">
                <a16:creationId xmlns:a16="http://schemas.microsoft.com/office/drawing/2014/main" id="{C9CAA0FC-F74A-2069-5E21-16EA150E0789}"/>
              </a:ext>
            </a:extLst>
          </p:cNvPr>
          <p:cNvSpPr/>
          <p:nvPr/>
        </p:nvSpPr>
        <p:spPr>
          <a:xfrm>
            <a:off x="729078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Šestiúhelník 5">
            <a:extLst>
              <a:ext uri="{FF2B5EF4-FFF2-40B4-BE49-F238E27FC236}">
                <a16:creationId xmlns:a16="http://schemas.microsoft.com/office/drawing/2014/main" id="{6B61ACB4-521A-5E1C-FCBB-B5A19ABA685C}"/>
              </a:ext>
            </a:extLst>
          </p:cNvPr>
          <p:cNvSpPr/>
          <p:nvPr/>
        </p:nvSpPr>
        <p:spPr>
          <a:xfrm>
            <a:off x="1053346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estiúhelník 6">
            <a:extLst>
              <a:ext uri="{FF2B5EF4-FFF2-40B4-BE49-F238E27FC236}">
                <a16:creationId xmlns:a16="http://schemas.microsoft.com/office/drawing/2014/main" id="{40726266-48C3-8814-29C6-E046D5064593}"/>
              </a:ext>
            </a:extLst>
          </p:cNvPr>
          <p:cNvSpPr/>
          <p:nvPr/>
        </p:nvSpPr>
        <p:spPr>
          <a:xfrm>
            <a:off x="1134413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estiúhelník 7">
            <a:extLst>
              <a:ext uri="{FF2B5EF4-FFF2-40B4-BE49-F238E27FC236}">
                <a16:creationId xmlns:a16="http://schemas.microsoft.com/office/drawing/2014/main" id="{82669833-C60D-6405-7E8B-5B9856FCDE9A}"/>
              </a:ext>
            </a:extLst>
          </p:cNvPr>
          <p:cNvSpPr/>
          <p:nvPr/>
        </p:nvSpPr>
        <p:spPr>
          <a:xfrm>
            <a:off x="6485849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Šestiúhelník 8">
            <a:extLst>
              <a:ext uri="{FF2B5EF4-FFF2-40B4-BE49-F238E27FC236}">
                <a16:creationId xmlns:a16="http://schemas.microsoft.com/office/drawing/2014/main" id="{871B106A-D778-E2FF-6526-7D899430B0E2}"/>
              </a:ext>
            </a:extLst>
          </p:cNvPr>
          <p:cNvSpPr/>
          <p:nvPr/>
        </p:nvSpPr>
        <p:spPr>
          <a:xfrm>
            <a:off x="8912123" y="6053787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Šestiúhelník 9">
            <a:extLst>
              <a:ext uri="{FF2B5EF4-FFF2-40B4-BE49-F238E27FC236}">
                <a16:creationId xmlns:a16="http://schemas.microsoft.com/office/drawing/2014/main" id="{500BDEE9-D714-D37E-E633-99149713549E}"/>
              </a:ext>
            </a:extLst>
          </p:cNvPr>
          <p:cNvSpPr/>
          <p:nvPr/>
        </p:nvSpPr>
        <p:spPr>
          <a:xfrm>
            <a:off x="972279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Šestiúhelník 10">
            <a:extLst>
              <a:ext uri="{FF2B5EF4-FFF2-40B4-BE49-F238E27FC236}">
                <a16:creationId xmlns:a16="http://schemas.microsoft.com/office/drawing/2014/main" id="{8972A14E-7DF6-AA27-3495-5189CF59E630}"/>
              </a:ext>
            </a:extLst>
          </p:cNvPr>
          <p:cNvSpPr/>
          <p:nvPr/>
        </p:nvSpPr>
        <p:spPr>
          <a:xfrm>
            <a:off x="566944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40318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C7148DF-9341-29A1-115A-35327D7BA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Impact" panose="020B0806030902050204" pitchFamily="34" charset="0"/>
              </a:rPr>
              <a:t>Děkuji za pozornost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DD1C43C-2846-24F1-9D5E-BF71B42BA8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3074" name="Picture 2" descr="Pripyat, ghost city abandoned after Chernobyl catastrophe - Meme">
            <a:extLst>
              <a:ext uri="{FF2B5EF4-FFF2-40B4-BE49-F238E27FC236}">
                <a16:creationId xmlns:a16="http://schemas.microsoft.com/office/drawing/2014/main" id="{150A3719-F462-7204-E182-1206752FC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0" y="2725301"/>
            <a:ext cx="43815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Šestiúhelník 11">
            <a:extLst>
              <a:ext uri="{FF2B5EF4-FFF2-40B4-BE49-F238E27FC236}">
                <a16:creationId xmlns:a16="http://schemas.microsoft.com/office/drawing/2014/main" id="{F268D428-7A9C-DFED-F925-E0A090A4B95D}"/>
              </a:ext>
            </a:extLst>
          </p:cNvPr>
          <p:cNvSpPr/>
          <p:nvPr/>
        </p:nvSpPr>
        <p:spPr>
          <a:xfrm>
            <a:off x="5669443" y="6052288"/>
            <a:ext cx="751840" cy="704512"/>
          </a:xfrm>
          <a:prstGeom prst="hexagon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Šestiúhelník 14">
            <a:extLst>
              <a:ext uri="{FF2B5EF4-FFF2-40B4-BE49-F238E27FC236}">
                <a16:creationId xmlns:a16="http://schemas.microsoft.com/office/drawing/2014/main" id="{C91AA241-3E7C-4FA5-4927-CE4260B9106A}"/>
              </a:ext>
            </a:extLst>
          </p:cNvPr>
          <p:cNvSpPr/>
          <p:nvPr/>
        </p:nvSpPr>
        <p:spPr>
          <a:xfrm>
            <a:off x="8101453" y="6052288"/>
            <a:ext cx="751840" cy="704512"/>
          </a:xfrm>
          <a:prstGeom prst="hexagon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Šestiúhelník 15">
            <a:extLst>
              <a:ext uri="{FF2B5EF4-FFF2-40B4-BE49-F238E27FC236}">
                <a16:creationId xmlns:a16="http://schemas.microsoft.com/office/drawing/2014/main" id="{FCC806F4-9112-53AA-0C7C-3A65107E84DB}"/>
              </a:ext>
            </a:extLst>
          </p:cNvPr>
          <p:cNvSpPr/>
          <p:nvPr/>
        </p:nvSpPr>
        <p:spPr>
          <a:xfrm>
            <a:off x="6485849" y="6052288"/>
            <a:ext cx="751840" cy="704512"/>
          </a:xfrm>
          <a:prstGeom prst="hexagon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Šestiúhelník 16">
            <a:extLst>
              <a:ext uri="{FF2B5EF4-FFF2-40B4-BE49-F238E27FC236}">
                <a16:creationId xmlns:a16="http://schemas.microsoft.com/office/drawing/2014/main" id="{76148DBE-4A0E-C348-5EB8-C815B81E1F53}"/>
              </a:ext>
            </a:extLst>
          </p:cNvPr>
          <p:cNvSpPr/>
          <p:nvPr/>
        </p:nvSpPr>
        <p:spPr>
          <a:xfrm>
            <a:off x="7290783" y="6052288"/>
            <a:ext cx="751840" cy="704512"/>
          </a:xfrm>
          <a:prstGeom prst="hexagon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Šestiúhelník 17">
            <a:extLst>
              <a:ext uri="{FF2B5EF4-FFF2-40B4-BE49-F238E27FC236}">
                <a16:creationId xmlns:a16="http://schemas.microsoft.com/office/drawing/2014/main" id="{AC38972F-546A-CF10-608F-1EA0508B9F3F}"/>
              </a:ext>
            </a:extLst>
          </p:cNvPr>
          <p:cNvSpPr/>
          <p:nvPr/>
        </p:nvSpPr>
        <p:spPr>
          <a:xfrm>
            <a:off x="8912123" y="6053787"/>
            <a:ext cx="751840" cy="704512"/>
          </a:xfrm>
          <a:prstGeom prst="hexagon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Šestiúhelník 20">
            <a:extLst>
              <a:ext uri="{FF2B5EF4-FFF2-40B4-BE49-F238E27FC236}">
                <a16:creationId xmlns:a16="http://schemas.microsoft.com/office/drawing/2014/main" id="{5348AB34-3741-B33E-27F4-F6A526ECC851}"/>
              </a:ext>
            </a:extLst>
          </p:cNvPr>
          <p:cNvSpPr/>
          <p:nvPr/>
        </p:nvSpPr>
        <p:spPr>
          <a:xfrm>
            <a:off x="9722793" y="6052288"/>
            <a:ext cx="751840" cy="704512"/>
          </a:xfrm>
          <a:prstGeom prst="hexagon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Šestiúhelník 21">
            <a:extLst>
              <a:ext uri="{FF2B5EF4-FFF2-40B4-BE49-F238E27FC236}">
                <a16:creationId xmlns:a16="http://schemas.microsoft.com/office/drawing/2014/main" id="{633CA7B8-8D30-059B-5D7B-CB0E5100C204}"/>
              </a:ext>
            </a:extLst>
          </p:cNvPr>
          <p:cNvSpPr/>
          <p:nvPr/>
        </p:nvSpPr>
        <p:spPr>
          <a:xfrm>
            <a:off x="10533463" y="6052288"/>
            <a:ext cx="751840" cy="704512"/>
          </a:xfrm>
          <a:prstGeom prst="hexagon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Šestiúhelník 22">
            <a:extLst>
              <a:ext uri="{FF2B5EF4-FFF2-40B4-BE49-F238E27FC236}">
                <a16:creationId xmlns:a16="http://schemas.microsoft.com/office/drawing/2014/main" id="{87EFD103-013F-F610-2DF4-9EB830A1E9EA}"/>
              </a:ext>
            </a:extLst>
          </p:cNvPr>
          <p:cNvSpPr/>
          <p:nvPr/>
        </p:nvSpPr>
        <p:spPr>
          <a:xfrm>
            <a:off x="11344133" y="6052288"/>
            <a:ext cx="751840" cy="704512"/>
          </a:xfrm>
          <a:prstGeom prst="hexagon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FAEB1D4A-60B6-1090-1305-D7C30FB91DAE}"/>
              </a:ext>
            </a:extLst>
          </p:cNvPr>
          <p:cNvSpPr txBox="1"/>
          <p:nvPr/>
        </p:nvSpPr>
        <p:spPr>
          <a:xfrm>
            <a:off x="4522838" y="5615488"/>
            <a:ext cx="31463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000" dirty="0">
                <a:hlinkClick r:id="rId11"/>
              </a:rPr>
              <a:t>https://</a:t>
            </a:r>
            <a:r>
              <a:rPr lang="cs-CZ" sz="1000" dirty="0" err="1">
                <a:hlinkClick r:id="rId11"/>
              </a:rPr>
              <a:t>cz.pinterest.com</a:t>
            </a:r>
            <a:r>
              <a:rPr lang="cs-CZ" sz="1000" dirty="0">
                <a:hlinkClick r:id="rId11"/>
              </a:rPr>
              <a:t>/pin/538250592939875750/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1319187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0CA3B63-E533-2D57-EB6B-625CA4D1C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Impact" panose="020B0806030902050204" pitchFamily="34" charset="0"/>
              </a:rPr>
              <a:t>Lokalita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F53AF2-0F42-C97C-7CDE-57043B2F3D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latin typeface="Impact" panose="020B0806030902050204" pitchFamily="34" charset="0"/>
              </a:rPr>
              <a:t>Pripjať, Kyjevská oblast, Ukrajina</a:t>
            </a:r>
          </a:p>
          <a:p>
            <a:r>
              <a:rPr lang="cs-CZ" dirty="0">
                <a:latin typeface="Impact" panose="020B0806030902050204" pitchFamily="34" charset="0"/>
              </a:rPr>
              <a:t>Průměrná teplota 24,5 až -8,2 °C</a:t>
            </a:r>
          </a:p>
          <a:p>
            <a:r>
              <a:rPr lang="cs-CZ" dirty="0">
                <a:latin typeface="Impact" panose="020B0806030902050204" pitchFamily="34" charset="0"/>
              </a:rPr>
              <a:t>Průměrný roční úhrn srážek 600 mm</a:t>
            </a:r>
          </a:p>
          <a:p>
            <a:r>
              <a:rPr lang="cs-CZ" dirty="0" err="1">
                <a:latin typeface="Impact" panose="020B0806030902050204" pitchFamily="34" charset="0"/>
              </a:rPr>
              <a:t>Temperátní</a:t>
            </a:r>
            <a:r>
              <a:rPr lang="cs-CZ" dirty="0">
                <a:latin typeface="Impact" panose="020B0806030902050204" pitchFamily="34" charset="0"/>
              </a:rPr>
              <a:t> kontinentální klima</a:t>
            </a:r>
          </a:p>
          <a:p>
            <a:endParaRPr lang="cs-CZ" dirty="0"/>
          </a:p>
          <a:p>
            <a:endParaRPr lang="cs-CZ" dirty="0"/>
          </a:p>
        </p:txBody>
      </p:sp>
      <p:pic>
        <p:nvPicPr>
          <p:cNvPr id="1026" name="Picture 2" descr="1986 Pripyat Photo Album Book (scan and translation) – Forgotten Chernobyl">
            <a:extLst>
              <a:ext uri="{FF2B5EF4-FFF2-40B4-BE49-F238E27FC236}">
                <a16:creationId xmlns:a16="http://schemas.microsoft.com/office/drawing/2014/main" id="{BC63E635-BF77-315A-749D-A3AA424DDF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28" y="3818950"/>
            <a:ext cx="4787328" cy="280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Šestiúhelník 3">
            <a:extLst>
              <a:ext uri="{FF2B5EF4-FFF2-40B4-BE49-F238E27FC236}">
                <a16:creationId xmlns:a16="http://schemas.microsoft.com/office/drawing/2014/main" id="{FF5722BD-3B1E-E1E7-65D4-9BB426CA8A74}"/>
              </a:ext>
            </a:extLst>
          </p:cNvPr>
          <p:cNvSpPr/>
          <p:nvPr/>
        </p:nvSpPr>
        <p:spPr>
          <a:xfrm>
            <a:off x="810145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Šestiúhelník 4">
            <a:extLst>
              <a:ext uri="{FF2B5EF4-FFF2-40B4-BE49-F238E27FC236}">
                <a16:creationId xmlns:a16="http://schemas.microsoft.com/office/drawing/2014/main" id="{DC189E8C-572F-4843-75FB-C3019803790D}"/>
              </a:ext>
            </a:extLst>
          </p:cNvPr>
          <p:cNvSpPr/>
          <p:nvPr/>
        </p:nvSpPr>
        <p:spPr>
          <a:xfrm>
            <a:off x="729078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Šestiúhelník 5">
            <a:extLst>
              <a:ext uri="{FF2B5EF4-FFF2-40B4-BE49-F238E27FC236}">
                <a16:creationId xmlns:a16="http://schemas.microsoft.com/office/drawing/2014/main" id="{B7415B41-432D-6FC2-431E-F1AE444182B7}"/>
              </a:ext>
            </a:extLst>
          </p:cNvPr>
          <p:cNvSpPr/>
          <p:nvPr/>
        </p:nvSpPr>
        <p:spPr>
          <a:xfrm>
            <a:off x="1053346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estiúhelník 6">
            <a:extLst>
              <a:ext uri="{FF2B5EF4-FFF2-40B4-BE49-F238E27FC236}">
                <a16:creationId xmlns:a16="http://schemas.microsoft.com/office/drawing/2014/main" id="{710C3F93-6ECC-596A-C11F-922E5B35A2E9}"/>
              </a:ext>
            </a:extLst>
          </p:cNvPr>
          <p:cNvSpPr/>
          <p:nvPr/>
        </p:nvSpPr>
        <p:spPr>
          <a:xfrm>
            <a:off x="1134413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estiúhelník 7">
            <a:extLst>
              <a:ext uri="{FF2B5EF4-FFF2-40B4-BE49-F238E27FC236}">
                <a16:creationId xmlns:a16="http://schemas.microsoft.com/office/drawing/2014/main" id="{0C199A4E-4AE7-DD1B-5C01-E7ABC178F4C6}"/>
              </a:ext>
            </a:extLst>
          </p:cNvPr>
          <p:cNvSpPr/>
          <p:nvPr/>
        </p:nvSpPr>
        <p:spPr>
          <a:xfrm>
            <a:off x="6485849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Šestiúhelník 8">
            <a:extLst>
              <a:ext uri="{FF2B5EF4-FFF2-40B4-BE49-F238E27FC236}">
                <a16:creationId xmlns:a16="http://schemas.microsoft.com/office/drawing/2014/main" id="{36DB287A-4021-BAF6-F4F6-D61B36D96A34}"/>
              </a:ext>
            </a:extLst>
          </p:cNvPr>
          <p:cNvSpPr/>
          <p:nvPr/>
        </p:nvSpPr>
        <p:spPr>
          <a:xfrm>
            <a:off x="8912123" y="6053787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Šestiúhelník 9">
            <a:extLst>
              <a:ext uri="{FF2B5EF4-FFF2-40B4-BE49-F238E27FC236}">
                <a16:creationId xmlns:a16="http://schemas.microsoft.com/office/drawing/2014/main" id="{D9393CCF-E79E-CFF3-E605-3E4AE665492C}"/>
              </a:ext>
            </a:extLst>
          </p:cNvPr>
          <p:cNvSpPr/>
          <p:nvPr/>
        </p:nvSpPr>
        <p:spPr>
          <a:xfrm>
            <a:off x="972279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Šestiúhelník 10">
            <a:extLst>
              <a:ext uri="{FF2B5EF4-FFF2-40B4-BE49-F238E27FC236}">
                <a16:creationId xmlns:a16="http://schemas.microsoft.com/office/drawing/2014/main" id="{0B845211-84D0-51FF-BBA7-7685C122665E}"/>
              </a:ext>
            </a:extLst>
          </p:cNvPr>
          <p:cNvSpPr/>
          <p:nvPr/>
        </p:nvSpPr>
        <p:spPr>
          <a:xfrm>
            <a:off x="5669443" y="6052288"/>
            <a:ext cx="751840" cy="704512"/>
          </a:xfrm>
          <a:prstGeom prst="hexagon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AE08EBAD-39B3-FD9F-6643-1FC4EF5A21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8834" y="2044223"/>
            <a:ext cx="5670327" cy="3723036"/>
          </a:xfrm>
          <a:prstGeom prst="rect">
            <a:avLst/>
          </a:prstGeom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BE33A891-1348-FD7D-F2A1-8E786048CA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293" y="24156"/>
            <a:ext cx="1200979" cy="1801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ovéPole 15">
            <a:extLst>
              <a:ext uri="{FF2B5EF4-FFF2-40B4-BE49-F238E27FC236}">
                <a16:creationId xmlns:a16="http://schemas.microsoft.com/office/drawing/2014/main" id="{AE74553D-08A9-DE39-111C-E426AACCD8DA}"/>
              </a:ext>
            </a:extLst>
          </p:cNvPr>
          <p:cNvSpPr txBox="1"/>
          <p:nvPr/>
        </p:nvSpPr>
        <p:spPr>
          <a:xfrm>
            <a:off x="6529376" y="1827639"/>
            <a:ext cx="567032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000" dirty="0">
                <a:hlinkClick r:id="rId7"/>
              </a:rPr>
              <a:t>https://</a:t>
            </a:r>
            <a:r>
              <a:rPr lang="cs-CZ" sz="1000" dirty="0" err="1">
                <a:hlinkClick r:id="rId7"/>
              </a:rPr>
              <a:t>ru.m.wikipedia.org</a:t>
            </a:r>
            <a:r>
              <a:rPr lang="cs-CZ" sz="1000" dirty="0">
                <a:hlinkClick r:id="rId7"/>
              </a:rPr>
              <a:t>/wiki/%</a:t>
            </a:r>
            <a:r>
              <a:rPr lang="cs-CZ" sz="1000" dirty="0" err="1">
                <a:hlinkClick r:id="rId7"/>
              </a:rPr>
              <a:t>D0%A4%D0%B0%D0%B9%D0%BB:Coat_of_Arms_of_Pripyat.svg</a:t>
            </a:r>
            <a:endParaRPr lang="cs-CZ" sz="1000" dirty="0"/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D6D8C824-8C4F-FDEB-9556-23AA2C5927C5}"/>
              </a:ext>
            </a:extLst>
          </p:cNvPr>
          <p:cNvSpPr txBox="1"/>
          <p:nvPr/>
        </p:nvSpPr>
        <p:spPr>
          <a:xfrm>
            <a:off x="5959574" y="5775898"/>
            <a:ext cx="636884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000" dirty="0">
                <a:hlinkClick r:id="rId8"/>
              </a:rPr>
              <a:t>https://</a:t>
            </a:r>
            <a:r>
              <a:rPr lang="cs-CZ" sz="1000" dirty="0" err="1">
                <a:hlinkClick r:id="rId8"/>
              </a:rPr>
              <a:t>mapy.cz</a:t>
            </a:r>
            <a:r>
              <a:rPr lang="cs-CZ" sz="1000" dirty="0">
                <a:hlinkClick r:id="rId8"/>
              </a:rPr>
              <a:t>/</a:t>
            </a:r>
            <a:r>
              <a:rPr lang="cs-CZ" sz="1000" dirty="0" err="1">
                <a:hlinkClick r:id="rId8"/>
              </a:rPr>
              <a:t>zakladni?q</a:t>
            </a:r>
            <a:r>
              <a:rPr lang="cs-CZ" sz="1000" dirty="0">
                <a:hlinkClick r:id="rId8"/>
              </a:rPr>
              <a:t>=</a:t>
            </a:r>
            <a:r>
              <a:rPr lang="cs-CZ" sz="1000" dirty="0" err="1">
                <a:hlinkClick r:id="rId8"/>
              </a:rPr>
              <a:t>pripja%C5%A5&amp;source</a:t>
            </a:r>
            <a:r>
              <a:rPr lang="cs-CZ" sz="1000" dirty="0">
                <a:hlinkClick r:id="rId8"/>
              </a:rPr>
              <a:t>=</a:t>
            </a:r>
            <a:r>
              <a:rPr lang="cs-CZ" sz="1000" dirty="0" err="1">
                <a:hlinkClick r:id="rId8"/>
              </a:rPr>
              <a:t>osm&amp;id</a:t>
            </a:r>
            <a:r>
              <a:rPr lang="cs-CZ" sz="1000" dirty="0">
                <a:hlinkClick r:id="rId8"/>
              </a:rPr>
              <a:t>=</a:t>
            </a:r>
            <a:r>
              <a:rPr lang="cs-CZ" sz="1000" dirty="0" err="1">
                <a:hlinkClick r:id="rId8"/>
              </a:rPr>
              <a:t>10049&amp;ds</a:t>
            </a:r>
            <a:r>
              <a:rPr lang="cs-CZ" sz="1000" dirty="0">
                <a:hlinkClick r:id="rId8"/>
              </a:rPr>
              <a:t>=</a:t>
            </a:r>
            <a:r>
              <a:rPr lang="cs-CZ" sz="1000" dirty="0" err="1">
                <a:hlinkClick r:id="rId8"/>
              </a:rPr>
              <a:t>2&amp;x</a:t>
            </a:r>
            <a:r>
              <a:rPr lang="cs-CZ" sz="1000" dirty="0">
                <a:hlinkClick r:id="rId8"/>
              </a:rPr>
              <a:t>=</a:t>
            </a:r>
            <a:r>
              <a:rPr lang="cs-CZ" sz="1000" dirty="0" err="1">
                <a:hlinkClick r:id="rId8"/>
              </a:rPr>
              <a:t>27.3719068&amp;y</a:t>
            </a:r>
            <a:r>
              <a:rPr lang="cs-CZ" sz="1000" dirty="0">
                <a:hlinkClick r:id="rId8"/>
              </a:rPr>
              <a:t>=</a:t>
            </a:r>
            <a:r>
              <a:rPr lang="cs-CZ" sz="1000" dirty="0" err="1">
                <a:hlinkClick r:id="rId8"/>
              </a:rPr>
              <a:t>50.2846900&amp;z</a:t>
            </a:r>
            <a:r>
              <a:rPr lang="cs-CZ" sz="1000" dirty="0">
                <a:hlinkClick r:id="rId8"/>
              </a:rPr>
              <a:t>=5</a:t>
            </a:r>
            <a:endParaRPr lang="cs-CZ" sz="1000" dirty="0"/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B5AAC24D-96F4-6FAA-B99B-3D50698FECB4}"/>
              </a:ext>
            </a:extLst>
          </p:cNvPr>
          <p:cNvSpPr txBox="1"/>
          <p:nvPr/>
        </p:nvSpPr>
        <p:spPr>
          <a:xfrm>
            <a:off x="-6882" y="6611279"/>
            <a:ext cx="519634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000" dirty="0">
                <a:hlinkClick r:id="rId9"/>
              </a:rPr>
              <a:t>https://</a:t>
            </a:r>
            <a:r>
              <a:rPr lang="cs-CZ" sz="1000" dirty="0" err="1">
                <a:hlinkClick r:id="rId9"/>
              </a:rPr>
              <a:t>www.forgottenchernobyl.net</a:t>
            </a:r>
            <a:r>
              <a:rPr lang="cs-CZ" sz="1000" dirty="0">
                <a:hlinkClick r:id="rId9"/>
              </a:rPr>
              <a:t>/1986-</a:t>
            </a:r>
            <a:r>
              <a:rPr lang="cs-CZ" sz="1000" dirty="0" err="1">
                <a:hlinkClick r:id="rId9"/>
              </a:rPr>
              <a:t>pripyat</a:t>
            </a:r>
            <a:r>
              <a:rPr lang="cs-CZ" sz="1000" dirty="0">
                <a:hlinkClick r:id="rId9"/>
              </a:rPr>
              <a:t>-</a:t>
            </a:r>
            <a:r>
              <a:rPr lang="cs-CZ" sz="1000" dirty="0" err="1">
                <a:hlinkClick r:id="rId9"/>
              </a:rPr>
              <a:t>photo</a:t>
            </a:r>
            <a:r>
              <a:rPr lang="cs-CZ" sz="1000" dirty="0">
                <a:hlinkClick r:id="rId9"/>
              </a:rPr>
              <a:t>-album-</a:t>
            </a:r>
            <a:r>
              <a:rPr lang="cs-CZ" sz="1000" dirty="0" err="1">
                <a:hlinkClick r:id="rId9"/>
              </a:rPr>
              <a:t>book</a:t>
            </a:r>
            <a:r>
              <a:rPr lang="cs-CZ" sz="1000" dirty="0">
                <a:hlinkClick r:id="rId9"/>
              </a:rPr>
              <a:t>-</a:t>
            </a:r>
            <a:r>
              <a:rPr lang="cs-CZ" sz="1000" dirty="0" err="1">
                <a:hlinkClick r:id="rId9"/>
              </a:rPr>
              <a:t>scan</a:t>
            </a:r>
            <a:r>
              <a:rPr lang="cs-CZ" sz="1000" dirty="0">
                <a:hlinkClick r:id="rId9"/>
              </a:rPr>
              <a:t>-and-</a:t>
            </a:r>
            <a:r>
              <a:rPr lang="cs-CZ" sz="1000" dirty="0" err="1">
                <a:hlinkClick r:id="rId9"/>
              </a:rPr>
              <a:t>translation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2794515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204BE6-6CCB-5003-3042-4B82C1FBD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Impact" panose="020B0806030902050204" pitchFamily="34" charset="0"/>
              </a:rPr>
              <a:t>Černobylská katastrofa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694D427-5F78-82B8-3E73-CD85A8A1AA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latin typeface="Impact" panose="020B0806030902050204" pitchFamily="34" charset="0"/>
              </a:rPr>
              <a:t>Město Pripjať vysídleno, stejně jako oblast 30 km od Černobylu</a:t>
            </a:r>
          </a:p>
          <a:p>
            <a:r>
              <a:rPr lang="cs-CZ" dirty="0">
                <a:latin typeface="Impact" panose="020B0806030902050204" pitchFamily="34" charset="0"/>
              </a:rPr>
              <a:t>Zánik některých společenstev (např. v Rudém lese)</a:t>
            </a:r>
          </a:p>
          <a:p>
            <a:r>
              <a:rPr lang="cs-CZ" dirty="0">
                <a:latin typeface="Impact" panose="020B0806030902050204" pitchFamily="34" charset="0"/>
              </a:rPr>
              <a:t>Minimální zásah člověka do krajiny</a:t>
            </a:r>
          </a:p>
          <a:p>
            <a:r>
              <a:rPr lang="cs-CZ" dirty="0">
                <a:latin typeface="Impact" panose="020B0806030902050204" pitchFamily="34" charset="0"/>
              </a:rPr>
              <a:t>Vysoká úroveň radiace (dodnes)</a:t>
            </a:r>
          </a:p>
        </p:txBody>
      </p:sp>
      <p:sp>
        <p:nvSpPr>
          <p:cNvPr id="4" name="Šestiúhelník 3">
            <a:extLst>
              <a:ext uri="{FF2B5EF4-FFF2-40B4-BE49-F238E27FC236}">
                <a16:creationId xmlns:a16="http://schemas.microsoft.com/office/drawing/2014/main" id="{C9680310-A624-AB54-5F68-02E3DD7BD76E}"/>
              </a:ext>
            </a:extLst>
          </p:cNvPr>
          <p:cNvSpPr/>
          <p:nvPr/>
        </p:nvSpPr>
        <p:spPr>
          <a:xfrm>
            <a:off x="810145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Šestiúhelník 4">
            <a:extLst>
              <a:ext uri="{FF2B5EF4-FFF2-40B4-BE49-F238E27FC236}">
                <a16:creationId xmlns:a16="http://schemas.microsoft.com/office/drawing/2014/main" id="{ED96E1CD-C82E-FAEB-B493-18C7FF666040}"/>
              </a:ext>
            </a:extLst>
          </p:cNvPr>
          <p:cNvSpPr/>
          <p:nvPr/>
        </p:nvSpPr>
        <p:spPr>
          <a:xfrm>
            <a:off x="729078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Šestiúhelník 5">
            <a:extLst>
              <a:ext uri="{FF2B5EF4-FFF2-40B4-BE49-F238E27FC236}">
                <a16:creationId xmlns:a16="http://schemas.microsoft.com/office/drawing/2014/main" id="{8FF9A75E-4EA4-4A00-3AB8-796C07D99A14}"/>
              </a:ext>
            </a:extLst>
          </p:cNvPr>
          <p:cNvSpPr/>
          <p:nvPr/>
        </p:nvSpPr>
        <p:spPr>
          <a:xfrm>
            <a:off x="1053346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estiúhelník 6">
            <a:extLst>
              <a:ext uri="{FF2B5EF4-FFF2-40B4-BE49-F238E27FC236}">
                <a16:creationId xmlns:a16="http://schemas.microsoft.com/office/drawing/2014/main" id="{07E64DCA-CEE1-2B56-438A-20F8E0BC1E6E}"/>
              </a:ext>
            </a:extLst>
          </p:cNvPr>
          <p:cNvSpPr/>
          <p:nvPr/>
        </p:nvSpPr>
        <p:spPr>
          <a:xfrm>
            <a:off x="1134413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estiúhelník 7">
            <a:extLst>
              <a:ext uri="{FF2B5EF4-FFF2-40B4-BE49-F238E27FC236}">
                <a16:creationId xmlns:a16="http://schemas.microsoft.com/office/drawing/2014/main" id="{029FB717-7DD7-D5B1-8F90-53C0AB89A97D}"/>
              </a:ext>
            </a:extLst>
          </p:cNvPr>
          <p:cNvSpPr/>
          <p:nvPr/>
        </p:nvSpPr>
        <p:spPr>
          <a:xfrm>
            <a:off x="6485849" y="6052288"/>
            <a:ext cx="751840" cy="704512"/>
          </a:xfrm>
          <a:prstGeom prst="hexagon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Šestiúhelník 8">
            <a:extLst>
              <a:ext uri="{FF2B5EF4-FFF2-40B4-BE49-F238E27FC236}">
                <a16:creationId xmlns:a16="http://schemas.microsoft.com/office/drawing/2014/main" id="{85A14285-66FA-A7C9-BDD6-36A8F64BDEB1}"/>
              </a:ext>
            </a:extLst>
          </p:cNvPr>
          <p:cNvSpPr/>
          <p:nvPr/>
        </p:nvSpPr>
        <p:spPr>
          <a:xfrm>
            <a:off x="8912123" y="6053787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Šestiúhelník 9">
            <a:extLst>
              <a:ext uri="{FF2B5EF4-FFF2-40B4-BE49-F238E27FC236}">
                <a16:creationId xmlns:a16="http://schemas.microsoft.com/office/drawing/2014/main" id="{37309795-9AC6-17CB-C787-A22DD3286199}"/>
              </a:ext>
            </a:extLst>
          </p:cNvPr>
          <p:cNvSpPr/>
          <p:nvPr/>
        </p:nvSpPr>
        <p:spPr>
          <a:xfrm>
            <a:off x="972279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2" name="Picture 6" descr="Pripyat | Pripyat (Ukraine) This photo is part of my photo e… | Flickr">
            <a:extLst>
              <a:ext uri="{FF2B5EF4-FFF2-40B4-BE49-F238E27FC236}">
                <a16:creationId xmlns:a16="http://schemas.microsoft.com/office/drawing/2014/main" id="{4D38242D-5A05-0743-20B6-A964042C15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776" y="2827277"/>
            <a:ext cx="4217383" cy="2812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Šestiúhelník 12">
            <a:extLst>
              <a:ext uri="{FF2B5EF4-FFF2-40B4-BE49-F238E27FC236}">
                <a16:creationId xmlns:a16="http://schemas.microsoft.com/office/drawing/2014/main" id="{3D829EDA-5EAB-CBA6-70E6-A449D12721B9}"/>
              </a:ext>
            </a:extLst>
          </p:cNvPr>
          <p:cNvSpPr/>
          <p:nvPr/>
        </p:nvSpPr>
        <p:spPr>
          <a:xfrm>
            <a:off x="5669443" y="6052288"/>
            <a:ext cx="751840" cy="704512"/>
          </a:xfrm>
          <a:prstGeom prst="hexagon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194" name="Picture 2" descr="Nuclear Nature: A Look at Wildlife in Chernobyl - American Forests">
            <a:extLst>
              <a:ext uri="{FF2B5EF4-FFF2-40B4-BE49-F238E27FC236}">
                <a16:creationId xmlns:a16="http://schemas.microsoft.com/office/drawing/2014/main" id="{4C0B8433-D582-DB6B-19FE-71CB57967B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41" y="4000103"/>
            <a:ext cx="4312429" cy="265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ovéPole 13">
            <a:extLst>
              <a:ext uri="{FF2B5EF4-FFF2-40B4-BE49-F238E27FC236}">
                <a16:creationId xmlns:a16="http://schemas.microsoft.com/office/drawing/2014/main" id="{904ADD29-D6AE-2381-EFE8-9668DA34D09E}"/>
              </a:ext>
            </a:extLst>
          </p:cNvPr>
          <p:cNvSpPr txBox="1"/>
          <p:nvPr/>
        </p:nvSpPr>
        <p:spPr>
          <a:xfrm>
            <a:off x="7781825" y="5662379"/>
            <a:ext cx="33732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000" dirty="0">
                <a:hlinkClick r:id="rId7"/>
              </a:rPr>
              <a:t>https://</a:t>
            </a:r>
            <a:r>
              <a:rPr lang="cs-CZ" sz="1000" dirty="0" err="1">
                <a:hlinkClick r:id="rId7"/>
              </a:rPr>
              <a:t>www.flickr.com</a:t>
            </a:r>
            <a:r>
              <a:rPr lang="cs-CZ" sz="1000" dirty="0">
                <a:hlinkClick r:id="rId7"/>
              </a:rPr>
              <a:t>/</a:t>
            </a:r>
            <a:r>
              <a:rPr lang="cs-CZ" sz="1000" dirty="0" err="1">
                <a:hlinkClick r:id="rId7"/>
              </a:rPr>
              <a:t>photos</a:t>
            </a:r>
            <a:r>
              <a:rPr lang="cs-CZ" sz="1000" dirty="0">
                <a:hlinkClick r:id="rId7"/>
              </a:rPr>
              <a:t>/</a:t>
            </a:r>
            <a:r>
              <a:rPr lang="cs-CZ" sz="1000" dirty="0" err="1">
                <a:hlinkClick r:id="rId7"/>
              </a:rPr>
              <a:t>franganillo</a:t>
            </a:r>
            <a:r>
              <a:rPr lang="cs-CZ" sz="1000" dirty="0">
                <a:hlinkClick r:id="rId7"/>
              </a:rPr>
              <a:t>/38307777612</a:t>
            </a:r>
            <a:endParaRPr lang="cs-CZ" sz="1000" dirty="0"/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0A8F4A02-E9B5-D4F3-A555-9171B6170194}"/>
              </a:ext>
            </a:extLst>
          </p:cNvPr>
          <p:cNvSpPr txBox="1"/>
          <p:nvPr/>
        </p:nvSpPr>
        <p:spPr>
          <a:xfrm>
            <a:off x="315451" y="6653257"/>
            <a:ext cx="505296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000" dirty="0">
                <a:hlinkClick r:id="rId8"/>
              </a:rPr>
              <a:t>https://</a:t>
            </a:r>
            <a:r>
              <a:rPr lang="cs-CZ" sz="1000" dirty="0" err="1">
                <a:hlinkClick r:id="rId8"/>
              </a:rPr>
              <a:t>www.americanforests.org</a:t>
            </a:r>
            <a:r>
              <a:rPr lang="cs-CZ" sz="1000" dirty="0">
                <a:hlinkClick r:id="rId8"/>
              </a:rPr>
              <a:t>/</a:t>
            </a:r>
            <a:r>
              <a:rPr lang="cs-CZ" sz="1000" dirty="0" err="1">
                <a:hlinkClick r:id="rId8"/>
              </a:rPr>
              <a:t>article</a:t>
            </a:r>
            <a:r>
              <a:rPr lang="cs-CZ" sz="1000" dirty="0">
                <a:hlinkClick r:id="rId8"/>
              </a:rPr>
              <a:t>/</a:t>
            </a:r>
            <a:r>
              <a:rPr lang="cs-CZ" sz="1000" dirty="0" err="1">
                <a:hlinkClick r:id="rId8"/>
              </a:rPr>
              <a:t>nuclear</a:t>
            </a:r>
            <a:r>
              <a:rPr lang="cs-CZ" sz="1000" dirty="0">
                <a:hlinkClick r:id="rId8"/>
              </a:rPr>
              <a:t>-</a:t>
            </a:r>
            <a:r>
              <a:rPr lang="cs-CZ" sz="1000" dirty="0" err="1">
                <a:hlinkClick r:id="rId8"/>
              </a:rPr>
              <a:t>nature</a:t>
            </a:r>
            <a:r>
              <a:rPr lang="cs-CZ" sz="1000" dirty="0">
                <a:hlinkClick r:id="rId8"/>
              </a:rPr>
              <a:t>-a-</a:t>
            </a:r>
            <a:r>
              <a:rPr lang="cs-CZ" sz="1000" dirty="0" err="1">
                <a:hlinkClick r:id="rId8"/>
              </a:rPr>
              <a:t>look</a:t>
            </a:r>
            <a:r>
              <a:rPr lang="cs-CZ" sz="1000" dirty="0">
                <a:hlinkClick r:id="rId8"/>
              </a:rPr>
              <a:t>-</a:t>
            </a:r>
            <a:r>
              <a:rPr lang="cs-CZ" sz="1000" dirty="0" err="1">
                <a:hlinkClick r:id="rId8"/>
              </a:rPr>
              <a:t>at</a:t>
            </a:r>
            <a:r>
              <a:rPr lang="cs-CZ" sz="1000" dirty="0">
                <a:hlinkClick r:id="rId8"/>
              </a:rPr>
              <a:t>-</a:t>
            </a:r>
            <a:r>
              <a:rPr lang="cs-CZ" sz="1000" dirty="0" err="1">
                <a:hlinkClick r:id="rId8"/>
              </a:rPr>
              <a:t>wildlife</a:t>
            </a:r>
            <a:r>
              <a:rPr lang="cs-CZ" sz="1000" dirty="0">
                <a:hlinkClick r:id="rId8"/>
              </a:rPr>
              <a:t>-in-</a:t>
            </a:r>
            <a:r>
              <a:rPr lang="cs-CZ" sz="1000" dirty="0" err="1">
                <a:hlinkClick r:id="rId8"/>
              </a:rPr>
              <a:t>chernobyl</a:t>
            </a:r>
            <a:r>
              <a:rPr lang="cs-CZ" sz="1000" dirty="0">
                <a:hlinkClick r:id="rId8"/>
              </a:rPr>
              <a:t>/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1920467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EC02EED-A234-B99D-7886-DAC8D7B65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Impact" panose="020B0806030902050204" pitchFamily="34" charset="0"/>
              </a:rPr>
              <a:t>Vybrané druhy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361C370-F44C-02B6-E880-6AB34C81BA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latin typeface="Impact" panose="020B0806030902050204" pitchFamily="34" charset="0"/>
              </a:rPr>
              <a:t>Topol černý var. </a:t>
            </a:r>
            <a:r>
              <a:rPr lang="cs-CZ" dirty="0" err="1">
                <a:latin typeface="Impact" panose="020B0806030902050204" pitchFamily="34" charset="0"/>
              </a:rPr>
              <a:t>Italica</a:t>
            </a:r>
            <a:r>
              <a:rPr lang="cs-CZ" dirty="0">
                <a:latin typeface="Impact" panose="020B0806030902050204" pitchFamily="34" charset="0"/>
              </a:rPr>
              <a:t> (</a:t>
            </a:r>
            <a:r>
              <a:rPr lang="cs-CZ" i="1" dirty="0" err="1">
                <a:latin typeface="Impact" panose="020B0806030902050204" pitchFamily="34" charset="0"/>
              </a:rPr>
              <a:t>Populus</a:t>
            </a:r>
            <a:r>
              <a:rPr lang="cs-CZ" i="1" dirty="0">
                <a:latin typeface="Impact" panose="020B0806030902050204" pitchFamily="34" charset="0"/>
              </a:rPr>
              <a:t> </a:t>
            </a:r>
            <a:r>
              <a:rPr lang="cs-CZ" i="1" dirty="0" err="1">
                <a:latin typeface="Impact" panose="020B0806030902050204" pitchFamily="34" charset="0"/>
              </a:rPr>
              <a:t>nigra</a:t>
            </a:r>
            <a:r>
              <a:rPr lang="cs-CZ" i="1" dirty="0">
                <a:latin typeface="Impact" panose="020B0806030902050204" pitchFamily="34" charset="0"/>
              </a:rPr>
              <a:t> </a:t>
            </a:r>
            <a:r>
              <a:rPr lang="cs-CZ" i="1" dirty="0" err="1">
                <a:latin typeface="Impact" panose="020B0806030902050204" pitchFamily="34" charset="0"/>
              </a:rPr>
              <a:t>italica</a:t>
            </a:r>
            <a:r>
              <a:rPr lang="cs-CZ" dirty="0">
                <a:latin typeface="Impact" panose="020B0806030902050204" pitchFamily="34" charset="0"/>
              </a:rPr>
              <a:t>)</a:t>
            </a:r>
          </a:p>
          <a:p>
            <a:r>
              <a:rPr lang="cs-CZ" dirty="0">
                <a:latin typeface="Impact" panose="020B0806030902050204" pitchFamily="34" charset="0"/>
              </a:rPr>
              <a:t>Jírovec maďal (</a:t>
            </a:r>
            <a:r>
              <a:rPr lang="cs-CZ" i="1" dirty="0" err="1">
                <a:latin typeface="Impact" panose="020B0806030902050204" pitchFamily="34" charset="0"/>
              </a:rPr>
              <a:t>Aesculus</a:t>
            </a:r>
            <a:r>
              <a:rPr lang="cs-CZ" i="1" dirty="0">
                <a:latin typeface="Impact" panose="020B0806030902050204" pitchFamily="34" charset="0"/>
              </a:rPr>
              <a:t> </a:t>
            </a:r>
            <a:r>
              <a:rPr lang="cs-CZ" i="1" dirty="0" err="1">
                <a:latin typeface="Impact" panose="020B0806030902050204" pitchFamily="34" charset="0"/>
              </a:rPr>
              <a:t>hippocastanum</a:t>
            </a:r>
            <a:r>
              <a:rPr lang="cs-CZ" dirty="0">
                <a:latin typeface="Impact" panose="020B0806030902050204" pitchFamily="34" charset="0"/>
              </a:rPr>
              <a:t>)</a:t>
            </a:r>
          </a:p>
          <a:p>
            <a:r>
              <a:rPr lang="cs-CZ" dirty="0">
                <a:latin typeface="Impact" panose="020B0806030902050204" pitchFamily="34" charset="0"/>
              </a:rPr>
              <a:t>Trnovník akát (</a:t>
            </a:r>
            <a:r>
              <a:rPr lang="cs-CZ" i="1" dirty="0" err="1">
                <a:latin typeface="Impact" panose="020B0806030902050204" pitchFamily="34" charset="0"/>
              </a:rPr>
              <a:t>Robinia</a:t>
            </a:r>
            <a:r>
              <a:rPr lang="cs-CZ" i="1" dirty="0">
                <a:latin typeface="Impact" panose="020B0806030902050204" pitchFamily="34" charset="0"/>
              </a:rPr>
              <a:t> </a:t>
            </a:r>
            <a:r>
              <a:rPr lang="cs-CZ" i="1" dirty="0" err="1">
                <a:latin typeface="Impact" panose="020B0806030902050204" pitchFamily="34" charset="0"/>
              </a:rPr>
              <a:t>pseudoacacia</a:t>
            </a:r>
            <a:r>
              <a:rPr lang="cs-CZ" dirty="0">
                <a:latin typeface="Impact" panose="020B0806030902050204" pitchFamily="34" charset="0"/>
              </a:rPr>
              <a:t>)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11F55726-9661-D93C-F45F-861AB3B8AE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5531" y="1"/>
            <a:ext cx="3912222" cy="2664541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47D3234B-20D0-D85C-D357-EBEE54A88B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2258" y="3138897"/>
            <a:ext cx="2563645" cy="2332055"/>
          </a:xfrm>
          <a:prstGeom prst="rect">
            <a:avLst/>
          </a:prstGeom>
        </p:spPr>
      </p:pic>
      <p:sp>
        <p:nvSpPr>
          <p:cNvPr id="8" name="Šestiúhelník 7">
            <a:extLst>
              <a:ext uri="{FF2B5EF4-FFF2-40B4-BE49-F238E27FC236}">
                <a16:creationId xmlns:a16="http://schemas.microsoft.com/office/drawing/2014/main" id="{C5256BA9-8267-F325-772F-65D28AFA44F3}"/>
              </a:ext>
            </a:extLst>
          </p:cNvPr>
          <p:cNvSpPr/>
          <p:nvPr/>
        </p:nvSpPr>
        <p:spPr>
          <a:xfrm>
            <a:off x="810145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Šestiúhelník 8">
            <a:extLst>
              <a:ext uri="{FF2B5EF4-FFF2-40B4-BE49-F238E27FC236}">
                <a16:creationId xmlns:a16="http://schemas.microsoft.com/office/drawing/2014/main" id="{11925221-E95E-1365-BA70-E6BFE8E50B0B}"/>
              </a:ext>
            </a:extLst>
          </p:cNvPr>
          <p:cNvSpPr/>
          <p:nvPr/>
        </p:nvSpPr>
        <p:spPr>
          <a:xfrm>
            <a:off x="7290783" y="6052288"/>
            <a:ext cx="751840" cy="704512"/>
          </a:xfrm>
          <a:prstGeom prst="hexagon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Šestiúhelník 9">
            <a:extLst>
              <a:ext uri="{FF2B5EF4-FFF2-40B4-BE49-F238E27FC236}">
                <a16:creationId xmlns:a16="http://schemas.microsoft.com/office/drawing/2014/main" id="{786250B3-1114-48C0-87FC-3313B9D288B3}"/>
              </a:ext>
            </a:extLst>
          </p:cNvPr>
          <p:cNvSpPr/>
          <p:nvPr/>
        </p:nvSpPr>
        <p:spPr>
          <a:xfrm>
            <a:off x="1053346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Šestiúhelník 10">
            <a:extLst>
              <a:ext uri="{FF2B5EF4-FFF2-40B4-BE49-F238E27FC236}">
                <a16:creationId xmlns:a16="http://schemas.microsoft.com/office/drawing/2014/main" id="{A2F608CC-8FBA-21D0-6EE9-18DBDC6CD50A}"/>
              </a:ext>
            </a:extLst>
          </p:cNvPr>
          <p:cNvSpPr/>
          <p:nvPr/>
        </p:nvSpPr>
        <p:spPr>
          <a:xfrm>
            <a:off x="1134413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Šestiúhelník 12">
            <a:extLst>
              <a:ext uri="{FF2B5EF4-FFF2-40B4-BE49-F238E27FC236}">
                <a16:creationId xmlns:a16="http://schemas.microsoft.com/office/drawing/2014/main" id="{078851F7-A71B-F566-88E5-F63546FC0037}"/>
              </a:ext>
            </a:extLst>
          </p:cNvPr>
          <p:cNvSpPr/>
          <p:nvPr/>
        </p:nvSpPr>
        <p:spPr>
          <a:xfrm>
            <a:off x="8912123" y="6053787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Šestiúhelník 13">
            <a:extLst>
              <a:ext uri="{FF2B5EF4-FFF2-40B4-BE49-F238E27FC236}">
                <a16:creationId xmlns:a16="http://schemas.microsoft.com/office/drawing/2014/main" id="{A0A8943B-7E70-F51E-9261-38FC9BF0C07F}"/>
              </a:ext>
            </a:extLst>
          </p:cNvPr>
          <p:cNvSpPr/>
          <p:nvPr/>
        </p:nvSpPr>
        <p:spPr>
          <a:xfrm>
            <a:off x="972279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Šestiúhelník 3">
            <a:extLst>
              <a:ext uri="{FF2B5EF4-FFF2-40B4-BE49-F238E27FC236}">
                <a16:creationId xmlns:a16="http://schemas.microsoft.com/office/drawing/2014/main" id="{771BBEAD-AA5D-87D2-D668-965D67D3709B}"/>
              </a:ext>
            </a:extLst>
          </p:cNvPr>
          <p:cNvSpPr/>
          <p:nvPr/>
        </p:nvSpPr>
        <p:spPr>
          <a:xfrm>
            <a:off x="5669443" y="6052288"/>
            <a:ext cx="751840" cy="704512"/>
          </a:xfrm>
          <a:prstGeom prst="hexagon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Šestiúhelník 15">
            <a:extLst>
              <a:ext uri="{FF2B5EF4-FFF2-40B4-BE49-F238E27FC236}">
                <a16:creationId xmlns:a16="http://schemas.microsoft.com/office/drawing/2014/main" id="{9F11C23A-C880-A98E-2796-172EEEA2CA14}"/>
              </a:ext>
            </a:extLst>
          </p:cNvPr>
          <p:cNvSpPr/>
          <p:nvPr/>
        </p:nvSpPr>
        <p:spPr>
          <a:xfrm>
            <a:off x="6485849" y="6052288"/>
            <a:ext cx="751840" cy="704512"/>
          </a:xfrm>
          <a:prstGeom prst="hexagon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7170" name="Picture 2" descr="Black Locust (Robinia pseudoacacia) - Great Plains Nursery">
            <a:extLst>
              <a:ext uri="{FF2B5EF4-FFF2-40B4-BE49-F238E27FC236}">
                <a16:creationId xmlns:a16="http://schemas.microsoft.com/office/drawing/2014/main" id="{4CB3A902-6023-4679-88C9-FAE76367E9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274" y="3598643"/>
            <a:ext cx="2804735" cy="210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Jírovec maďal – Wikipedie">
            <a:extLst>
              <a:ext uri="{FF2B5EF4-FFF2-40B4-BE49-F238E27FC236}">
                <a16:creationId xmlns:a16="http://schemas.microsoft.com/office/drawing/2014/main" id="{4B0F2EDB-5860-489A-DDE9-8E3E211F8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324" y="3490985"/>
            <a:ext cx="1862874" cy="2561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Populus nigra subsp. nigra 'Italica' (topol černý) | BioLib.cz">
            <a:extLst>
              <a:ext uri="{FF2B5EF4-FFF2-40B4-BE49-F238E27FC236}">
                <a16:creationId xmlns:a16="http://schemas.microsoft.com/office/drawing/2014/main" id="{C61C3FC6-D549-DB74-6106-8BF5594D7E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52" y="3529730"/>
            <a:ext cx="2252020" cy="300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2">
            <a:extLst>
              <a:ext uri="{FF2B5EF4-FFF2-40B4-BE49-F238E27FC236}">
                <a16:creationId xmlns:a16="http://schemas.microsoft.com/office/drawing/2014/main" id="{348DB95D-59F9-7039-5E06-79BFEBD13A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53293" y="2686102"/>
            <a:ext cx="22122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Laćan</a:t>
            </a:r>
            <a:r>
              <a:rPr kumimoji="0" lang="cs-CZ" altLang="cs-CZ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et al. (2015)</a:t>
            </a: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3AB1D41E-0E47-E7F9-2769-B78CB65A02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2161" y="5517528"/>
            <a:ext cx="22122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Laćan</a:t>
            </a:r>
            <a:r>
              <a:rPr kumimoji="0" lang="cs-CZ" altLang="cs-CZ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et al. (2015)</a:t>
            </a: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53E0F8F6-C54D-03CD-7BEF-ED87DF09F339}"/>
              </a:ext>
            </a:extLst>
          </p:cNvPr>
          <p:cNvSpPr txBox="1"/>
          <p:nvPr/>
        </p:nvSpPr>
        <p:spPr>
          <a:xfrm>
            <a:off x="53671" y="6611779"/>
            <a:ext cx="245806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000" dirty="0">
                <a:hlinkClick r:id="rId11"/>
              </a:rPr>
              <a:t>https://</a:t>
            </a:r>
            <a:r>
              <a:rPr lang="cs-CZ" sz="1000" dirty="0" err="1">
                <a:hlinkClick r:id="rId11"/>
              </a:rPr>
              <a:t>www.biolib.cz</a:t>
            </a:r>
            <a:r>
              <a:rPr lang="cs-CZ" sz="1000" dirty="0">
                <a:hlinkClick r:id="rId11"/>
              </a:rPr>
              <a:t>/</a:t>
            </a:r>
            <a:r>
              <a:rPr lang="cs-CZ" sz="1000" dirty="0" err="1">
                <a:hlinkClick r:id="rId11"/>
              </a:rPr>
              <a:t>cz</a:t>
            </a:r>
            <a:r>
              <a:rPr lang="cs-CZ" sz="1000" dirty="0">
                <a:hlinkClick r:id="rId11"/>
              </a:rPr>
              <a:t>/image/</a:t>
            </a:r>
            <a:r>
              <a:rPr lang="cs-CZ" sz="1000" dirty="0" err="1">
                <a:hlinkClick r:id="rId11"/>
              </a:rPr>
              <a:t>id22170</a:t>
            </a:r>
            <a:r>
              <a:rPr lang="cs-CZ" sz="1000" dirty="0">
                <a:hlinkClick r:id="rId11"/>
              </a:rPr>
              <a:t>/</a:t>
            </a:r>
            <a:endParaRPr lang="cs-CZ" sz="1000" dirty="0"/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811DCB0B-16C4-4AE5-6E0D-7C649D1F5EC6}"/>
              </a:ext>
            </a:extLst>
          </p:cNvPr>
          <p:cNvSpPr txBox="1"/>
          <p:nvPr/>
        </p:nvSpPr>
        <p:spPr>
          <a:xfrm>
            <a:off x="2330616" y="6025039"/>
            <a:ext cx="351994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000" dirty="0">
                <a:hlinkClick r:id="rId12"/>
              </a:rPr>
              <a:t>https://</a:t>
            </a:r>
            <a:r>
              <a:rPr lang="cs-CZ" sz="1000" dirty="0" err="1">
                <a:hlinkClick r:id="rId12"/>
              </a:rPr>
              <a:t>cs.wikipedia.org</a:t>
            </a:r>
            <a:r>
              <a:rPr lang="cs-CZ" sz="1000" dirty="0">
                <a:hlinkClick r:id="rId12"/>
              </a:rPr>
              <a:t>/wiki/</a:t>
            </a:r>
            <a:r>
              <a:rPr lang="cs-CZ" sz="1000" dirty="0" err="1">
                <a:hlinkClick r:id="rId12"/>
              </a:rPr>
              <a:t>J%C3%ADrovec_ma%C4%8Fal</a:t>
            </a:r>
            <a:endParaRPr lang="cs-CZ" sz="1000" dirty="0"/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CE2BD80D-F3F4-71DE-12FE-7EE7231761D1}"/>
              </a:ext>
            </a:extLst>
          </p:cNvPr>
          <p:cNvSpPr txBox="1"/>
          <p:nvPr/>
        </p:nvSpPr>
        <p:spPr>
          <a:xfrm>
            <a:off x="5064654" y="5693357"/>
            <a:ext cx="321514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000" dirty="0">
                <a:hlinkClick r:id="rId13"/>
              </a:rPr>
              <a:t>https://</a:t>
            </a:r>
            <a:r>
              <a:rPr lang="cs-CZ" sz="1000" dirty="0" err="1">
                <a:hlinkClick r:id="rId13"/>
              </a:rPr>
              <a:t>greatplainsnursery.com</a:t>
            </a:r>
            <a:r>
              <a:rPr lang="cs-CZ" sz="1000" dirty="0">
                <a:hlinkClick r:id="rId13"/>
              </a:rPr>
              <a:t>/</a:t>
            </a:r>
            <a:r>
              <a:rPr lang="cs-CZ" sz="1000" dirty="0" err="1">
                <a:hlinkClick r:id="rId13"/>
              </a:rPr>
              <a:t>product</a:t>
            </a:r>
            <a:r>
              <a:rPr lang="cs-CZ" sz="1000" dirty="0">
                <a:hlinkClick r:id="rId13"/>
              </a:rPr>
              <a:t>/</a:t>
            </a:r>
            <a:r>
              <a:rPr lang="cs-CZ" sz="1000" dirty="0" err="1">
                <a:hlinkClick r:id="rId13"/>
              </a:rPr>
              <a:t>black-locust</a:t>
            </a:r>
            <a:r>
              <a:rPr lang="cs-CZ" sz="1000" dirty="0">
                <a:hlinkClick r:id="rId13"/>
              </a:rPr>
              <a:t>/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3957530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48715A0-A79A-DC35-66C6-758E2F87A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Impact" panose="020B0806030902050204" pitchFamily="34" charset="0"/>
              </a:rPr>
              <a:t>Situace vybraných druhů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4524095-A1A1-F175-885D-F4B027AC64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latin typeface="Impact" panose="020B0806030902050204" pitchFamily="34" charset="0"/>
              </a:rPr>
              <a:t>Topol – dominantní v oblastech chodníku, pionýrská dřevina</a:t>
            </a:r>
          </a:p>
          <a:p>
            <a:r>
              <a:rPr lang="cs-CZ" dirty="0">
                <a:latin typeface="Impact" panose="020B0806030902050204" pitchFamily="34" charset="0"/>
              </a:rPr>
              <a:t>Jírovec - stálá, ale nízká populace, v oblastech ulice a háji Pripjati</a:t>
            </a:r>
          </a:p>
          <a:p>
            <a:r>
              <a:rPr lang="cs-CZ" dirty="0">
                <a:latin typeface="Impact" panose="020B0806030902050204" pitchFamily="34" charset="0"/>
              </a:rPr>
              <a:t>Trnovník – hlavně v oblastech hájů a ulic, pravděpodobně 				nejúspěšnější</a:t>
            </a:r>
          </a:p>
        </p:txBody>
      </p:sp>
      <p:sp>
        <p:nvSpPr>
          <p:cNvPr id="4" name="Šestiúhelník 3">
            <a:extLst>
              <a:ext uri="{FF2B5EF4-FFF2-40B4-BE49-F238E27FC236}">
                <a16:creationId xmlns:a16="http://schemas.microsoft.com/office/drawing/2014/main" id="{DEE1EC06-D959-1824-3EDC-4386E43142E4}"/>
              </a:ext>
            </a:extLst>
          </p:cNvPr>
          <p:cNvSpPr/>
          <p:nvPr/>
        </p:nvSpPr>
        <p:spPr>
          <a:xfrm>
            <a:off x="8101453" y="6052288"/>
            <a:ext cx="751840" cy="704512"/>
          </a:xfrm>
          <a:prstGeom prst="hexagon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Šestiúhelník 5">
            <a:extLst>
              <a:ext uri="{FF2B5EF4-FFF2-40B4-BE49-F238E27FC236}">
                <a16:creationId xmlns:a16="http://schemas.microsoft.com/office/drawing/2014/main" id="{5FDF5413-C195-75A9-35A8-9431D2F93C80}"/>
              </a:ext>
            </a:extLst>
          </p:cNvPr>
          <p:cNvSpPr/>
          <p:nvPr/>
        </p:nvSpPr>
        <p:spPr>
          <a:xfrm>
            <a:off x="1053346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estiúhelník 6">
            <a:extLst>
              <a:ext uri="{FF2B5EF4-FFF2-40B4-BE49-F238E27FC236}">
                <a16:creationId xmlns:a16="http://schemas.microsoft.com/office/drawing/2014/main" id="{FF5278EA-428E-2AFC-918B-796BB44D2D4E}"/>
              </a:ext>
            </a:extLst>
          </p:cNvPr>
          <p:cNvSpPr/>
          <p:nvPr/>
        </p:nvSpPr>
        <p:spPr>
          <a:xfrm>
            <a:off x="1134413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Šestiúhelník 8">
            <a:extLst>
              <a:ext uri="{FF2B5EF4-FFF2-40B4-BE49-F238E27FC236}">
                <a16:creationId xmlns:a16="http://schemas.microsoft.com/office/drawing/2014/main" id="{598F4CC9-031A-A6A8-C7A5-E63095565EA4}"/>
              </a:ext>
            </a:extLst>
          </p:cNvPr>
          <p:cNvSpPr/>
          <p:nvPr/>
        </p:nvSpPr>
        <p:spPr>
          <a:xfrm>
            <a:off x="8912123" y="6053787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Šestiúhelník 9">
            <a:extLst>
              <a:ext uri="{FF2B5EF4-FFF2-40B4-BE49-F238E27FC236}">
                <a16:creationId xmlns:a16="http://schemas.microsoft.com/office/drawing/2014/main" id="{018A98EA-E42C-6EDE-CF53-5847D1EC3144}"/>
              </a:ext>
            </a:extLst>
          </p:cNvPr>
          <p:cNvSpPr/>
          <p:nvPr/>
        </p:nvSpPr>
        <p:spPr>
          <a:xfrm>
            <a:off x="972279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Šestiúhelník 11">
            <a:extLst>
              <a:ext uri="{FF2B5EF4-FFF2-40B4-BE49-F238E27FC236}">
                <a16:creationId xmlns:a16="http://schemas.microsoft.com/office/drawing/2014/main" id="{80E2F8AF-CD38-8421-CDDB-0030AD07B858}"/>
              </a:ext>
            </a:extLst>
          </p:cNvPr>
          <p:cNvSpPr/>
          <p:nvPr/>
        </p:nvSpPr>
        <p:spPr>
          <a:xfrm>
            <a:off x="5669443" y="6052288"/>
            <a:ext cx="751840" cy="704512"/>
          </a:xfrm>
          <a:prstGeom prst="hexagon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Šestiúhelník 14">
            <a:extLst>
              <a:ext uri="{FF2B5EF4-FFF2-40B4-BE49-F238E27FC236}">
                <a16:creationId xmlns:a16="http://schemas.microsoft.com/office/drawing/2014/main" id="{29E99958-3F2C-C1FE-1021-55652F1701F6}"/>
              </a:ext>
            </a:extLst>
          </p:cNvPr>
          <p:cNvSpPr/>
          <p:nvPr/>
        </p:nvSpPr>
        <p:spPr>
          <a:xfrm>
            <a:off x="6485849" y="6052288"/>
            <a:ext cx="751840" cy="704512"/>
          </a:xfrm>
          <a:prstGeom prst="hexagon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Šestiúhelník 15">
            <a:extLst>
              <a:ext uri="{FF2B5EF4-FFF2-40B4-BE49-F238E27FC236}">
                <a16:creationId xmlns:a16="http://schemas.microsoft.com/office/drawing/2014/main" id="{4F1D8AD1-04C3-0AF8-AA80-1F609C178ACF}"/>
              </a:ext>
            </a:extLst>
          </p:cNvPr>
          <p:cNvSpPr/>
          <p:nvPr/>
        </p:nvSpPr>
        <p:spPr>
          <a:xfrm>
            <a:off x="7290783" y="6052288"/>
            <a:ext cx="751840" cy="704512"/>
          </a:xfrm>
          <a:prstGeom prst="hexagon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8" name="Obrázek 17">
            <a:extLst>
              <a:ext uri="{FF2B5EF4-FFF2-40B4-BE49-F238E27FC236}">
                <a16:creationId xmlns:a16="http://schemas.microsoft.com/office/drawing/2014/main" id="{25FABCA1-07BF-D7B2-C95B-EE25ABE065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164" y="3688080"/>
            <a:ext cx="3549749" cy="2804795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DE7774E8-EA00-F898-6F4E-2103609BDC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7619" y="6488668"/>
            <a:ext cx="22122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Laćan</a:t>
            </a:r>
            <a:r>
              <a:rPr kumimoji="0" lang="cs-CZ" altLang="cs-CZ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et al. (2015)</a:t>
            </a:r>
          </a:p>
        </p:txBody>
      </p:sp>
    </p:spTree>
    <p:extLst>
      <p:ext uri="{BB962C8B-B14F-4D97-AF65-F5344CB8AC3E}">
        <p14:creationId xmlns:p14="http://schemas.microsoft.com/office/powerpoint/2010/main" val="405431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6FE7836-D5C3-D0E0-F16D-88F9531683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Impact" panose="020B0806030902050204" pitchFamily="34" charset="0"/>
              </a:rPr>
              <a:t>Aktuální stav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C66E9FE-E088-5358-C367-777B9B8AEE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latin typeface="Impact" panose="020B0806030902050204" pitchFamily="34" charset="0"/>
              </a:rPr>
              <a:t>Zvýšená hodnota radiace snižuje růst vegetace</a:t>
            </a:r>
          </a:p>
          <a:p>
            <a:r>
              <a:rPr lang="cs-CZ" dirty="0">
                <a:latin typeface="Impact" panose="020B0806030902050204" pitchFamily="34" charset="0"/>
              </a:rPr>
              <a:t>Vegetace je v mnohem lepším stavu než např. v Kyjevě</a:t>
            </a:r>
          </a:p>
          <a:p>
            <a:endParaRPr lang="cs-CZ" dirty="0"/>
          </a:p>
        </p:txBody>
      </p:sp>
      <p:sp>
        <p:nvSpPr>
          <p:cNvPr id="6" name="Šestiúhelník 5">
            <a:extLst>
              <a:ext uri="{FF2B5EF4-FFF2-40B4-BE49-F238E27FC236}">
                <a16:creationId xmlns:a16="http://schemas.microsoft.com/office/drawing/2014/main" id="{125D910F-CD39-A387-C1DC-E0EE43E66BD4}"/>
              </a:ext>
            </a:extLst>
          </p:cNvPr>
          <p:cNvSpPr/>
          <p:nvPr/>
        </p:nvSpPr>
        <p:spPr>
          <a:xfrm>
            <a:off x="1053346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estiúhelník 6">
            <a:extLst>
              <a:ext uri="{FF2B5EF4-FFF2-40B4-BE49-F238E27FC236}">
                <a16:creationId xmlns:a16="http://schemas.microsoft.com/office/drawing/2014/main" id="{DD2D1AE2-2014-39DB-1D8B-2875B4E6948F}"/>
              </a:ext>
            </a:extLst>
          </p:cNvPr>
          <p:cNvSpPr/>
          <p:nvPr/>
        </p:nvSpPr>
        <p:spPr>
          <a:xfrm>
            <a:off x="1134413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Šestiúhelník 8">
            <a:extLst>
              <a:ext uri="{FF2B5EF4-FFF2-40B4-BE49-F238E27FC236}">
                <a16:creationId xmlns:a16="http://schemas.microsoft.com/office/drawing/2014/main" id="{E5396FB2-E61C-A295-AA86-E6B5CDC14111}"/>
              </a:ext>
            </a:extLst>
          </p:cNvPr>
          <p:cNvSpPr/>
          <p:nvPr/>
        </p:nvSpPr>
        <p:spPr>
          <a:xfrm>
            <a:off x="8912123" y="6053787"/>
            <a:ext cx="751840" cy="704512"/>
          </a:xfrm>
          <a:prstGeom prst="hexagon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Šestiúhelník 9">
            <a:extLst>
              <a:ext uri="{FF2B5EF4-FFF2-40B4-BE49-F238E27FC236}">
                <a16:creationId xmlns:a16="http://schemas.microsoft.com/office/drawing/2014/main" id="{21111660-1AB6-4619-100A-A874529FF52C}"/>
              </a:ext>
            </a:extLst>
          </p:cNvPr>
          <p:cNvSpPr/>
          <p:nvPr/>
        </p:nvSpPr>
        <p:spPr>
          <a:xfrm>
            <a:off x="972279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2" name="Obrázek 11" descr="Obsah obrázku mapa, text&#10;&#10;Popis byl vytvořen automaticky">
            <a:extLst>
              <a:ext uri="{FF2B5EF4-FFF2-40B4-BE49-F238E27FC236}">
                <a16:creationId xmlns:a16="http://schemas.microsoft.com/office/drawing/2014/main" id="{1936EE29-A3FD-55E4-D97F-8462F6A357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97"/>
          <a:stretch/>
        </p:blipFill>
        <p:spPr>
          <a:xfrm>
            <a:off x="1782795" y="2905929"/>
            <a:ext cx="4638488" cy="2846439"/>
          </a:xfrm>
          <a:prstGeom prst="rect">
            <a:avLst/>
          </a:prstGeom>
        </p:spPr>
      </p:pic>
      <p:pic>
        <p:nvPicPr>
          <p:cNvPr id="13" name="Zástupný obsah 4" descr="Obsah obrázku mapa, text&#10;&#10;Popis byl vytvořen automaticky">
            <a:extLst>
              <a:ext uri="{FF2B5EF4-FFF2-40B4-BE49-F238E27FC236}">
                <a16:creationId xmlns:a16="http://schemas.microsoft.com/office/drawing/2014/main" id="{64F3025D-ECCE-8621-6AA9-6E6911D9CC6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8" b="4822"/>
          <a:stretch/>
        </p:blipFill>
        <p:spPr>
          <a:xfrm>
            <a:off x="6926090" y="2740948"/>
            <a:ext cx="4723906" cy="3176403"/>
          </a:xfrm>
          <a:prstGeom prst="rect">
            <a:avLst/>
          </a:prstGeom>
        </p:spPr>
      </p:pic>
      <p:sp>
        <p:nvSpPr>
          <p:cNvPr id="14" name="Šestiúhelník 13">
            <a:extLst>
              <a:ext uri="{FF2B5EF4-FFF2-40B4-BE49-F238E27FC236}">
                <a16:creationId xmlns:a16="http://schemas.microsoft.com/office/drawing/2014/main" id="{981F7959-3583-52CB-4697-097B281FB98C}"/>
              </a:ext>
            </a:extLst>
          </p:cNvPr>
          <p:cNvSpPr/>
          <p:nvPr/>
        </p:nvSpPr>
        <p:spPr>
          <a:xfrm>
            <a:off x="5669443" y="6052288"/>
            <a:ext cx="751840" cy="704512"/>
          </a:xfrm>
          <a:prstGeom prst="hexagon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Šestiúhelník 16">
            <a:extLst>
              <a:ext uri="{FF2B5EF4-FFF2-40B4-BE49-F238E27FC236}">
                <a16:creationId xmlns:a16="http://schemas.microsoft.com/office/drawing/2014/main" id="{1446D4D9-E869-9778-7BB0-71EC6F7224DC}"/>
              </a:ext>
            </a:extLst>
          </p:cNvPr>
          <p:cNvSpPr/>
          <p:nvPr/>
        </p:nvSpPr>
        <p:spPr>
          <a:xfrm>
            <a:off x="8101453" y="6052288"/>
            <a:ext cx="751840" cy="704512"/>
          </a:xfrm>
          <a:prstGeom prst="hexagon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Šestiúhelník 17">
            <a:extLst>
              <a:ext uri="{FF2B5EF4-FFF2-40B4-BE49-F238E27FC236}">
                <a16:creationId xmlns:a16="http://schemas.microsoft.com/office/drawing/2014/main" id="{BC11322E-1502-2686-1AA5-4F0646416EFD}"/>
              </a:ext>
            </a:extLst>
          </p:cNvPr>
          <p:cNvSpPr/>
          <p:nvPr/>
        </p:nvSpPr>
        <p:spPr>
          <a:xfrm>
            <a:off x="6485849" y="6052288"/>
            <a:ext cx="751840" cy="704512"/>
          </a:xfrm>
          <a:prstGeom prst="hexagon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Šestiúhelník 18">
            <a:extLst>
              <a:ext uri="{FF2B5EF4-FFF2-40B4-BE49-F238E27FC236}">
                <a16:creationId xmlns:a16="http://schemas.microsoft.com/office/drawing/2014/main" id="{F6C1C03F-815A-EE2B-9EA3-A02CF4899353}"/>
              </a:ext>
            </a:extLst>
          </p:cNvPr>
          <p:cNvSpPr/>
          <p:nvPr/>
        </p:nvSpPr>
        <p:spPr>
          <a:xfrm>
            <a:off x="7290783" y="6052288"/>
            <a:ext cx="751840" cy="704512"/>
          </a:xfrm>
          <a:prstGeom prst="hexagon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8185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5D86B63-866E-1EF6-0553-D63448FD31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Impact" panose="020B0806030902050204" pitchFamily="34" charset="0"/>
              </a:rPr>
              <a:t>Nebezpečí do budoucna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C211B9F-8DE3-7EEA-8FCF-4E13B12DA8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latin typeface="Impact" panose="020B0806030902050204" pitchFamily="34" charset="0"/>
              </a:rPr>
              <a:t>Šíření radioaktivních částic do vyšších trofických úrovní</a:t>
            </a:r>
          </a:p>
          <a:p>
            <a:r>
              <a:rPr lang="cs-CZ" dirty="0">
                <a:latin typeface="Impact" panose="020B0806030902050204" pitchFamily="34" charset="0"/>
              </a:rPr>
              <a:t>Nekontrolovatelné šíření invazivních druhů</a:t>
            </a:r>
          </a:p>
          <a:p>
            <a:r>
              <a:rPr lang="cs-CZ" dirty="0">
                <a:latin typeface="Impact" panose="020B0806030902050204" pitchFamily="34" charset="0"/>
              </a:rPr>
              <a:t>Pomalá sanace</a:t>
            </a:r>
          </a:p>
        </p:txBody>
      </p:sp>
      <p:sp>
        <p:nvSpPr>
          <p:cNvPr id="4" name="Šestiúhelník 3">
            <a:extLst>
              <a:ext uri="{FF2B5EF4-FFF2-40B4-BE49-F238E27FC236}">
                <a16:creationId xmlns:a16="http://schemas.microsoft.com/office/drawing/2014/main" id="{7C22E56B-D57C-336B-30E5-E2A4EAA2C6AE}"/>
              </a:ext>
            </a:extLst>
          </p:cNvPr>
          <p:cNvSpPr/>
          <p:nvPr/>
        </p:nvSpPr>
        <p:spPr>
          <a:xfrm>
            <a:off x="1053346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Šestiúhelník 4">
            <a:extLst>
              <a:ext uri="{FF2B5EF4-FFF2-40B4-BE49-F238E27FC236}">
                <a16:creationId xmlns:a16="http://schemas.microsoft.com/office/drawing/2014/main" id="{A5765BBC-7DEB-F90F-942E-6614465BEE37}"/>
              </a:ext>
            </a:extLst>
          </p:cNvPr>
          <p:cNvSpPr/>
          <p:nvPr/>
        </p:nvSpPr>
        <p:spPr>
          <a:xfrm>
            <a:off x="1134413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Šestiúhelník 5">
            <a:extLst>
              <a:ext uri="{FF2B5EF4-FFF2-40B4-BE49-F238E27FC236}">
                <a16:creationId xmlns:a16="http://schemas.microsoft.com/office/drawing/2014/main" id="{DD3E5207-9693-D57C-3EC6-292BB27EFA32}"/>
              </a:ext>
            </a:extLst>
          </p:cNvPr>
          <p:cNvSpPr/>
          <p:nvPr/>
        </p:nvSpPr>
        <p:spPr>
          <a:xfrm>
            <a:off x="8912123" y="6053787"/>
            <a:ext cx="751840" cy="704512"/>
          </a:xfrm>
          <a:prstGeom prst="hexagon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estiúhelník 6">
            <a:extLst>
              <a:ext uri="{FF2B5EF4-FFF2-40B4-BE49-F238E27FC236}">
                <a16:creationId xmlns:a16="http://schemas.microsoft.com/office/drawing/2014/main" id="{CF83F7D7-962F-7EDE-A31B-23168C66CA7A}"/>
              </a:ext>
            </a:extLst>
          </p:cNvPr>
          <p:cNvSpPr/>
          <p:nvPr/>
        </p:nvSpPr>
        <p:spPr>
          <a:xfrm>
            <a:off x="9722793" y="6052288"/>
            <a:ext cx="751840" cy="704512"/>
          </a:xfrm>
          <a:prstGeom prst="hexagon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estiúhelník 7">
            <a:extLst>
              <a:ext uri="{FF2B5EF4-FFF2-40B4-BE49-F238E27FC236}">
                <a16:creationId xmlns:a16="http://schemas.microsoft.com/office/drawing/2014/main" id="{C1704F7C-D21D-A19C-BDAB-FD39CE74782C}"/>
              </a:ext>
            </a:extLst>
          </p:cNvPr>
          <p:cNvSpPr/>
          <p:nvPr/>
        </p:nvSpPr>
        <p:spPr>
          <a:xfrm>
            <a:off x="5669443" y="6052288"/>
            <a:ext cx="751840" cy="704512"/>
          </a:xfrm>
          <a:prstGeom prst="hexagon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Šestiúhelník 8">
            <a:extLst>
              <a:ext uri="{FF2B5EF4-FFF2-40B4-BE49-F238E27FC236}">
                <a16:creationId xmlns:a16="http://schemas.microsoft.com/office/drawing/2014/main" id="{D15C6E43-B6FD-466F-E7B1-0D076BDF2D93}"/>
              </a:ext>
            </a:extLst>
          </p:cNvPr>
          <p:cNvSpPr/>
          <p:nvPr/>
        </p:nvSpPr>
        <p:spPr>
          <a:xfrm>
            <a:off x="8101453" y="6052288"/>
            <a:ext cx="751840" cy="704512"/>
          </a:xfrm>
          <a:prstGeom prst="hexagon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Šestiúhelník 9">
            <a:extLst>
              <a:ext uri="{FF2B5EF4-FFF2-40B4-BE49-F238E27FC236}">
                <a16:creationId xmlns:a16="http://schemas.microsoft.com/office/drawing/2014/main" id="{2209D58C-9BD8-829D-DF85-63904D280448}"/>
              </a:ext>
            </a:extLst>
          </p:cNvPr>
          <p:cNvSpPr/>
          <p:nvPr/>
        </p:nvSpPr>
        <p:spPr>
          <a:xfrm>
            <a:off x="6485849" y="6052288"/>
            <a:ext cx="751840" cy="704512"/>
          </a:xfrm>
          <a:prstGeom prst="hexagon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Šestiúhelník 10">
            <a:extLst>
              <a:ext uri="{FF2B5EF4-FFF2-40B4-BE49-F238E27FC236}">
                <a16:creationId xmlns:a16="http://schemas.microsoft.com/office/drawing/2014/main" id="{87867411-4E95-C9C6-E71A-D4A99E365C45}"/>
              </a:ext>
            </a:extLst>
          </p:cNvPr>
          <p:cNvSpPr/>
          <p:nvPr/>
        </p:nvSpPr>
        <p:spPr>
          <a:xfrm>
            <a:off x="7290783" y="6052288"/>
            <a:ext cx="751840" cy="704512"/>
          </a:xfrm>
          <a:prstGeom prst="hexagon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1476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6CB4E6F-9B08-9321-1630-1540A04EA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Impact" panose="020B0806030902050204" pitchFamily="34" charset="0"/>
              </a:rPr>
              <a:t>Závěr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BEB9726-0D36-7937-787C-C07C65A302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latin typeface="Impact" panose="020B0806030902050204" pitchFamily="34" charset="0"/>
              </a:rPr>
              <a:t>Jednotlivé populace stromů v Pripjati jsou zatím v lepším stavu, než v jiných ukrajinským městech</a:t>
            </a:r>
          </a:p>
          <a:p>
            <a:r>
              <a:rPr lang="cs-CZ" dirty="0">
                <a:latin typeface="Impact" panose="020B0806030902050204" pitchFamily="34" charset="0"/>
              </a:rPr>
              <a:t>Antropogenní vliv je pro stromy škodlivější než zvýšená hodnota radiace</a:t>
            </a:r>
          </a:p>
          <a:p>
            <a:r>
              <a:rPr lang="cs-CZ" dirty="0">
                <a:latin typeface="Impact" panose="020B0806030902050204" pitchFamily="34" charset="0"/>
              </a:rPr>
              <a:t>Výhodné prostředí pro rychle rostoucí stromy přizpůsobené na živiny chudé prostředí</a:t>
            </a:r>
          </a:p>
          <a:p>
            <a:endParaRPr lang="cs-CZ" dirty="0"/>
          </a:p>
        </p:txBody>
      </p:sp>
      <p:sp>
        <p:nvSpPr>
          <p:cNvPr id="6" name="Šestiúhelník 5">
            <a:extLst>
              <a:ext uri="{FF2B5EF4-FFF2-40B4-BE49-F238E27FC236}">
                <a16:creationId xmlns:a16="http://schemas.microsoft.com/office/drawing/2014/main" id="{C14CA833-252E-8DF8-3955-D135BB3BF2DA}"/>
              </a:ext>
            </a:extLst>
          </p:cNvPr>
          <p:cNvSpPr/>
          <p:nvPr/>
        </p:nvSpPr>
        <p:spPr>
          <a:xfrm>
            <a:off x="10533463" y="6052288"/>
            <a:ext cx="751840" cy="704512"/>
          </a:xfrm>
          <a:prstGeom prst="hexagon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estiúhelník 6">
            <a:extLst>
              <a:ext uri="{FF2B5EF4-FFF2-40B4-BE49-F238E27FC236}">
                <a16:creationId xmlns:a16="http://schemas.microsoft.com/office/drawing/2014/main" id="{D1CB05CE-E553-7010-3B18-3C9DBA2616F3}"/>
              </a:ext>
            </a:extLst>
          </p:cNvPr>
          <p:cNvSpPr/>
          <p:nvPr/>
        </p:nvSpPr>
        <p:spPr>
          <a:xfrm>
            <a:off x="11344133" y="6052288"/>
            <a:ext cx="751840" cy="704512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Šestiúhelník 11">
            <a:extLst>
              <a:ext uri="{FF2B5EF4-FFF2-40B4-BE49-F238E27FC236}">
                <a16:creationId xmlns:a16="http://schemas.microsoft.com/office/drawing/2014/main" id="{431DF433-124A-AA12-791B-D88CA0BBD853}"/>
              </a:ext>
            </a:extLst>
          </p:cNvPr>
          <p:cNvSpPr/>
          <p:nvPr/>
        </p:nvSpPr>
        <p:spPr>
          <a:xfrm>
            <a:off x="5669443" y="6052288"/>
            <a:ext cx="751840" cy="704512"/>
          </a:xfrm>
          <a:prstGeom prst="hexagon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Šestiúhelník 14">
            <a:extLst>
              <a:ext uri="{FF2B5EF4-FFF2-40B4-BE49-F238E27FC236}">
                <a16:creationId xmlns:a16="http://schemas.microsoft.com/office/drawing/2014/main" id="{AA5515E0-E13B-A6F0-FD6F-2A605D2F2681}"/>
              </a:ext>
            </a:extLst>
          </p:cNvPr>
          <p:cNvSpPr/>
          <p:nvPr/>
        </p:nvSpPr>
        <p:spPr>
          <a:xfrm>
            <a:off x="8101453" y="6052288"/>
            <a:ext cx="751840" cy="704512"/>
          </a:xfrm>
          <a:prstGeom prst="hexagon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Šestiúhelník 15">
            <a:extLst>
              <a:ext uri="{FF2B5EF4-FFF2-40B4-BE49-F238E27FC236}">
                <a16:creationId xmlns:a16="http://schemas.microsoft.com/office/drawing/2014/main" id="{1CB5333D-AA85-CE0C-C098-D50F4B3A115F}"/>
              </a:ext>
            </a:extLst>
          </p:cNvPr>
          <p:cNvSpPr/>
          <p:nvPr/>
        </p:nvSpPr>
        <p:spPr>
          <a:xfrm>
            <a:off x="6485849" y="6052288"/>
            <a:ext cx="751840" cy="704512"/>
          </a:xfrm>
          <a:prstGeom prst="hexagon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Šestiúhelník 16">
            <a:extLst>
              <a:ext uri="{FF2B5EF4-FFF2-40B4-BE49-F238E27FC236}">
                <a16:creationId xmlns:a16="http://schemas.microsoft.com/office/drawing/2014/main" id="{F9DA3F89-90E1-0FDD-87AF-D4FF79DB4C90}"/>
              </a:ext>
            </a:extLst>
          </p:cNvPr>
          <p:cNvSpPr/>
          <p:nvPr/>
        </p:nvSpPr>
        <p:spPr>
          <a:xfrm>
            <a:off x="7290783" y="6052288"/>
            <a:ext cx="751840" cy="704512"/>
          </a:xfrm>
          <a:prstGeom prst="hexagon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Šestiúhelník 17">
            <a:extLst>
              <a:ext uri="{FF2B5EF4-FFF2-40B4-BE49-F238E27FC236}">
                <a16:creationId xmlns:a16="http://schemas.microsoft.com/office/drawing/2014/main" id="{C177B9F9-A384-00BE-1768-403F04A6C2D4}"/>
              </a:ext>
            </a:extLst>
          </p:cNvPr>
          <p:cNvSpPr/>
          <p:nvPr/>
        </p:nvSpPr>
        <p:spPr>
          <a:xfrm>
            <a:off x="8912123" y="6053787"/>
            <a:ext cx="751840" cy="704512"/>
          </a:xfrm>
          <a:prstGeom prst="hexagon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Šestiúhelník 18">
            <a:extLst>
              <a:ext uri="{FF2B5EF4-FFF2-40B4-BE49-F238E27FC236}">
                <a16:creationId xmlns:a16="http://schemas.microsoft.com/office/drawing/2014/main" id="{40F0FF03-6335-F685-C7B8-4E2BB5F8FB26}"/>
              </a:ext>
            </a:extLst>
          </p:cNvPr>
          <p:cNvSpPr/>
          <p:nvPr/>
        </p:nvSpPr>
        <p:spPr>
          <a:xfrm>
            <a:off x="9722793" y="6052288"/>
            <a:ext cx="751840" cy="704512"/>
          </a:xfrm>
          <a:prstGeom prst="hexagon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13155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48A8C94-0D96-184F-13AD-BCEB6402E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Zdroje</a:t>
            </a:r>
          </a:p>
        </p:txBody>
      </p:sp>
      <p:sp>
        <p:nvSpPr>
          <p:cNvPr id="4" name="Šestiúhelník 3">
            <a:extLst>
              <a:ext uri="{FF2B5EF4-FFF2-40B4-BE49-F238E27FC236}">
                <a16:creationId xmlns:a16="http://schemas.microsoft.com/office/drawing/2014/main" id="{52B87573-E703-2E86-5405-DF1274178E31}"/>
              </a:ext>
            </a:extLst>
          </p:cNvPr>
          <p:cNvSpPr/>
          <p:nvPr/>
        </p:nvSpPr>
        <p:spPr>
          <a:xfrm>
            <a:off x="10533463" y="6052288"/>
            <a:ext cx="751840" cy="704512"/>
          </a:xfrm>
          <a:prstGeom prst="hexagon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Šestiúhelník 4">
            <a:extLst>
              <a:ext uri="{FF2B5EF4-FFF2-40B4-BE49-F238E27FC236}">
                <a16:creationId xmlns:a16="http://schemas.microsoft.com/office/drawing/2014/main" id="{40254156-1CD8-02F6-67A1-FC4319F6BC19}"/>
              </a:ext>
            </a:extLst>
          </p:cNvPr>
          <p:cNvSpPr/>
          <p:nvPr/>
        </p:nvSpPr>
        <p:spPr>
          <a:xfrm>
            <a:off x="11344133" y="6052288"/>
            <a:ext cx="751840" cy="704512"/>
          </a:xfrm>
          <a:prstGeom prst="hexagon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Šestiúhelník 5">
            <a:extLst>
              <a:ext uri="{FF2B5EF4-FFF2-40B4-BE49-F238E27FC236}">
                <a16:creationId xmlns:a16="http://schemas.microsoft.com/office/drawing/2014/main" id="{F8FB4D3B-4FC5-3121-708A-FD666393D7C1}"/>
              </a:ext>
            </a:extLst>
          </p:cNvPr>
          <p:cNvSpPr/>
          <p:nvPr/>
        </p:nvSpPr>
        <p:spPr>
          <a:xfrm>
            <a:off x="5669443" y="6052288"/>
            <a:ext cx="751840" cy="704512"/>
          </a:xfrm>
          <a:prstGeom prst="hexagon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estiúhelník 6">
            <a:extLst>
              <a:ext uri="{FF2B5EF4-FFF2-40B4-BE49-F238E27FC236}">
                <a16:creationId xmlns:a16="http://schemas.microsoft.com/office/drawing/2014/main" id="{49098EB7-67E6-D931-B28B-48F6927AF121}"/>
              </a:ext>
            </a:extLst>
          </p:cNvPr>
          <p:cNvSpPr/>
          <p:nvPr/>
        </p:nvSpPr>
        <p:spPr>
          <a:xfrm>
            <a:off x="8101453" y="6052288"/>
            <a:ext cx="751840" cy="704512"/>
          </a:xfrm>
          <a:prstGeom prst="hexagon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estiúhelník 7">
            <a:extLst>
              <a:ext uri="{FF2B5EF4-FFF2-40B4-BE49-F238E27FC236}">
                <a16:creationId xmlns:a16="http://schemas.microsoft.com/office/drawing/2014/main" id="{D4974B9B-F7B6-5D7E-F351-C99548275878}"/>
              </a:ext>
            </a:extLst>
          </p:cNvPr>
          <p:cNvSpPr/>
          <p:nvPr/>
        </p:nvSpPr>
        <p:spPr>
          <a:xfrm>
            <a:off x="6485849" y="6052288"/>
            <a:ext cx="751840" cy="704512"/>
          </a:xfrm>
          <a:prstGeom prst="hexagon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Šestiúhelník 8">
            <a:extLst>
              <a:ext uri="{FF2B5EF4-FFF2-40B4-BE49-F238E27FC236}">
                <a16:creationId xmlns:a16="http://schemas.microsoft.com/office/drawing/2014/main" id="{D4046195-6696-3A21-3170-D8218CB0D01F}"/>
              </a:ext>
            </a:extLst>
          </p:cNvPr>
          <p:cNvSpPr/>
          <p:nvPr/>
        </p:nvSpPr>
        <p:spPr>
          <a:xfrm>
            <a:off x="7290783" y="6052288"/>
            <a:ext cx="751840" cy="704512"/>
          </a:xfrm>
          <a:prstGeom prst="hexagon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Šestiúhelník 9">
            <a:extLst>
              <a:ext uri="{FF2B5EF4-FFF2-40B4-BE49-F238E27FC236}">
                <a16:creationId xmlns:a16="http://schemas.microsoft.com/office/drawing/2014/main" id="{E3A925E3-88D2-AD89-B7FD-6CA3054B517A}"/>
              </a:ext>
            </a:extLst>
          </p:cNvPr>
          <p:cNvSpPr/>
          <p:nvPr/>
        </p:nvSpPr>
        <p:spPr>
          <a:xfrm>
            <a:off x="8912123" y="6053787"/>
            <a:ext cx="751840" cy="704512"/>
          </a:xfrm>
          <a:prstGeom prst="hexagon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Šestiúhelník 10">
            <a:extLst>
              <a:ext uri="{FF2B5EF4-FFF2-40B4-BE49-F238E27FC236}">
                <a16:creationId xmlns:a16="http://schemas.microsoft.com/office/drawing/2014/main" id="{16570F25-D7B5-988D-1347-B6CF5BCD6BAE}"/>
              </a:ext>
            </a:extLst>
          </p:cNvPr>
          <p:cNvSpPr/>
          <p:nvPr/>
        </p:nvSpPr>
        <p:spPr>
          <a:xfrm>
            <a:off x="9722793" y="6052288"/>
            <a:ext cx="751840" cy="704512"/>
          </a:xfrm>
          <a:prstGeom prst="hexagon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Zástupný obsah 13">
            <a:extLst>
              <a:ext uri="{FF2B5EF4-FFF2-40B4-BE49-F238E27FC236}">
                <a16:creationId xmlns:a16="http://schemas.microsoft.com/office/drawing/2014/main" id="{504023A7-3269-66AF-10B1-9FC3C69154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Downer, A. J., &amp; </a:t>
            </a:r>
            <a:r>
              <a:rPr lang="en-US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Karlik</a:t>
            </a:r>
            <a:r>
              <a:rPr lang="en-US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, J. (2019). A comparison of two </a:t>
            </a:r>
            <a:r>
              <a:rPr lang="en-US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horsechestnut</a:t>
            </a:r>
            <a:r>
              <a:rPr lang="en-US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 street tree plantings in Kiev and Pripyat, Ukraine. </a:t>
            </a:r>
            <a:r>
              <a:rPr lang="en-US" sz="1400" b="0" i="1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Open Journal of Forestry</a:t>
            </a:r>
            <a:r>
              <a:rPr lang="en-US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, </a:t>
            </a:r>
            <a:r>
              <a:rPr lang="en-US" sz="1400" b="0" i="1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09</a:t>
            </a:r>
            <a:r>
              <a:rPr lang="en-US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(03), 255–263. https://</a:t>
            </a:r>
            <a:r>
              <a:rPr lang="en-US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doi.org</a:t>
            </a:r>
            <a:r>
              <a:rPr lang="en-US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/10.4236/</a:t>
            </a:r>
            <a:r>
              <a:rPr lang="en-US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ojf.2019.93014</a:t>
            </a:r>
            <a:endParaRPr lang="cs-CZ" sz="1400" b="0" i="0" dirty="0">
              <a:solidFill>
                <a:srgbClr val="05103E"/>
              </a:solidFill>
              <a:effectLst/>
              <a:latin typeface="Times New Roman" panose="02020603050405020304" pitchFamily="18" charset="0"/>
            </a:endParaRPr>
          </a:p>
          <a:p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Frías-Sánchez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, A.,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Perailes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-Santiago, J.,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Orap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, E., &amp;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López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, D. J. (2023). Learning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from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Chernobyl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: Reverse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Colonialism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 and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Feral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Architectures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. </a:t>
            </a:r>
            <a:r>
              <a:rPr lang="cs-CZ" sz="1400" b="0" i="1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HipoTesis</a:t>
            </a:r>
            <a:r>
              <a:rPr lang="cs-CZ" sz="1400" b="0" i="1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cs-CZ" sz="1400" b="0" i="1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Serie</a:t>
            </a:r>
            <a:r>
              <a:rPr lang="cs-CZ" sz="1400" b="0" i="1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cs-CZ" sz="1400" b="0" i="1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Numerada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, </a:t>
            </a:r>
            <a:r>
              <a:rPr lang="cs-CZ" sz="1400" b="0" i="1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11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, 39–51. https://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doi.org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/10.37536/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htsn.11.2023.156</a:t>
            </a:r>
            <a:endParaRPr lang="cs-CZ" sz="1400" b="0" i="0" dirty="0">
              <a:solidFill>
                <a:srgbClr val="05103E"/>
              </a:solidFill>
              <a:effectLst/>
              <a:latin typeface="Times New Roman" panose="02020603050405020304" pitchFamily="18" charset="0"/>
            </a:endParaRPr>
          </a:p>
          <a:p>
            <a:r>
              <a:rPr lang="en-US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Laćan</a:t>
            </a:r>
            <a:r>
              <a:rPr lang="en-US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, I., McBride, J. R., &amp; De Witt, D. (2015). Urban forest condition and succession in the abandoned city of Pripyat, near Chernobyl, Ukraine. </a:t>
            </a:r>
            <a:r>
              <a:rPr lang="en-US" sz="1400" b="0" i="1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Urban Forestry &amp; Urban Greening</a:t>
            </a:r>
            <a:r>
              <a:rPr lang="en-US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, </a:t>
            </a:r>
            <a:r>
              <a:rPr lang="en-US" sz="1400" b="0" i="1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14</a:t>
            </a:r>
            <a:r>
              <a:rPr lang="en-US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(4), 1068–1078. https://</a:t>
            </a:r>
            <a:r>
              <a:rPr lang="en-US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doi.org</a:t>
            </a:r>
            <a:r>
              <a:rPr lang="en-US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/10.1016/</a:t>
            </a:r>
            <a:r>
              <a:rPr lang="en-US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j.ufug.2015.09.009</a:t>
            </a:r>
            <a:endParaRPr lang="cs-CZ" sz="1400" b="0" i="0" dirty="0">
              <a:solidFill>
                <a:srgbClr val="05103E"/>
              </a:solidFill>
              <a:effectLst/>
              <a:latin typeface="Times New Roman" panose="02020603050405020304" pitchFamily="18" charset="0"/>
            </a:endParaRPr>
          </a:p>
          <a:p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Rogovskyi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, S.,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Ishchuk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, L., &amp;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Ishchuk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, H. (2023).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CHORNOBYL’S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CURRENT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DENDROFLORA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: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ANALYSIS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 OF NATURAL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SUCCESSIONS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 IN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THE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ABANDONED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 URBAN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PHYTOCOENOSES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. </a:t>
            </a:r>
            <a:r>
              <a:rPr lang="cs-CZ" sz="1400" b="0" i="1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Trakya</a:t>
            </a:r>
            <a:r>
              <a:rPr lang="cs-CZ" sz="1400" b="0" i="1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 University </a:t>
            </a:r>
            <a:r>
              <a:rPr lang="cs-CZ" sz="1400" b="0" i="1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Journal</a:t>
            </a:r>
            <a:r>
              <a:rPr lang="cs-CZ" sz="1400" b="0" i="1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cs-CZ" sz="1400" b="0" i="1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of</a:t>
            </a:r>
            <a:r>
              <a:rPr lang="cs-CZ" sz="1400" b="0" i="1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 Natural </a:t>
            </a:r>
            <a:r>
              <a:rPr lang="cs-CZ" sz="1400" b="0" i="1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Sciences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, </a:t>
            </a:r>
            <a:r>
              <a:rPr lang="cs-CZ" sz="1400" b="0" i="1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24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(2), 5–21. https://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doi.org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/10.23902/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trkjnat.1246847</a:t>
            </a:r>
            <a:endParaRPr lang="cs-CZ" sz="1400" b="0" i="0" dirty="0">
              <a:solidFill>
                <a:srgbClr val="05103E"/>
              </a:solidFill>
              <a:effectLst/>
              <a:latin typeface="Times New Roman" panose="02020603050405020304" pitchFamily="18" charset="0"/>
            </a:endParaRPr>
          </a:p>
          <a:p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Victorova, N.,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Voitesekhovitch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, O.,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Sorochinsky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, B.,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Vandenhove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, H.,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Konoplev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, A., &amp;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Konopleva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, I. (2000).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Phytoremediation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of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Chernobyl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contaminated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land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. </a:t>
            </a:r>
            <a:r>
              <a:rPr lang="cs-CZ" sz="1400" b="0" i="1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Radiation</a:t>
            </a:r>
            <a:r>
              <a:rPr lang="cs-CZ" sz="1400" b="0" i="1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cs-CZ" sz="1400" b="0" i="1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Protection</a:t>
            </a:r>
            <a:r>
              <a:rPr lang="cs-CZ" sz="1400" b="0" i="1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 Dosimetry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, </a:t>
            </a:r>
            <a:r>
              <a:rPr lang="cs-CZ" sz="1400" b="0" i="1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92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(1), 59–64. https://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doi.org</a:t>
            </a:r>
            <a:r>
              <a:rPr lang="cs-CZ" sz="1400" b="0" i="0" dirty="0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/10.1093/</a:t>
            </a:r>
            <a:r>
              <a:rPr lang="cs-CZ" sz="1400" b="0" i="0" dirty="0" err="1">
                <a:solidFill>
                  <a:srgbClr val="05103E"/>
                </a:solidFill>
                <a:effectLst/>
                <a:latin typeface="Times New Roman" panose="02020603050405020304" pitchFamily="18" charset="0"/>
              </a:rPr>
              <a:t>oxfordjournals.rpd.a033285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4247848238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2398</TotalTime>
  <Words>667</Words>
  <Application>Microsoft Office PowerPoint</Application>
  <PresentationFormat>Širokoúhlá obrazovka</PresentationFormat>
  <Paragraphs>53</Paragraphs>
  <Slides>10</Slides>
  <Notes>3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6" baseType="lpstr">
      <vt:lpstr>Aptos</vt:lpstr>
      <vt:lpstr>Aptos Display</vt:lpstr>
      <vt:lpstr>Arial</vt:lpstr>
      <vt:lpstr>Impact</vt:lpstr>
      <vt:lpstr>Times New Roman</vt:lpstr>
      <vt:lpstr>Motiv Office</vt:lpstr>
      <vt:lpstr>Sukcese dendroflóry ve městě Pripjať po vysídlení obyvatelstva</vt:lpstr>
      <vt:lpstr>Lokalita</vt:lpstr>
      <vt:lpstr>Černobylská katastrofa</vt:lpstr>
      <vt:lpstr>Vybrané druhy</vt:lpstr>
      <vt:lpstr>Situace vybraných druhů</vt:lpstr>
      <vt:lpstr>Aktuální stav</vt:lpstr>
      <vt:lpstr>Nebezpečí do budoucna</vt:lpstr>
      <vt:lpstr>Závěr</vt:lpstr>
      <vt:lpstr>Zdroje</vt:lpstr>
      <vt:lpstr>Děkuji za pozornost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Ernest Miroslav Bc.</dc:creator>
  <cp:lastModifiedBy>Ernest Miroslav Bc.</cp:lastModifiedBy>
  <cp:revision>5</cp:revision>
  <dcterms:created xsi:type="dcterms:W3CDTF">2024-11-17T16:47:08Z</dcterms:created>
  <dcterms:modified xsi:type="dcterms:W3CDTF">2024-11-28T06:06:44Z</dcterms:modified>
</cp:coreProperties>
</file>