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7" r:id="rId4"/>
    <p:sldId id="263" r:id="rId5"/>
    <p:sldId id="258" r:id="rId6"/>
    <p:sldId id="265" r:id="rId7"/>
    <p:sldId id="266" r:id="rId8"/>
    <p:sldId id="270" r:id="rId9"/>
    <p:sldId id="268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81" autoAdjust="0"/>
  </p:normalViewPr>
  <p:slideViewPr>
    <p:cSldViewPr snapToGrid="0" snapToObjects="1">
      <p:cViewPr varScale="1">
        <p:scale>
          <a:sx n="62" d="100"/>
          <a:sy n="62" d="100"/>
        </p:scale>
        <p:origin x="205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F1248-19DE-4B30-BED4-CC8106D6993B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BE7B9-12D0-406E-AEF0-EBB15CB12C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265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lgal_bloo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Trophic_level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timing of </a:t>
            </a:r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ice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algae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 tooltip="Algal blo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blooms</a:t>
            </a:r>
            <a:r>
              <a:rPr lang="en-US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is especially important for supporting higher </a:t>
            </a:r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4" tooltip="Trophic leve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trophic levels</a:t>
            </a:r>
            <a:r>
              <a:rPr lang="en-US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at times of the year when light is low and ice cover still exists</a:t>
            </a:r>
            <a:endParaRPr lang="cs-CZ" b="0" i="0" u="none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cs-CZ" b="0" i="0" u="none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Calanus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</a:t>
            </a:r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finmarchicus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(atlantský, menší), </a:t>
            </a:r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hyperboreus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 </a:t>
            </a:r>
            <a:r>
              <a:rPr lang="cs-CZ" b="0" i="0" u="non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glacialis</a:t>
            </a:r>
            <a:r>
              <a:rPr lang="cs-CZ" b="0" i="0" u="non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(větší, arktický)</a:t>
            </a:r>
            <a:endParaRPr lang="cs-CZ" u="none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4BE7B9-12D0-406E-AEF0-EBB15CB12CB4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2396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latin typeface="AdvPS_TINR"/>
              </a:rPr>
              <a:t>Observed population trends for Svalbard seabirds. The figure represents the slope (and associated SE) estimated from</a:t>
            </a:r>
          </a:p>
          <a:p>
            <a:pPr algn="l"/>
            <a:r>
              <a:rPr lang="cs-CZ" sz="1800" b="0" i="0" u="none" strike="noStrike" baseline="0" dirty="0">
                <a:latin typeface="AdvPS_TINR"/>
              </a:rPr>
              <a:t>monitoring data (log-</a:t>
            </a:r>
            <a:r>
              <a:rPr lang="cs-CZ" sz="1800" b="0" i="0" u="none" strike="noStrike" baseline="0" dirty="0" err="1">
                <a:latin typeface="AdvPS_TINR"/>
              </a:rPr>
              <a:t>transformed</a:t>
            </a:r>
            <a:r>
              <a:rPr lang="cs-CZ" sz="1800" b="0" i="0" u="none" strike="noStrike" baseline="0" dirty="0">
                <a:latin typeface="AdvPS_TINR"/>
              </a:rPr>
              <a:t>) </a:t>
            </a:r>
            <a:r>
              <a:rPr lang="cs-CZ" sz="1800" b="0" i="0" u="none" strike="noStrike" baseline="0" dirty="0" err="1">
                <a:latin typeface="AdvPS_TINR"/>
              </a:rPr>
              <a:t>for</a:t>
            </a:r>
            <a:r>
              <a:rPr lang="cs-CZ" sz="1800" b="0" i="0" u="none" strike="noStrike" baseline="0" dirty="0">
                <a:latin typeface="AdvPS_TINR"/>
              </a:rPr>
              <a:t> </a:t>
            </a:r>
            <a:r>
              <a:rPr lang="cs-CZ" sz="1800" b="0" i="0" u="none" strike="noStrike" baseline="0" dirty="0" err="1">
                <a:latin typeface="AdvPS_TINR"/>
              </a:rPr>
              <a:t>Spitsbergen</a:t>
            </a:r>
            <a:r>
              <a:rPr lang="cs-CZ" sz="1800" b="0" i="0" u="none" strike="noStrike" baseline="0" dirty="0">
                <a:latin typeface="AdvPS_TINR"/>
              </a:rPr>
              <a:t> (</a:t>
            </a:r>
            <a:r>
              <a:rPr lang="cs-CZ" sz="1800" b="0" i="0" u="none" strike="noStrike" baseline="0" dirty="0" err="1">
                <a:latin typeface="AdvPS_TINR"/>
              </a:rPr>
              <a:t>circles</a:t>
            </a:r>
            <a:r>
              <a:rPr lang="cs-CZ" sz="1800" b="0" i="0" u="none" strike="noStrike" baseline="0" dirty="0">
                <a:latin typeface="AdvPS_TINR"/>
              </a:rPr>
              <a:t>) and </a:t>
            </a:r>
            <a:r>
              <a:rPr lang="cs-CZ" sz="1800" b="0" i="0" u="none" strike="noStrike" baseline="0" dirty="0" err="1">
                <a:latin typeface="AdvPS_TINR"/>
              </a:rPr>
              <a:t>Bj</a:t>
            </a:r>
            <a:r>
              <a:rPr lang="cs-CZ" sz="1800" b="0" i="0" u="none" strike="noStrike" baseline="0" dirty="0" err="1">
                <a:latin typeface="AdvTTec369687"/>
              </a:rPr>
              <a:t>ø</a:t>
            </a:r>
            <a:r>
              <a:rPr lang="cs-CZ" sz="1800" b="0" i="0" u="none" strike="noStrike" baseline="0" dirty="0" err="1">
                <a:latin typeface="AdvPS_TINR"/>
              </a:rPr>
              <a:t>rn</a:t>
            </a:r>
            <a:r>
              <a:rPr lang="cs-CZ" sz="1800" b="0" i="0" u="none" strike="noStrike" baseline="0" dirty="0" err="1">
                <a:latin typeface="AdvTTec369687"/>
              </a:rPr>
              <a:t>ø</a:t>
            </a:r>
            <a:r>
              <a:rPr lang="cs-CZ" sz="1800" b="0" i="0" u="none" strike="noStrike" baseline="0" dirty="0" err="1">
                <a:latin typeface="AdvPS_TINR"/>
              </a:rPr>
              <a:t>ya</a:t>
            </a:r>
            <a:r>
              <a:rPr lang="cs-CZ" sz="1800" b="0" i="0" u="none" strike="noStrike" baseline="0" dirty="0">
                <a:latin typeface="AdvPS_TINR"/>
              </a:rPr>
              <a:t> (</a:t>
            </a:r>
            <a:r>
              <a:rPr lang="cs-CZ" sz="1800" b="0" i="0" u="none" strike="noStrike" baseline="0" dirty="0" err="1">
                <a:latin typeface="AdvPS_TINR"/>
              </a:rPr>
              <a:t>triangles</a:t>
            </a:r>
            <a:r>
              <a:rPr lang="cs-CZ" sz="1800" b="0" i="0" u="none" strike="noStrike" baseline="0" dirty="0">
                <a:latin typeface="AdvPS_TINR"/>
              </a:rPr>
              <a:t>) </a:t>
            </a:r>
            <a:r>
              <a:rPr lang="cs-CZ" sz="1800" b="0" i="0" u="none" strike="noStrike" baseline="0" dirty="0" err="1">
                <a:latin typeface="AdvPS_TINR"/>
              </a:rPr>
              <a:t>using</a:t>
            </a:r>
            <a:r>
              <a:rPr lang="cs-CZ" sz="1800" b="0" i="0" u="none" strike="noStrike" baseline="0" dirty="0">
                <a:latin typeface="AdvPS_TINR"/>
              </a:rPr>
              <a:t> </a:t>
            </a:r>
            <a:r>
              <a:rPr lang="cs-CZ" sz="1800" b="0" i="0" u="none" strike="noStrike" baseline="0" dirty="0" err="1">
                <a:latin typeface="AdvPS_TINR"/>
              </a:rPr>
              <a:t>linear</a:t>
            </a:r>
            <a:r>
              <a:rPr lang="cs-CZ" sz="1800" b="0" i="0" u="none" strike="noStrike" baseline="0" dirty="0">
                <a:latin typeface="AdvPS_TINR"/>
              </a:rPr>
              <a:t> </a:t>
            </a:r>
            <a:r>
              <a:rPr lang="cs-CZ" sz="1800" b="0" i="0" u="none" strike="noStrike" baseline="0" dirty="0" err="1">
                <a:latin typeface="AdvPS_TINR"/>
              </a:rPr>
              <a:t>models</a:t>
            </a:r>
            <a:r>
              <a:rPr lang="cs-CZ" sz="1800" b="0" i="0" u="none" strike="noStrike" baseline="0" dirty="0">
                <a:latin typeface="AdvPS_TINR"/>
              </a:rPr>
              <a:t> in period 2009</a:t>
            </a:r>
            <a:r>
              <a:rPr lang="cs-CZ" sz="1800" b="0" i="0" u="none" strike="noStrike" baseline="0" dirty="0">
                <a:latin typeface="AdvTTec369687+20"/>
              </a:rPr>
              <a:t>–</a:t>
            </a:r>
            <a:r>
              <a:rPr lang="cs-CZ" sz="1800" b="0" i="0" u="none" strike="noStrike" baseline="0" dirty="0">
                <a:latin typeface="AdvPS_TINR"/>
              </a:rPr>
              <a:t>2018. Blue</a:t>
            </a:r>
          </a:p>
          <a:p>
            <a:pPr algn="l"/>
            <a:r>
              <a:rPr lang="en-US" sz="1800" b="0" i="0" u="none" strike="noStrike" baseline="0" dirty="0">
                <a:latin typeface="AdvPS_TINR"/>
              </a:rPr>
              <a:t>represents the Arctic species, from left to right, Ivory Gull (a), Little Auk (b), Glaucous Gull, (c) and </a:t>
            </a:r>
            <a:r>
              <a:rPr lang="en-US" sz="1800" b="0" i="0" u="none" strike="noStrike" baseline="0" dirty="0" err="1">
                <a:latin typeface="AdvPS_TINR"/>
              </a:rPr>
              <a:t>Br</a:t>
            </a:r>
            <a:r>
              <a:rPr lang="en-US" sz="1800" b="0" i="0" u="none" strike="noStrike" baseline="0" dirty="0" err="1">
                <a:latin typeface="AdvP4C4E59"/>
              </a:rPr>
              <a:t>€</a:t>
            </a:r>
            <a:r>
              <a:rPr lang="en-US" sz="1800" b="0" i="0" u="none" strike="noStrike" baseline="0" dirty="0" err="1">
                <a:latin typeface="AdvPS_TINR"/>
              </a:rPr>
              <a:t>unnich</a:t>
            </a:r>
            <a:r>
              <a:rPr lang="en-US" sz="1800" b="0" i="0" u="none" strike="noStrike" baseline="0" dirty="0" err="1">
                <a:latin typeface="AdvTTec369687+20"/>
              </a:rPr>
              <a:t>’</a:t>
            </a:r>
            <a:r>
              <a:rPr lang="en-US" sz="1800" b="0" i="0" u="none" strike="noStrike" baseline="0" dirty="0" err="1">
                <a:latin typeface="AdvPS_TINR"/>
              </a:rPr>
              <a:t>s</a:t>
            </a:r>
            <a:r>
              <a:rPr lang="en-US" sz="1800" b="0" i="0" u="none" strike="noStrike" baseline="0" dirty="0">
                <a:latin typeface="AdvPS_TINR"/>
              </a:rPr>
              <a:t> Guillemot (d) and</a:t>
            </a:r>
          </a:p>
          <a:p>
            <a:pPr algn="l"/>
            <a:r>
              <a:rPr lang="en-US" sz="1800" b="0" i="0" u="none" strike="noStrike" baseline="0" dirty="0">
                <a:latin typeface="AdvPS_TINR"/>
              </a:rPr>
              <a:t>red the boreal species, from left to right, Common Guillemot (e), Northern Fulmar (f), Black-legged Kittiwake (g), Northern Gannet</a:t>
            </a:r>
          </a:p>
          <a:p>
            <a:pPr algn="l"/>
            <a:r>
              <a:rPr lang="en-US" sz="1800" b="0" i="0" u="none" strike="noStrike" baseline="0" dirty="0">
                <a:latin typeface="AdvPS_TINR"/>
              </a:rPr>
              <a:t>(h), and Great Skua (</a:t>
            </a:r>
            <a:r>
              <a:rPr lang="en-US" sz="1800" b="0" i="0" u="none" strike="noStrike" baseline="0" dirty="0" err="1">
                <a:latin typeface="AdvPS_TINR"/>
              </a:rPr>
              <a:t>i</a:t>
            </a:r>
            <a:r>
              <a:rPr lang="en-US" sz="1800" b="0" i="0" u="none" strike="noStrike" baseline="0" dirty="0">
                <a:latin typeface="AdvPS_TINR"/>
              </a:rPr>
              <a:t>). Note that the growth rate (and associated SE) of the Northern Gannet is represented on a different scale</a:t>
            </a:r>
          </a:p>
          <a:p>
            <a:pPr algn="l"/>
            <a:r>
              <a:rPr lang="en-US" sz="1800" b="0" i="0" u="none" strike="noStrike" baseline="0" dirty="0">
                <a:latin typeface="AdvPS_TINR"/>
              </a:rPr>
              <a:t>on the </a:t>
            </a:r>
            <a:r>
              <a:rPr lang="en-US" sz="1800" b="0" i="0" u="none" strike="noStrike" baseline="0" dirty="0">
                <a:latin typeface="AdvPS_TINI"/>
              </a:rPr>
              <a:t>y</a:t>
            </a:r>
            <a:r>
              <a:rPr lang="en-US" sz="1800" b="0" i="0" u="none" strike="noStrike" baseline="0" dirty="0">
                <a:latin typeface="AdvPS_TINR"/>
              </a:rPr>
              <a:t>-axis; it equals 0.61 </a:t>
            </a:r>
            <a:r>
              <a:rPr lang="en-US" sz="1800" b="0" i="0" u="none" strike="noStrike" baseline="0" dirty="0">
                <a:latin typeface="AdvP4C4E74"/>
              </a:rPr>
              <a:t> </a:t>
            </a:r>
            <a:r>
              <a:rPr lang="en-US" sz="1800" b="0" i="0" u="none" strike="noStrike" baseline="0" dirty="0">
                <a:latin typeface="AdvPS_TINR"/>
              </a:rPr>
              <a:t>0.07. The horizontal black line represents the limit between positive and negative population growth</a:t>
            </a:r>
          </a:p>
          <a:p>
            <a:pPr algn="l"/>
            <a:r>
              <a:rPr lang="cs-CZ" sz="1800" b="0" i="0" u="none" strike="noStrike" baseline="0" dirty="0" err="1">
                <a:latin typeface="AdvPS_TINR"/>
              </a:rPr>
              <a:t>rates</a:t>
            </a:r>
            <a:r>
              <a:rPr lang="cs-CZ" sz="1800" b="0" i="0" u="none" strike="noStrike" baseline="0" dirty="0">
                <a:latin typeface="AdvPS_TINR"/>
              </a:rPr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4BE7B9-12D0-406E-AEF0-EBB15CB12CB4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625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4BE7B9-12D0-406E-AEF0-EBB15CB12CB4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77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0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2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0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3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69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290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85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81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9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547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21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4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992FEB22-73E7-783E-6114-5B69C5C26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73" y="-34047"/>
            <a:ext cx="9156673" cy="6926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673" y="23102"/>
            <a:ext cx="5032145" cy="2214259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cs-CZ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INTERAKCE MEZI SUCHOZEMSKÝMI A MOŘSKÝMI EKOSYSTÉMY V ARKTIDĚ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8919" y="4742639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cs-CZ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VLIV MOŘSKÝCH PTÁKŮ NA PŘENOS ŽIVIN Z MOŘE NA PEVNINU</a:t>
            </a:r>
          </a:p>
          <a:p>
            <a:endParaRPr lang="cs-CZ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Anna Veselá</a:t>
            </a:r>
            <a:endParaRPr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84F490-1000-D3E3-71A5-AD75A77C4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523612"/>
            <a:ext cx="5937755" cy="1188720"/>
          </a:xfrm>
        </p:spPr>
        <p:txBody>
          <a:bodyPr/>
          <a:lstStyle/>
          <a:p>
            <a:r>
              <a:rPr lang="cs-CZ" dirty="0"/>
              <a:t>TAKE-HOME MESSAGE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C9E4D8-CCC8-CB43-50ED-8128F15F5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160049"/>
            <a:ext cx="5937755" cy="3101983"/>
          </a:xfrm>
        </p:spPr>
        <p:txBody>
          <a:bodyPr/>
          <a:lstStyle/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mořští ptáci jsou klíčovými druhy v Arktidě</a:t>
            </a:r>
          </a:p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velký vliv na transport živin z moře na souš, ale i polutantů</a:t>
            </a:r>
          </a:p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ptačí útesy = biodiversity 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</a:rPr>
              <a:t>hotspots</a:t>
            </a:r>
            <a:endParaRPr lang="cs-CZ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změna klimatu může narušit tyto vazby</a:t>
            </a:r>
          </a:p>
          <a:p>
            <a:endParaRPr lang="cs-CZ" dirty="0"/>
          </a:p>
        </p:txBody>
      </p:sp>
      <p:pic>
        <p:nvPicPr>
          <p:cNvPr id="5" name="Obrázek 4" descr="Obsah obrázku pták, vodní pták, alky, venku&#10;&#10;Popis byl vytvořen automaticky">
            <a:extLst>
              <a:ext uri="{FF2B5EF4-FFF2-40B4-BE49-F238E27FC236}">
                <a16:creationId xmlns:a16="http://schemas.microsoft.com/office/drawing/2014/main" id="{0376FC12-DB8F-3A21-1101-24A9A195E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187" y="4072709"/>
            <a:ext cx="2775625" cy="208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89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9E8D50-DCB7-314B-A7E9-1A1092C5D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603447"/>
            <a:ext cx="5937755" cy="1188720"/>
          </a:xfrm>
        </p:spPr>
        <p:txBody>
          <a:bodyPr/>
          <a:lstStyle/>
          <a:p>
            <a:r>
              <a:rPr lang="cs-CZ" dirty="0"/>
              <a:t>ZDROJE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7D5800-AA81-1A88-CED2-999C73994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180" y="2005867"/>
            <a:ext cx="6477640" cy="454084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Descamps S, </a:t>
            </a:r>
            <a:r>
              <a:rPr lang="en-US" sz="11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Strøm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 (2021). As the Arctic becomes boreal: ongoing shifts in a high-Arctic seabird community</a:t>
            </a:r>
            <a:r>
              <a:rPr lang="en-US" sz="11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Ecology 102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(11): e03485, https://doi.org/10.1002/ecy.3485 </a:t>
            </a:r>
            <a:r>
              <a:rPr lang="cs-CZ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Finne </a:t>
            </a:r>
            <a:r>
              <a:rPr lang="cs-CZ" sz="11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 al</a:t>
            </a:r>
            <a:r>
              <a:rPr lang="cs-CZ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2022</a:t>
            </a:r>
            <a:endParaRPr lang="cs-CZ" sz="1100" b="0" i="0" u="none" strike="noStrike" kern="100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/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Evenset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A.,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Christensen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G. N.,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Skotvold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T.,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Fjeld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E.,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Schlabach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M.,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Wartena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E., &amp; Gregor, D. (2004). A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comparison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of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organic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contaminants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in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two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high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Arctic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lake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ecosystems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Bjørnøya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Bear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Island),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Norway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Science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of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the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Total</a:t>
            </a:r>
            <a:r>
              <a:rPr lang="cs-CZ" sz="1100" kern="100" dirty="0"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Environment, 318(1–3), 125–141. https://doi.org/10.1016/S0048-9697(03)00365-6</a:t>
            </a:r>
          </a:p>
          <a:p>
            <a:pPr marL="285750" indent="-285750"/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Hansen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B. B.,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Lorentzen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J. R.,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Welker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J. M.,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Varpe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Ø.,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Aanes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R.,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Beumer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L. T., &amp;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Pedersen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Å. Ø. (2019).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Reindeer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turning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maritime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Ice-locked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tundra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triggers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dietary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niche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utilization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cs-CZ" sz="1100" dirty="0" err="1">
                <a:latin typeface="Calibri" panose="020F0502020204030204" pitchFamily="34" charset="0"/>
                <a:cs typeface="Calibri" panose="020F0502020204030204" pitchFamily="34" charset="0"/>
              </a:rPr>
              <a:t>Ecosphere</a:t>
            </a:r>
            <a:r>
              <a:rPr lang="cs-CZ" sz="1100" dirty="0">
                <a:latin typeface="Calibri" panose="020F0502020204030204" pitchFamily="34" charset="0"/>
                <a:cs typeface="Calibri" panose="020F0502020204030204" pitchFamily="34" charset="0"/>
              </a:rPr>
              <a:t>, 10(4). https://doi.org/10.1002/ecs2.2672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Vihtakari, M.,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Welcker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J., Moe, B.,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Chastel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O.,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Tartu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S., Hop, H.,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Bech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C.,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Descamps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S., &amp;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Gabrielsen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G. W. (2018). Black-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legged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kittiwakes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messengers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Atlantification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Arctic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cs-CZ" sz="1100" i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Scientific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i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Reports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8(1)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https://doi.org/10.1038/s41598-017-19118-8. </a:t>
            </a:r>
          </a:p>
          <a:p>
            <a:pPr marL="285750" indent="-285750"/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Wojczulanis-Jakubas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Jakubas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D. &amp;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Stempniewicz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L. (2022).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Little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Auk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Alle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alle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ecological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changing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Arctic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a model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organism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cs-CZ" sz="1100" i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Polar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i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45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163–176, https://doi.org/10.1007/s00300-021-02981-7 </a:t>
            </a:r>
          </a:p>
          <a:p>
            <a:pPr marL="285750" indent="-285750"/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Zawierucha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K.,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Zmudczyńska-Skarbek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K.,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Kaczmarek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Ł., &amp;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Wojczulanis-Jakubas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K. (2016).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influence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seabird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colony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on abundance and species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composition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water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bears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Tardigrada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in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Hornsund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Spitsbergen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cs-CZ" sz="11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Arctic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 </a:t>
            </a:r>
            <a:r>
              <a:rPr lang="cs-CZ" sz="1100" i="1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Polar</a:t>
            </a:r>
            <a:r>
              <a:rPr lang="cs-CZ" sz="1100" i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Biology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cs-CZ" sz="1100" i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39</a:t>
            </a:r>
            <a:r>
              <a:rPr lang="cs-CZ" sz="11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(4), 713–723</a:t>
            </a:r>
            <a:r>
              <a:rPr lang="cs-CZ" sz="1100" kern="1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https://doi.org/10.1007/s00300-015-1827-4</a:t>
            </a:r>
            <a:endParaRPr lang="cs-CZ" sz="1100" kern="100" dirty="0"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285750" indent="-285750"/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Zwolicki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Zmudczyńska-Skarbek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Matuła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J.,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Wojtuń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B., &amp;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Stempniewicz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L. (2016).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Differential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arctic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vegetation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nutrient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enrichment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plankton- and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fish-eating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colonial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seabirds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spitsbergen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cs-CZ" sz="1100" i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Frontiers</a:t>
            </a:r>
            <a:r>
              <a:rPr lang="cs-CZ" sz="11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Plant Science, 7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cs-CZ" sz="11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December</a:t>
            </a:r>
            <a:r>
              <a:rPr lang="cs-CZ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2016). https://doi.org/10.3389/fpls.2016.01959. </a:t>
            </a:r>
          </a:p>
          <a:p>
            <a:pPr marL="285750" indent="-285750"/>
            <a:endParaRPr lang="cs-CZ" sz="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489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pták, alky, vodní pták, venku&#10;&#10;Popis byl vytvořen automaticky">
            <a:extLst>
              <a:ext uri="{FF2B5EF4-FFF2-40B4-BE49-F238E27FC236}">
                <a16:creationId xmlns:a16="http://schemas.microsoft.com/office/drawing/2014/main" id="{849D8308-557B-5B45-CCAC-38C9AAEE1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7" name="Řečová bublina: oválný bublinový popisek 6">
            <a:extLst>
              <a:ext uri="{FF2B5EF4-FFF2-40B4-BE49-F238E27FC236}">
                <a16:creationId xmlns:a16="http://schemas.microsoft.com/office/drawing/2014/main" id="{83F65803-2CA9-3AF0-B10F-AFC454AB9198}"/>
              </a:ext>
            </a:extLst>
          </p:cNvPr>
          <p:cNvSpPr/>
          <p:nvPr/>
        </p:nvSpPr>
        <p:spPr>
          <a:xfrm>
            <a:off x="6163733" y="191911"/>
            <a:ext cx="2856089" cy="1670755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B8EE3979-8C1F-632F-67B0-E44C913E87E5}"/>
              </a:ext>
            </a:extLst>
          </p:cNvPr>
          <p:cNvSpPr txBox="1"/>
          <p:nvPr/>
        </p:nvSpPr>
        <p:spPr>
          <a:xfrm>
            <a:off x="6468532" y="611789"/>
            <a:ext cx="2246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92515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670" y="586822"/>
            <a:ext cx="2743200" cy="1645920"/>
          </a:xfrm>
        </p:spPr>
        <p:txBody>
          <a:bodyPr>
            <a:normAutofit fontScale="90000"/>
          </a:bodyPr>
          <a:lstStyle/>
          <a:p>
            <a:r>
              <a:rPr lang="cs-CZ" sz="3600" dirty="0"/>
              <a:t>ARKTICKÁ TUNDRA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A9751A53-AFF8-C018-F4B3-FEF6A0232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579" y="586821"/>
            <a:ext cx="4580057" cy="1820205"/>
          </a:xfrm>
        </p:spPr>
        <p:txBody>
          <a:bodyPr anchor="ctr">
            <a:normAutofit lnSpcReduction="10000"/>
          </a:bodyPr>
          <a:lstStyle/>
          <a:p>
            <a:pPr>
              <a:lnSpc>
                <a:spcPct val="70000"/>
              </a:lnSpc>
            </a:pPr>
            <a:r>
              <a:rPr lang="cs-CZ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Arctic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challenge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 - nízké teploty, silný vítr, krátká vegetační doba, nízká intenzita světla, málo srážek, málo živin v půdě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permafrost, pomalá dekompozice 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homogenní vegetace, málo druhů</a:t>
            </a:r>
          </a:p>
          <a:p>
            <a:pPr>
              <a:lnSpc>
                <a:spcPct val="70000"/>
              </a:lnSpc>
            </a:pP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rostliny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 – pomalý růst, nízký vzrůst – keříky, trávy, polštáře, mechy, lišejníky</a:t>
            </a:r>
          </a:p>
          <a:p>
            <a:pPr>
              <a:lnSpc>
                <a:spcPct val="70000"/>
              </a:lnSpc>
            </a:pPr>
            <a:r>
              <a:rPr lang="cs-CZ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herbivoři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 – sob, bělokur, husy</a:t>
            </a:r>
          </a:p>
          <a:p>
            <a:pPr>
              <a:lnSpc>
                <a:spcPct val="70000"/>
              </a:lnSpc>
            </a:pP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predátoři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 – liška polární, medvěd lední</a:t>
            </a:r>
          </a:p>
        </p:txBody>
      </p:sp>
      <p:pic>
        <p:nvPicPr>
          <p:cNvPr id="1026" name="Picture 2" descr="Vegetation in Svalbard – Norsk Polarinstitutt">
            <a:extLst>
              <a:ext uri="{FF2B5EF4-FFF2-40B4-BE49-F238E27FC236}">
                <a16:creationId xmlns:a16="http://schemas.microsoft.com/office/drawing/2014/main" id="{2647EE32-CE94-4DDE-DB25-403785A9C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2" r="12466" b="2"/>
          <a:stretch/>
        </p:blipFill>
        <p:spPr bwMode="auto">
          <a:xfrm>
            <a:off x="728212" y="2729397"/>
            <a:ext cx="3875392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 descr="Obsah obrázku venku, tráva, husa, pták&#10;&#10;Popis byl vytvořen automaticky">
            <a:extLst>
              <a:ext uri="{FF2B5EF4-FFF2-40B4-BE49-F238E27FC236}">
                <a16:creationId xmlns:a16="http://schemas.microsoft.com/office/drawing/2014/main" id="{81C86104-58E4-3A28-A721-F2736881B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951" y="2729396"/>
            <a:ext cx="3511685" cy="3511685"/>
          </a:xfrm>
          <a:prstGeom prst="rect">
            <a:avLst/>
          </a:prstGeom>
        </p:spPr>
      </p:pic>
      <p:pic>
        <p:nvPicPr>
          <p:cNvPr id="13" name="Obrázek 12" descr="Obsah obrázku rostlina, květina, okvětní lístek, venku&#10;&#10;Popis byl vytvořen automaticky">
            <a:extLst>
              <a:ext uri="{FF2B5EF4-FFF2-40B4-BE49-F238E27FC236}">
                <a16:creationId xmlns:a16="http://schemas.microsoft.com/office/drawing/2014/main" id="{F66C820F-CDA9-E854-4C8A-02147BEA2D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9920"/>
          <a:stretch/>
        </p:blipFill>
        <p:spPr>
          <a:xfrm>
            <a:off x="3338332" y="5165385"/>
            <a:ext cx="1466445" cy="1370245"/>
          </a:xfrm>
          <a:prstGeom prst="rect">
            <a:avLst/>
          </a:prstGeom>
        </p:spPr>
      </p:pic>
      <p:pic>
        <p:nvPicPr>
          <p:cNvPr id="15" name="Obrázek 14" descr="Obsah obrázku rostlina, květina, okvětní lístek, venku&#10;&#10;Popis byl vytvořen automaticky">
            <a:extLst>
              <a:ext uri="{FF2B5EF4-FFF2-40B4-BE49-F238E27FC236}">
                <a16:creationId xmlns:a16="http://schemas.microsoft.com/office/drawing/2014/main" id="{B29DDB11-7A71-6C1F-8BE1-6D888ADE83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9921"/>
          <a:stretch/>
        </p:blipFill>
        <p:spPr>
          <a:xfrm>
            <a:off x="1771300" y="5165385"/>
            <a:ext cx="1466445" cy="1370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685AE1-BF04-241D-42E3-6D8A9964C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567" y="583659"/>
            <a:ext cx="3661878" cy="1851855"/>
          </a:xfrm>
        </p:spPr>
        <p:txBody>
          <a:bodyPr>
            <a:normAutofit/>
          </a:bodyPr>
          <a:lstStyle/>
          <a:p>
            <a:r>
              <a:rPr lang="cs-CZ" dirty="0"/>
              <a:t>MOŘSKÉ ARKTICKÉ EKOSYSTÉMY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2A1CF5D-E2B0-B611-5AC0-2DDECE406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568" y="2630167"/>
            <a:ext cx="3661879" cy="3664908"/>
          </a:xfrm>
        </p:spPr>
        <p:txBody>
          <a:bodyPr>
            <a:noAutofit/>
          </a:bodyPr>
          <a:lstStyle/>
          <a:p>
            <a:pPr algn="l"/>
            <a:r>
              <a:rPr lang="en-US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sv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</a:rPr>
              <a:t>ětlo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 + teplota + led 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výrazná 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sezonalita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</a:p>
          <a:p>
            <a:r>
              <a:rPr lang="cs-CZ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mořské potravní řetězce v Arktidě – poháněné lipidy</a:t>
            </a:r>
          </a:p>
          <a:p>
            <a:pPr algn="l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primární produkce (jaro/léto) – 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ice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algae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– prvotní zdroj pro 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herbivory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, fytoplankton</a:t>
            </a:r>
          </a:p>
          <a:p>
            <a:pPr algn="l"/>
            <a:r>
              <a:rPr lang="cs-CZ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zooplankton – klanonožci </a:t>
            </a:r>
            <a:r>
              <a:rPr lang="cs-CZ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Copepoda</a:t>
            </a:r>
            <a:r>
              <a:rPr lang="cs-CZ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(</a:t>
            </a:r>
            <a:r>
              <a:rPr lang="cs-CZ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Calanus</a:t>
            </a:r>
            <a:r>
              <a:rPr lang="cs-CZ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)</a:t>
            </a:r>
          </a:p>
          <a:p>
            <a:pPr algn="l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ryby – treska, sleď, huňáček</a:t>
            </a:r>
          </a:p>
          <a:p>
            <a:pPr algn="l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medvěd lední – vrcholový predátor</a:t>
            </a:r>
          </a:p>
          <a:p>
            <a:pPr algn="l"/>
            <a:endParaRPr lang="cs-CZ" sz="14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273232A-3145-381B-D8C2-A133B48E2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13" y="2933326"/>
            <a:ext cx="2601873" cy="3560958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E9578F8-7060-0F81-A97E-3BFEE860E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178" y="174328"/>
            <a:ext cx="3098208" cy="267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0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8F71D41-F497-188C-A3BF-0B64EEB69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01" y="462758"/>
            <a:ext cx="8264397" cy="593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6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6045" y="523612"/>
            <a:ext cx="5937755" cy="1188720"/>
          </a:xfrm>
        </p:spPr>
        <p:txBody>
          <a:bodyPr/>
          <a:lstStyle/>
          <a:p>
            <a:r>
              <a:rPr lang="cs-CZ" dirty="0"/>
              <a:t>MOŘŠTÍ PTÁCI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735" y="2072711"/>
            <a:ext cx="4341181" cy="3894363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Vysoká početnost – tvoří velké kolonie na útesech v blízkosti moře</a:t>
            </a:r>
          </a:p>
          <a:p>
            <a:pPr algn="l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Hnízdí na souši, na moře létají na potravou</a:t>
            </a:r>
          </a:p>
          <a:p>
            <a:pPr algn="l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Přímý transport energie a živin z moře na souš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živí se:</a:t>
            </a:r>
          </a:p>
          <a:p>
            <a:pPr lvl="2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planktonem (</a:t>
            </a:r>
            <a:r>
              <a:rPr lang="cs-CZ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vznášivky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Calanus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alkoun malý (</a:t>
            </a:r>
            <a:r>
              <a:rPr lang="cs-CZ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little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auk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klíčový druh</a:t>
            </a:r>
          </a:p>
          <a:p>
            <a:pPr lvl="2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rybami - r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acek tříprstý (Black-</a:t>
            </a:r>
            <a:r>
              <a:rPr lang="cs-CZ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legged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kittiwake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), alkoun tlustozobý (</a:t>
            </a:r>
            <a:r>
              <a:rPr lang="cs-CZ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Brunnich’s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guillemot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cs-CZ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cs-CZ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6" descr="Obsah obrázku pták, alky, vodní pták, venku&#10;&#10;Popis byl vytvořen automaticky">
            <a:extLst>
              <a:ext uri="{FF2B5EF4-FFF2-40B4-BE49-F238E27FC236}">
                <a16:creationId xmlns:a16="http://schemas.microsoft.com/office/drawing/2014/main" id="{8E3EC4E8-3E12-F96A-B63E-CE6C8535E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6885" y="160500"/>
            <a:ext cx="2549614" cy="1912211"/>
          </a:xfrm>
          <a:prstGeom prst="rect">
            <a:avLst/>
          </a:prstGeom>
        </p:spPr>
      </p:pic>
      <p:pic>
        <p:nvPicPr>
          <p:cNvPr id="1026" name="Picture 2" descr="Black-legged Kittiwake - Rissa tridactyla - Birds of the World">
            <a:extLst>
              <a:ext uri="{FF2B5EF4-FFF2-40B4-BE49-F238E27FC236}">
                <a16:creationId xmlns:a16="http://schemas.microsoft.com/office/drawing/2014/main" id="{36C1C61C-02E5-D440-B30B-7A34FF0C1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5509">
            <a:off x="5474908" y="-355839"/>
            <a:ext cx="3926520" cy="294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ázek 9" descr="Obsah obrázku vodní pták, venku, pták, voda&#10;&#10;Popis byl vytvořen automaticky">
            <a:extLst>
              <a:ext uri="{FF2B5EF4-FFF2-40B4-BE49-F238E27FC236}">
                <a16:creationId xmlns:a16="http://schemas.microsoft.com/office/drawing/2014/main" id="{9CC03F24-AED9-928F-2607-67160FD5FF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1143" y="1935805"/>
            <a:ext cx="2980380" cy="223528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FDE6DC9F-7C9B-6543-C7FC-9426C27E8E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1143" y="4301068"/>
            <a:ext cx="2980380" cy="19869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AD8DA0-70AF-8215-96C5-97B446AB1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390" y="523612"/>
            <a:ext cx="3114794" cy="1947214"/>
          </a:xfrm>
        </p:spPr>
        <p:txBody>
          <a:bodyPr/>
          <a:lstStyle/>
          <a:p>
            <a:r>
              <a:rPr lang="cs-CZ" dirty="0"/>
              <a:t>TRANSPORT ŽIVIN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5EA5C9-E3E7-4D3C-5A10-6A8D7BD622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6436" y="541387"/>
            <a:ext cx="4387174" cy="1947214"/>
          </a:xfrm>
        </p:spPr>
        <p:txBody>
          <a:bodyPr>
            <a:normAutofit fontScale="92500" lnSpcReduction="10000"/>
          </a:bodyPr>
          <a:lstStyle/>
          <a:p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trus (</a:t>
            </a:r>
            <a:r>
              <a:rPr lang="cs-CZ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guano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), zbytky potravy – bohaté na fosfor, dusík </a:t>
            </a:r>
          </a:p>
          <a:p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</a:rPr>
              <a:t>přímý vliv na populace rostlin 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pod útesy bohatší vegetace </a:t>
            </a:r>
          </a:p>
          <a:p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typické druhy –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Oxyria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digyna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Silene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acaulis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Bistorta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vivipara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Salix</a:t>
            </a:r>
            <a:r>
              <a:rPr lang="cs-CZ" sz="14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4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polaris</a:t>
            </a:r>
            <a:endParaRPr lang="cs-CZ" sz="14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mechy – vyšší početnost </a:t>
            </a:r>
            <a:r>
              <a:rPr lang="cs-CZ" sz="14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želvušek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(</a:t>
            </a:r>
            <a:r>
              <a:rPr lang="cs-CZ" sz="14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Zawierucha</a:t>
            </a:r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et al. 2016)</a:t>
            </a:r>
          </a:p>
          <a:p>
            <a:r>
              <a:rPr lang="cs-CZ" sz="1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nepřímý vliv na populace hus, bělokura, sobů</a:t>
            </a:r>
            <a:endParaRPr lang="cs-CZ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Zástupný obsah 4" descr="Obsah obrázku venku, tráva, obloha, krajina&#10;&#10;Popis byl vytvořen automaticky">
            <a:extLst>
              <a:ext uri="{FF2B5EF4-FFF2-40B4-BE49-F238E27FC236}">
                <a16:creationId xmlns:a16="http://schemas.microsoft.com/office/drawing/2014/main" id="{C927946E-D23B-11D1-6FF0-9DB8B069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75"/>
          <a:stretch/>
        </p:blipFill>
        <p:spPr>
          <a:xfrm>
            <a:off x="700391" y="2762656"/>
            <a:ext cx="3114793" cy="370558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C5B4F1AA-D5E3-32B2-8C17-725EE3E7F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922" y="4414062"/>
            <a:ext cx="3116687" cy="2054180"/>
          </a:xfrm>
          <a:prstGeom prst="rect">
            <a:avLst/>
          </a:prstGeom>
        </p:spPr>
      </p:pic>
      <p:pic>
        <p:nvPicPr>
          <p:cNvPr id="8" name="Obrázek 7" descr="Obsah obrázku květina, venku, rostlina, silenka&#10;&#10;Popis byl vytvořen automaticky">
            <a:extLst>
              <a:ext uri="{FF2B5EF4-FFF2-40B4-BE49-F238E27FC236}">
                <a16:creationId xmlns:a16="http://schemas.microsoft.com/office/drawing/2014/main" id="{38F22FF2-DB0E-1B7C-5F2E-46CBA0BB30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675" y="2762656"/>
            <a:ext cx="2596285" cy="194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3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7E2599-21D9-D0D2-102A-FE51DB486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9315" y="570242"/>
            <a:ext cx="3535136" cy="1187067"/>
          </a:xfrm>
        </p:spPr>
        <p:txBody>
          <a:bodyPr/>
          <a:lstStyle/>
          <a:p>
            <a:r>
              <a:rPr lang="cs-CZ" dirty="0"/>
              <a:t>TRANSPORT POLUTANTŮ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06E80C-45B2-2F74-03C6-D366E77E5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646" y="2151748"/>
            <a:ext cx="4110907" cy="4159739"/>
          </a:xfrm>
        </p:spPr>
        <p:txBody>
          <a:bodyPr>
            <a:normAutofit fontScale="92500" lnSpcReduction="10000"/>
          </a:bodyPr>
          <a:lstStyle/>
          <a:p>
            <a:r>
              <a:rPr lang="cs-CZ" sz="180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znečišťující látky v Arktidě – z atmosféry, mořské proudy, řeky</a:t>
            </a:r>
          </a:p>
          <a:p>
            <a:r>
              <a:rPr lang="cs-CZ" sz="1800" b="1" i="0" u="none" strike="noStrike" baseline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biomagnifikace</a:t>
            </a:r>
            <a:r>
              <a:rPr lang="cs-CZ" sz="180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cs-CZ" sz="1800" u="none" strike="noStrike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pt-BR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arůstání koncentrace </a:t>
            </a:r>
            <a:r>
              <a:rPr lang="cs-CZ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polutantu </a:t>
            </a:r>
            <a:r>
              <a:rPr lang="pt-BR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 závislosti na výši trofické úrovně</a:t>
            </a:r>
            <a:endParaRPr lang="cs-CZ" sz="1800" i="0" u="none" strike="noStrike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1800" b="1" i="0" u="none" strike="noStrike" baseline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bioakumulace</a:t>
            </a:r>
            <a:r>
              <a:rPr lang="cs-CZ" sz="180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růst koncentrace chemické látky v organismu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nejvyšší koncentrace v tkáních arktických predátorů – medvěd lední, liška polární, racek šedý, racek sněžní, chaluha velká 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negativní vliv na rozmnožování, tkáně</a:t>
            </a:r>
            <a:endParaRPr lang="cs-CZ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Case study: Medvědí ostrov (</a:t>
            </a:r>
            <a:r>
              <a:rPr lang="cs-CZ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Bjørnøya</a:t>
            </a:r>
            <a:r>
              <a:rPr lang="cs-CZ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jezero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Ellasjoen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vysoké koncentrace polutantů díky přenosu z moře ptáky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B1E6B48-B311-3C43-5E56-A2332B03B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553" y="3663335"/>
            <a:ext cx="3944395" cy="29363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0FB605F-4284-093F-575D-EA3D9373C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781" y="220924"/>
            <a:ext cx="3856167" cy="34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834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B7231E-A380-214F-6905-D1144FF4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202" y="546321"/>
            <a:ext cx="2557393" cy="1563582"/>
          </a:xfrm>
        </p:spPr>
        <p:txBody>
          <a:bodyPr/>
          <a:lstStyle/>
          <a:p>
            <a:r>
              <a:rPr lang="cs-CZ" dirty="0"/>
              <a:t>DALŠÍ INTERAKCE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1B7AA37-7B90-561C-C05D-ADE39EDAA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920" y="2444409"/>
            <a:ext cx="2965955" cy="3434573"/>
          </a:xfrm>
        </p:spPr>
        <p:txBody>
          <a:bodyPr/>
          <a:lstStyle/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liška polární – v zimě často sleduje medvědy a živí se mršinami </a:t>
            </a:r>
            <a:r>
              <a:rPr lang="cs-CZ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tuleňů</a:t>
            </a:r>
          </a:p>
          <a:p>
            <a:r>
              <a:rPr lang="cs-CZ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medvěd polární – vrcholový predátor – živí se téměř výhradně tuleni – přenos energie, vliv na koloběh živin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AC8987E-855E-A558-0442-3506744E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876" y="546321"/>
            <a:ext cx="5136540" cy="530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4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83F36C-0966-2452-EFED-6015525AD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182" y="383822"/>
            <a:ext cx="3440088" cy="1341573"/>
          </a:xfrm>
        </p:spPr>
        <p:txBody>
          <a:bodyPr/>
          <a:lstStyle/>
          <a:p>
            <a:r>
              <a:rPr lang="cs-CZ" dirty="0"/>
              <a:t>ZMĚNA KLIMATU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2B8A09-CEB7-050A-33E8-CB86DB0FC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55" y="2056136"/>
            <a:ext cx="4298645" cy="4418041"/>
          </a:xfrm>
        </p:spPr>
        <p:txBody>
          <a:bodyPr>
            <a:normAutofit lnSpcReduction="10000"/>
          </a:bodyPr>
          <a:lstStyle/>
          <a:p>
            <a:r>
              <a:rPr lang="cs-CZ" b="1" dirty="0" err="1">
                <a:latin typeface="Calibri" panose="020F0502020204030204" pitchFamily="34" charset="0"/>
                <a:cs typeface="Calibri" panose="020F0502020204030204" pitchFamily="34" charset="0"/>
              </a:rPr>
              <a:t>borealization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 – pokles arktických druhů</a:t>
            </a:r>
          </a:p>
          <a:p>
            <a:pPr algn="l"/>
            <a:r>
              <a:rPr lang="cs-CZ" b="1" dirty="0" err="1">
                <a:latin typeface="Calibri" panose="020F0502020204030204" pitchFamily="34" charset="0"/>
                <a:cs typeface="Calibri" panose="020F0502020204030204" pitchFamily="34" charset="0"/>
              </a:rPr>
              <a:t>atlantification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 – zvýšený přísun teplejších atlantických vod – změna druhů klanonožců – převažují druhy méně bohaté na lipidy </a:t>
            </a:r>
          </a:p>
          <a:p>
            <a:pPr algn="l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mění se složení potravy ptáků, zpomalí se růst mláďat, sníží se přežívání dospělých jedinců i mláďat</a:t>
            </a:r>
          </a:p>
          <a:p>
            <a:pPr lvl="1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kolonie mořských ptáků v Arktidě se v posledních letech výrazně zmenšují</a:t>
            </a:r>
            <a:endParaRPr lang="cs-CZ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sobi – v zimě požírají řasy (</a:t>
            </a:r>
            <a:r>
              <a:rPr lang="cs-CZ" dirty="0" err="1">
                <a:latin typeface="Calibri" panose="020F0502020204030204" pitchFamily="34" charset="0"/>
                <a:cs typeface="Calibri" panose="020F0502020204030204" pitchFamily="34" charset="0"/>
              </a:rPr>
              <a:t>Hansen</a:t>
            </a: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 et al. 2019)</a:t>
            </a:r>
          </a:p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medvědi – ztráta habitatu – nutná změna jídelníčku (sobi, ptáci, bobule na souši)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43E2CED-10CC-0364-1002-2CF498E3A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824088"/>
            <a:ext cx="4328807" cy="288091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4FDB647-054F-CAB1-4613-8FFAD0957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25" y="4065124"/>
            <a:ext cx="4090765" cy="204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840091"/>
      </p:ext>
    </p:extLst>
  </p:cSld>
  <p:clrMapOvr>
    <a:masterClrMapping/>
  </p:clrMapOvr>
</p:sld>
</file>

<file path=ppt/theme/theme1.xml><?xml version="1.0" encoding="utf-8"?>
<a:theme xmlns:a="http://schemas.openxmlformats.org/drawingml/2006/main" name="Balík">
  <a:themeElements>
    <a:clrScheme name="Červeno-oranžová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alík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lík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518</TotalTime>
  <Words>1129</Words>
  <Application>Microsoft Office PowerPoint</Application>
  <PresentationFormat>Předvádění na obrazovce (4:3)</PresentationFormat>
  <Paragraphs>72</Paragraphs>
  <Slides>12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23" baseType="lpstr">
      <vt:lpstr>AdvP4C4E59</vt:lpstr>
      <vt:lpstr>AdvP4C4E74</vt:lpstr>
      <vt:lpstr>AdvPS_TINI</vt:lpstr>
      <vt:lpstr>AdvPS_TINR</vt:lpstr>
      <vt:lpstr>AdvTTec369687</vt:lpstr>
      <vt:lpstr>AdvTTec369687+20</vt:lpstr>
      <vt:lpstr>Aptos</vt:lpstr>
      <vt:lpstr>Arial</vt:lpstr>
      <vt:lpstr>Calibri</vt:lpstr>
      <vt:lpstr>Gill Sans MT</vt:lpstr>
      <vt:lpstr>Balík</vt:lpstr>
      <vt:lpstr>INTERAKCE MEZI SUCHOZEMSKÝMI A MOŘSKÝMI EKOSYSTÉMY V ARKTIDĚ</vt:lpstr>
      <vt:lpstr>ARKTICKÁ TUNDRA</vt:lpstr>
      <vt:lpstr>MOŘSKÉ ARKTICKÉ EKOSYSTÉMY</vt:lpstr>
      <vt:lpstr>Prezentace aplikace PowerPoint</vt:lpstr>
      <vt:lpstr>MOŘŠTÍ PTÁCI</vt:lpstr>
      <vt:lpstr>TRANSPORT ŽIVIN</vt:lpstr>
      <vt:lpstr>TRANSPORT POLUTANTŮ</vt:lpstr>
      <vt:lpstr>DALŠÍ INTERAKCE</vt:lpstr>
      <vt:lpstr>ZMĚNA KLIMATU</vt:lpstr>
      <vt:lpstr>TAKE-HOME MESSAGE</vt:lpstr>
      <vt:lpstr>ZDROJE</vt:lpstr>
      <vt:lpstr>Prezentace aplikace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HP</dc:creator>
  <cp:keywords/>
  <dc:description>generated using python-pptx</dc:description>
  <cp:lastModifiedBy>Veselá Anna Bc.</cp:lastModifiedBy>
  <cp:revision>39</cp:revision>
  <dcterms:created xsi:type="dcterms:W3CDTF">2013-01-27T09:14:16Z</dcterms:created>
  <dcterms:modified xsi:type="dcterms:W3CDTF">2024-11-27T19:07:49Z</dcterms:modified>
  <cp:category/>
</cp:coreProperties>
</file>