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9" r:id="rId3"/>
    <p:sldId id="258" r:id="rId4"/>
    <p:sldId id="257" r:id="rId5"/>
    <p:sldId id="260" r:id="rId6"/>
    <p:sldId id="268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7165" autoAdjust="0"/>
  </p:normalViewPr>
  <p:slideViewPr>
    <p:cSldViewPr snapToGrid="0">
      <p:cViewPr varScale="1">
        <p:scale>
          <a:sx n="57" d="100"/>
          <a:sy n="57" d="100"/>
        </p:scale>
        <p:origin x="13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B354F-73E0-4E65-A1E5-78EAE168D07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70DD7B-8754-4B50-9617-67A590936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7771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Zdroj: </a:t>
            </a:r>
            <a:r>
              <a:rPr lang="en-US" dirty="0"/>
              <a:t>Competition between Sphagnum Species under Controlled Conditions </a:t>
            </a:r>
            <a:r>
              <a:rPr lang="cs-CZ" dirty="0"/>
              <a:t>(</a:t>
            </a:r>
            <a:r>
              <a:rPr lang="cs-CZ" dirty="0" err="1"/>
              <a:t>Rydin</a:t>
            </a:r>
            <a:r>
              <a:rPr lang="cs-CZ" dirty="0"/>
              <a:t>, 1997)</a:t>
            </a:r>
          </a:p>
          <a:p>
            <a:r>
              <a:rPr lang="en-US" dirty="0"/>
              <a:t>Interspecific Competition between Sphagnum Mosses on a Raised Bog</a:t>
            </a:r>
            <a:r>
              <a:rPr lang="cs-CZ" dirty="0"/>
              <a:t> (</a:t>
            </a:r>
            <a:r>
              <a:rPr lang="cs-CZ" dirty="0" err="1"/>
              <a:t>Rydin</a:t>
            </a:r>
            <a:r>
              <a:rPr lang="cs-CZ" dirty="0"/>
              <a:t>, 1993)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70DD7B-8754-4B50-9617-67A59093657F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4348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Blízce příbuzné a morfologicky podobné druhy mají podobnou kompetiční schopnost – všichni tři jsou stejní a ze skupiny </a:t>
            </a:r>
            <a:r>
              <a:rPr lang="cs-CZ" dirty="0" err="1"/>
              <a:t>Cuspidata</a:t>
            </a:r>
            <a:endParaRPr lang="cs-CZ" dirty="0"/>
          </a:p>
          <a:p>
            <a:r>
              <a:rPr lang="cs-CZ" dirty="0" err="1"/>
              <a:t>Šlenkové</a:t>
            </a:r>
            <a:r>
              <a:rPr lang="cs-CZ" dirty="0"/>
              <a:t> druhy </a:t>
            </a:r>
            <a:r>
              <a:rPr lang="cs-CZ" dirty="0" err="1"/>
              <a:t>nepřežijou</a:t>
            </a:r>
            <a:r>
              <a:rPr lang="cs-CZ" dirty="0"/>
              <a:t> v </a:t>
            </a:r>
            <a:r>
              <a:rPr lang="cs-CZ" dirty="0" err="1"/>
              <a:t>bultech</a:t>
            </a:r>
            <a:r>
              <a:rPr lang="cs-CZ" dirty="0"/>
              <a:t>, kde mají nedostatek vody.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70DD7B-8754-4B50-9617-67A59093657F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729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Zdroj: </a:t>
            </a:r>
            <a:r>
              <a:rPr lang="en-US" dirty="0"/>
              <a:t>Inhibition or Facilitation? Contrasted Inter-Specific Interactions in Sphagnum under Laboratory and Field Conditions</a:t>
            </a:r>
            <a:r>
              <a:rPr lang="cs-CZ" dirty="0"/>
              <a:t> (</a:t>
            </a:r>
            <a:r>
              <a:rPr lang="cs-CZ" dirty="0" err="1"/>
              <a:t>Liu</a:t>
            </a:r>
            <a:r>
              <a:rPr lang="cs-CZ" dirty="0"/>
              <a:t> et al., 2020) </a:t>
            </a:r>
          </a:p>
          <a:p>
            <a:endParaRPr lang="cs-CZ" dirty="0"/>
          </a:p>
          <a:p>
            <a:r>
              <a:rPr lang="cs-CZ" dirty="0"/>
              <a:t>Růst obou druhů inhibován </a:t>
            </a:r>
            <a:r>
              <a:rPr lang="cs-CZ" dirty="0" err="1"/>
              <a:t>allelopatií</a:t>
            </a:r>
            <a:r>
              <a:rPr lang="cs-CZ" dirty="0"/>
              <a:t> v laboratorních podmínkách, ale v terénu byl S. </a:t>
            </a:r>
            <a:r>
              <a:rPr lang="cs-CZ" dirty="0" err="1"/>
              <a:t>angustifolium</a:t>
            </a:r>
            <a:r>
              <a:rPr lang="cs-CZ" dirty="0"/>
              <a:t> podporován </a:t>
            </a:r>
            <a:r>
              <a:rPr lang="cs-CZ" dirty="0" err="1"/>
              <a:t>allelopatií</a:t>
            </a:r>
            <a:r>
              <a:rPr lang="cs-CZ" dirty="0"/>
              <a:t> od S. </a:t>
            </a:r>
            <a:r>
              <a:rPr lang="cs-CZ" dirty="0" err="1"/>
              <a:t>magellanicum</a:t>
            </a:r>
            <a:r>
              <a:rPr lang="cs-CZ" dirty="0"/>
              <a:t>. </a:t>
            </a:r>
          </a:p>
          <a:p>
            <a:r>
              <a:rPr lang="cs-CZ" dirty="0" err="1"/>
              <a:t>Angustifolium</a:t>
            </a:r>
            <a:r>
              <a:rPr lang="cs-CZ" dirty="0"/>
              <a:t> je </a:t>
            </a:r>
            <a:r>
              <a:rPr lang="cs-CZ" dirty="0" err="1"/>
              <a:t>kompetitor</a:t>
            </a:r>
            <a:r>
              <a:rPr lang="cs-CZ" dirty="0"/>
              <a:t>, zatímco </a:t>
            </a:r>
            <a:r>
              <a:rPr lang="cs-CZ" dirty="0" err="1"/>
              <a:t>magellanicum</a:t>
            </a:r>
            <a:r>
              <a:rPr lang="cs-CZ" dirty="0"/>
              <a:t> stres-</a:t>
            </a:r>
            <a:r>
              <a:rPr lang="cs-CZ" dirty="0" err="1"/>
              <a:t>tolerátor</a:t>
            </a:r>
            <a:r>
              <a:rPr lang="cs-CZ" dirty="0"/>
              <a:t>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70DD7B-8754-4B50-9617-67A59093657F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2998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Zdroj: </a:t>
            </a:r>
            <a:r>
              <a:rPr lang="en-US" dirty="0"/>
              <a:t>Growth depends on </a:t>
            </a:r>
            <a:r>
              <a:rPr lang="en-US" dirty="0" err="1"/>
              <a:t>neighbours</a:t>
            </a:r>
            <a:r>
              <a:rPr lang="en-US" dirty="0"/>
              <a:t>: experiments with three Sphagnum L. species</a:t>
            </a:r>
            <a:r>
              <a:rPr lang="cs-CZ" dirty="0"/>
              <a:t> (</a:t>
            </a:r>
            <a:r>
              <a:rPr lang="cs-CZ" dirty="0" err="1"/>
              <a:t>Ingerpuu</a:t>
            </a:r>
            <a:r>
              <a:rPr lang="cs-CZ" dirty="0"/>
              <a:t> and </a:t>
            </a:r>
            <a:r>
              <a:rPr lang="cs-CZ" dirty="0" err="1"/>
              <a:t>Vellak</a:t>
            </a:r>
            <a:r>
              <a:rPr lang="cs-CZ" dirty="0"/>
              <a:t>, 2013) </a:t>
            </a:r>
          </a:p>
          <a:p>
            <a:endParaRPr lang="cs-CZ" dirty="0"/>
          </a:p>
          <a:p>
            <a:r>
              <a:rPr lang="cs-CZ" dirty="0" err="1"/>
              <a:t>Exudáty</a:t>
            </a:r>
            <a:r>
              <a:rPr lang="cs-CZ" dirty="0"/>
              <a:t> = voda z monokultury daného druhu </a:t>
            </a:r>
          </a:p>
          <a:p>
            <a:r>
              <a:rPr lang="cs-CZ" dirty="0"/>
              <a:t>Extrakt = usušený a namletý rašeliník, 1g prášku na 100ml </a:t>
            </a:r>
            <a:r>
              <a:rPr lang="cs-CZ" dirty="0" err="1"/>
              <a:t>destilky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70DD7B-8754-4B50-9617-67A59093657F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6731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Zdroj: </a:t>
            </a:r>
            <a:r>
              <a:rPr lang="en-US" dirty="0"/>
              <a:t>Bryophyte community structure in a boreal poor</a:t>
            </a:r>
            <a:r>
              <a:rPr lang="cs-CZ" dirty="0"/>
              <a:t> </a:t>
            </a:r>
            <a:r>
              <a:rPr lang="en-US" dirty="0"/>
              <a:t>fen II: interspecific competition among five mosses</a:t>
            </a:r>
            <a:r>
              <a:rPr lang="cs-CZ" dirty="0"/>
              <a:t> (</a:t>
            </a:r>
            <a:r>
              <a:rPr lang="cs-CZ" dirty="0" err="1"/>
              <a:t>Roisín</a:t>
            </a:r>
            <a:r>
              <a:rPr lang="cs-CZ" dirty="0"/>
              <a:t> and </a:t>
            </a:r>
            <a:r>
              <a:rPr lang="cs-CZ" dirty="0" err="1"/>
              <a:t>Gingac</a:t>
            </a:r>
            <a:r>
              <a:rPr lang="cs-CZ" dirty="0"/>
              <a:t>, 2002)</a:t>
            </a:r>
          </a:p>
          <a:p>
            <a:endParaRPr lang="cs-CZ" dirty="0"/>
          </a:p>
          <a:p>
            <a:r>
              <a:rPr lang="cs-CZ" dirty="0"/>
              <a:t>RCP = </a:t>
            </a:r>
            <a:r>
              <a:rPr lang="cs-CZ" dirty="0" err="1"/>
              <a:t>relative</a:t>
            </a:r>
            <a:r>
              <a:rPr lang="cs-CZ" dirty="0"/>
              <a:t> </a:t>
            </a:r>
            <a:r>
              <a:rPr lang="cs-CZ" dirty="0" err="1"/>
              <a:t>competitive</a:t>
            </a:r>
            <a:r>
              <a:rPr lang="cs-CZ" dirty="0"/>
              <a:t> performance, schopnost potlačit </a:t>
            </a:r>
            <a:r>
              <a:rPr lang="cs-CZ" dirty="0" err="1"/>
              <a:t>fytometr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70DD7B-8754-4B50-9617-67A59093657F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8503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Zdroj: </a:t>
            </a:r>
            <a:r>
              <a:rPr lang="en-US" dirty="0"/>
              <a:t>Interspecific competition between Sphagnum mosses</a:t>
            </a:r>
            <a:r>
              <a:rPr lang="cs-CZ" dirty="0"/>
              <a:t> </a:t>
            </a:r>
            <a:r>
              <a:rPr lang="en-US" dirty="0"/>
              <a:t>at different water tables</a:t>
            </a:r>
            <a:r>
              <a:rPr lang="cs-CZ" dirty="0"/>
              <a:t> (</a:t>
            </a:r>
            <a:r>
              <a:rPr lang="cs-CZ" dirty="0" err="1"/>
              <a:t>Robroek</a:t>
            </a:r>
            <a:r>
              <a:rPr lang="cs-CZ" dirty="0"/>
              <a:t> et al., 2007)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70DD7B-8754-4B50-9617-67A59093657F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2908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12B4AB-E751-3B30-ABC0-CE203E01E6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4E5CF6B-96E5-7E25-41BD-628133D194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3DC2D87-E923-0BBD-1ACC-B03ED76D6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C9B75EB-8C05-6527-FB50-56A2A582B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D67E312-FA0A-4E41-FC56-962076BCD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956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ADABCAF-1F6D-FE3C-E97B-A1C0DBA81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B44A37B-9579-7D20-80DB-8EF4FC3DC5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D661D58-6BFD-FA02-F92B-CEF5137B0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3F8AF96-2DFC-304D-ED72-B82B5F1C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EDF732B-AC23-8E58-22D1-76863DE18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5694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008600D7-7313-BF86-915A-A9D02647C2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8E77A78-3BB4-5B64-1718-2FF1FD5DED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EB40F59-6289-65E8-30B6-2B44E20E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769147C-A4B6-03AD-C460-610A2EA51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9001A4A-E412-5B80-AC48-90AE429D1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3040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886B1E-9253-FBB1-FE8E-253B8570B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C488777-FD0C-F2D4-6745-C181687CE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B79DF63-45F3-CF34-2E70-0A775374D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E08C35-4DE0-6FE5-7F5C-9F5751CEB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74F7AF3-2D8D-A596-C374-3FC769EC3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0920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598D4A-605D-5063-C074-8182C2A38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2A87500-D7E3-EA26-1C6D-24D04AD09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64A1A4A-6400-8E5C-B270-3F6F4D37F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E28E013-52B2-08CE-8FC5-30D068FD2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74A1052-4EDD-D2FD-92EA-3C19601DD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8671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658E02-3C67-A3C3-263F-D88E68D20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30FB79B-43F2-20F5-1753-CEBF920F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7951FA1-B2FF-4436-AF3E-1DFC11CD84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647E894-4907-7C24-0B49-25FD0AC6F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12FFB61-41D1-66CD-F815-568F806B4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9E05F07-B9B5-3A7F-9BEF-6B8A022C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093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8CC16B-1D1B-E5E1-42A6-C75571CA2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38E65F5-E90B-BCD8-9E49-308697606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EF71193-A530-552B-4AB7-1A10A945FD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3FED74C4-1805-D3F9-88F1-E55F0980E6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1EEBD5A7-069E-7046-3316-E3B85B408C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00536B3E-182E-9DCB-214D-5BD29EA4E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22C3F4C-E324-B7D5-C739-B5554CDF9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C0D5C751-F73C-274D-D73E-50D13C2AA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065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97704F-4DD0-DD75-2DAF-37FD15A78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9223220-E3BE-D242-3BCC-6092C97BD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9681930-6F8D-451F-1E53-859623CA4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CCBABDA-55BA-798A-CFB8-16EFD550A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3953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A497CAD5-807C-EDBA-D974-D3501260F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E5F58EDC-8A16-D981-BEBA-34F9E0308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9EBF939-9457-EFD3-3537-5EA9BDDA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3193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602F4CC-F07E-4FCD-494F-024436C20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55576D6-548B-0970-A7FA-CAE3714D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6E721CD-2711-29D2-0219-CD951CB2A1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E4A78D4-26F7-465F-7BD5-F16C90AE0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20C7649-B98A-233A-B96E-967DBEF2B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F3D403E-A302-4513-BF16-3DB39B255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06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5E36FB-DB50-80AE-D810-5E9EB179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32EB391A-7A6F-3712-05D6-6560207BF8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C2ED242-8D44-6630-4553-43EDD76C64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B03E9C4-ED76-F692-E9CC-0BAEE2879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84FEB31-A65C-E23B-E412-D0A91B9BE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A77D977-234A-95B0-5011-970031FA4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4784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818970A0-4944-F19F-3972-01D039312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142B08E-F184-A376-02FF-AAB3CF189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13A9EC2-FA82-75DD-E564-149E9753A0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02FFCB-1431-4D5C-9CC7-6F896869A4AD}" type="datetimeFigureOut">
              <a:rPr lang="cs-CZ" smtClean="0"/>
              <a:t>27.11.2024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D7EE1C0-82B5-909E-C073-FCB75E2F4F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66F94B9-804A-FF0D-CCEB-694D18D434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157F46-1B97-447B-AAC7-BAC8985B42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112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05C8D13-B92D-18F2-CACF-85A4F4626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22362"/>
            <a:ext cx="12192000" cy="3144837"/>
          </a:xfrm>
        </p:spPr>
        <p:txBody>
          <a:bodyPr>
            <a:normAutofit/>
          </a:bodyPr>
          <a:lstStyle/>
          <a:p>
            <a:r>
              <a:rPr lang="cs-CZ" sz="8000" b="1" dirty="0"/>
              <a:t>Kompetice rašeliníků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1BA9F834-7EE9-0007-29CC-FC7D78AED2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7199"/>
            <a:ext cx="9144000" cy="635000"/>
          </a:xfrm>
        </p:spPr>
        <p:txBody>
          <a:bodyPr>
            <a:normAutofit/>
          </a:bodyPr>
          <a:lstStyle/>
          <a:p>
            <a:r>
              <a:rPr lang="cs-CZ" sz="3200" dirty="0"/>
              <a:t>Jiří Jan Borák</a:t>
            </a:r>
          </a:p>
        </p:txBody>
      </p:sp>
    </p:spTree>
    <p:extLst>
      <p:ext uri="{BB962C8B-B14F-4D97-AF65-F5344CB8AC3E}">
        <p14:creationId xmlns:p14="http://schemas.microsoft.com/office/powerpoint/2010/main" val="1816237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93AE54-6D29-CAEE-03D6-E2A3C1E3C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08B824F-F877-9507-B5FB-CA9D305163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5D30FF3-E8F3-EA33-28EC-287505A4A8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028" t="20232" r="13750" b="22209"/>
          <a:stretch/>
        </p:blipFill>
        <p:spPr>
          <a:xfrm>
            <a:off x="776848" y="1045610"/>
            <a:ext cx="10638303" cy="476677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61A3A5A-7340-EC92-2678-7546D820F8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777" t="21468" r="15000" b="20974"/>
          <a:stretch/>
        </p:blipFill>
        <p:spPr>
          <a:xfrm>
            <a:off x="776848" y="1045610"/>
            <a:ext cx="10638299" cy="4766778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58D547E4-2D1A-0ACF-3018-315393534D9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777" t="29154" r="15000" b="13287"/>
          <a:stretch/>
        </p:blipFill>
        <p:spPr>
          <a:xfrm>
            <a:off x="776844" y="1045608"/>
            <a:ext cx="10638302" cy="476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2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B9FBE6-9B5B-5A1E-40AB-74BF0E063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A29515D-9A9D-4A8F-211F-5CBB35168A6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861" t="20480" r="52917" b="5302"/>
          <a:stretch/>
        </p:blipFill>
        <p:spPr>
          <a:xfrm>
            <a:off x="6961218" y="106612"/>
            <a:ext cx="4334932" cy="664477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1EB81F2-9B80-5897-9DE5-ED9CCE73861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875" t="36520" r="47778" b="33572"/>
          <a:stretch/>
        </p:blipFill>
        <p:spPr>
          <a:xfrm>
            <a:off x="623488" y="106612"/>
            <a:ext cx="5528733" cy="2050079"/>
          </a:xfrm>
          <a:prstGeom prst="rect">
            <a:avLst/>
          </a:prstGeom>
        </p:spPr>
      </p:pic>
      <p:pic>
        <p:nvPicPr>
          <p:cNvPr id="1026" name="Picture 2" descr="Sphagnum magellanicum | 10th October, 2009. Kolding Denmark.… | Flickr">
            <a:extLst>
              <a:ext uri="{FF2B5EF4-FFF2-40B4-BE49-F238E27FC236}">
                <a16:creationId xmlns:a16="http://schemas.microsoft.com/office/drawing/2014/main" id="{42C2409B-EB33-C6A8-2BBD-4FAEC92613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 bwMode="auto">
          <a:xfrm>
            <a:off x="444499" y="2218759"/>
            <a:ext cx="1880393" cy="188039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6DF7DFFD-4131-DA98-02D1-2B002A61C752}"/>
              </a:ext>
            </a:extLst>
          </p:cNvPr>
          <p:cNvSpPr txBox="1"/>
          <p:nvPr/>
        </p:nvSpPr>
        <p:spPr>
          <a:xfrm>
            <a:off x="-126390" y="4030038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/>
              <a:t>S. </a:t>
            </a:r>
            <a:r>
              <a:rPr lang="cs-CZ" sz="2000" i="1" dirty="0" err="1"/>
              <a:t>magellanicum</a:t>
            </a:r>
            <a:r>
              <a:rPr lang="cs-CZ" i="1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2C63B4C-6E50-E4E7-DCE5-2E739C9D40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4" r="26244"/>
          <a:stretch/>
        </p:blipFill>
        <p:spPr bwMode="auto">
          <a:xfrm>
            <a:off x="2445542" y="2218758"/>
            <a:ext cx="1880393" cy="188039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B2D4CB77-BA42-9BC1-B5E5-B59159229B64}"/>
              </a:ext>
            </a:extLst>
          </p:cNvPr>
          <p:cNvSpPr txBox="1"/>
          <p:nvPr/>
        </p:nvSpPr>
        <p:spPr>
          <a:xfrm>
            <a:off x="1876771" y="4030038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/>
              <a:t>S. </a:t>
            </a:r>
            <a:r>
              <a:rPr lang="cs-CZ" sz="2000" i="1" dirty="0" err="1"/>
              <a:t>fuscum</a:t>
            </a:r>
            <a:r>
              <a:rPr lang="cs-CZ" i="1" dirty="0"/>
              <a:t> 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7240F5A5-A2C6-BE58-33AA-3546569B0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4446585" y="2218758"/>
            <a:ext cx="1880393" cy="188039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429AC6D9-B74C-B30A-F308-E7853B3C5EF7}"/>
              </a:ext>
            </a:extLst>
          </p:cNvPr>
          <p:cNvSpPr txBox="1"/>
          <p:nvPr/>
        </p:nvSpPr>
        <p:spPr>
          <a:xfrm>
            <a:off x="3875697" y="4030038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/>
              <a:t>S. </a:t>
            </a:r>
            <a:r>
              <a:rPr lang="cs-CZ" sz="2000" i="1" dirty="0" err="1"/>
              <a:t>angustifolium</a:t>
            </a:r>
            <a:r>
              <a:rPr lang="cs-CZ" i="1" dirty="0"/>
              <a:t> </a:t>
            </a:r>
          </a:p>
        </p:txBody>
      </p:sp>
      <p:pic>
        <p:nvPicPr>
          <p:cNvPr id="1032" name="Picture 8" descr="Pleurozium schreberi photo by Bob Klips">
            <a:extLst>
              <a:ext uri="{FF2B5EF4-FFF2-40B4-BE49-F238E27FC236}">
                <a16:creationId xmlns:a16="http://schemas.microsoft.com/office/drawing/2014/main" id="{5180C769-0254-4B23-FF50-4D30A5E3C7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4" r="16714"/>
          <a:stretch/>
        </p:blipFill>
        <p:spPr bwMode="auto">
          <a:xfrm>
            <a:off x="444497" y="4449560"/>
            <a:ext cx="1880394" cy="188039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825A609C-F462-875C-4016-BFFBCC2CAA0E}"/>
              </a:ext>
            </a:extLst>
          </p:cNvPr>
          <p:cNvSpPr txBox="1"/>
          <p:nvPr/>
        </p:nvSpPr>
        <p:spPr>
          <a:xfrm>
            <a:off x="-126391" y="6329954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/>
              <a:t>P. </a:t>
            </a:r>
            <a:r>
              <a:rPr lang="cs-CZ" sz="2000" i="1" dirty="0" err="1"/>
              <a:t>schreberi</a:t>
            </a:r>
            <a:endParaRPr lang="cs-CZ" i="1" dirty="0"/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15B5DA8F-7AEA-E10B-198C-490A8322D56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6667" r="16667"/>
          <a:stretch/>
        </p:blipFill>
        <p:spPr>
          <a:xfrm>
            <a:off x="2452865" y="4449560"/>
            <a:ext cx="1880394" cy="1880394"/>
          </a:xfrm>
          <a:prstGeom prst="ellipse">
            <a:avLst/>
          </a:prstGeom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5C0282D5-49A3-C4D4-D48A-313AE01C04D3}"/>
              </a:ext>
            </a:extLst>
          </p:cNvPr>
          <p:cNvSpPr txBox="1"/>
          <p:nvPr/>
        </p:nvSpPr>
        <p:spPr>
          <a:xfrm>
            <a:off x="1874653" y="6329954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/>
              <a:t>P. </a:t>
            </a:r>
            <a:r>
              <a:rPr lang="cs-CZ" sz="2000" i="1" dirty="0" err="1"/>
              <a:t>crista-castrensis</a:t>
            </a:r>
            <a:endParaRPr lang="cs-CZ" i="1" dirty="0"/>
          </a:p>
        </p:txBody>
      </p:sp>
      <p:pic>
        <p:nvPicPr>
          <p:cNvPr id="1034" name="Picture 10" descr="aulacomnium moss (Aulacomnium palustre (Hedw.))">
            <a:extLst>
              <a:ext uri="{FF2B5EF4-FFF2-40B4-BE49-F238E27FC236}">
                <a16:creationId xmlns:a16="http://schemas.microsoft.com/office/drawing/2014/main" id="{858EE567-CBF0-5432-E2BB-1AB5976ACA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 bwMode="auto">
          <a:xfrm>
            <a:off x="4446583" y="4449560"/>
            <a:ext cx="1880395" cy="188039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037FA725-CACF-6DC3-1F63-F7523CB610BA}"/>
              </a:ext>
            </a:extLst>
          </p:cNvPr>
          <p:cNvSpPr txBox="1"/>
          <p:nvPr/>
        </p:nvSpPr>
        <p:spPr>
          <a:xfrm>
            <a:off x="3875695" y="6329954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/>
              <a:t>A. </a:t>
            </a:r>
            <a:r>
              <a:rPr lang="cs-CZ" sz="2000" i="1" dirty="0" err="1"/>
              <a:t>palustre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144281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3D0F3F5-2286-7DFE-2A46-ECB133243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4" name="Zástupný obsah 13" descr="Obsah obrázku venku, Polokeř, tráva, Nižší rostliny&#10;&#10;Popis byl vytvořen automaticky">
            <a:extLst>
              <a:ext uri="{FF2B5EF4-FFF2-40B4-BE49-F238E27FC236}">
                <a16:creationId xmlns:a16="http://schemas.microsoft.com/office/drawing/2014/main" id="{4C2C3118-4D71-56B5-C555-9B1390491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6" t="51884" r="8470" b="7497"/>
          <a:stretch/>
        </p:blipFill>
        <p:spPr>
          <a:xfrm>
            <a:off x="6277032" y="2880045"/>
            <a:ext cx="5706533" cy="3612830"/>
          </a:xfr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B11010B-067E-147F-5FDF-F627C87D10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360" t="24642" r="45695" b="13809"/>
          <a:stretch/>
        </p:blipFill>
        <p:spPr>
          <a:xfrm>
            <a:off x="838200" y="58113"/>
            <a:ext cx="5249333" cy="6741773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A18CC8F4-E047-A54F-5AFF-41CD355D412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262" t="28464" r="40890" b="38526"/>
          <a:stretch/>
        </p:blipFill>
        <p:spPr>
          <a:xfrm>
            <a:off x="6155268" y="365125"/>
            <a:ext cx="5950062" cy="217177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835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99F104C-61B0-9919-8E33-2714BD836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3465"/>
            <a:ext cx="10515600" cy="1371070"/>
          </a:xfrm>
        </p:spPr>
        <p:txBody>
          <a:bodyPr>
            <a:normAutofit/>
          </a:bodyPr>
          <a:lstStyle/>
          <a:p>
            <a:pPr algn="ctr"/>
            <a:r>
              <a:rPr lang="cs-CZ" sz="8000" b="1" dirty="0"/>
              <a:t>Děkuji za pozornost </a:t>
            </a:r>
          </a:p>
        </p:txBody>
      </p:sp>
    </p:spTree>
    <p:extLst>
      <p:ext uri="{BB962C8B-B14F-4D97-AF65-F5344CB8AC3E}">
        <p14:creationId xmlns:p14="http://schemas.microsoft.com/office/powerpoint/2010/main" val="4105181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362849-EBF0-9B5C-A51A-121EAAC45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/>
              <a:t>Rašeliniště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C3FE9F0-26D8-9463-2333-CEA3FB3A08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776"/>
          <a:stretch/>
        </p:blipFill>
        <p:spPr>
          <a:xfrm>
            <a:off x="213427" y="1503337"/>
            <a:ext cx="4590487" cy="30584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4EEF836-6533-71C2-BB62-A526B33CD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984" y="3084285"/>
            <a:ext cx="4746032" cy="35595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5C68A240-6DDB-B2E1-4A1E-F0EEC7F1E8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087" y="1503337"/>
            <a:ext cx="4590487" cy="30584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AFD623B8-462A-803D-831B-2E23199CDF1A}"/>
              </a:ext>
            </a:extLst>
          </p:cNvPr>
          <p:cNvSpPr txBox="1"/>
          <p:nvPr/>
        </p:nvSpPr>
        <p:spPr>
          <a:xfrm>
            <a:off x="997585" y="4680488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dirty="0"/>
              <a:t>Slatiniště</a:t>
            </a:r>
            <a:r>
              <a:rPr lang="cs-CZ" dirty="0"/>
              <a:t> 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826291E-5A1B-0938-B686-235722A19782}"/>
              </a:ext>
            </a:extLst>
          </p:cNvPr>
          <p:cNvSpPr txBox="1"/>
          <p:nvPr/>
        </p:nvSpPr>
        <p:spPr>
          <a:xfrm>
            <a:off x="4584916" y="2628845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dirty="0"/>
              <a:t>Přechodové rašeliniště</a:t>
            </a:r>
            <a:r>
              <a:rPr lang="cs-CZ" dirty="0"/>
              <a:t> 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E5D2539D-1915-9284-3303-C11CE532E633}"/>
              </a:ext>
            </a:extLst>
          </p:cNvPr>
          <p:cNvSpPr txBox="1"/>
          <p:nvPr/>
        </p:nvSpPr>
        <p:spPr>
          <a:xfrm>
            <a:off x="8172245" y="4680488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dirty="0"/>
              <a:t>Vrchoviště</a:t>
            </a:r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8661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AE026B-5B17-876B-4A9F-8B8F5CA8B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 err="1"/>
              <a:t>Mikrotopografie</a:t>
            </a:r>
            <a:r>
              <a:rPr lang="cs-CZ" b="1" dirty="0"/>
              <a:t> vrchovišť</a:t>
            </a:r>
          </a:p>
        </p:txBody>
      </p:sp>
      <p:pic>
        <p:nvPicPr>
          <p:cNvPr id="4" name="Picture 2" descr="Vznik bultů a šlenků">
            <a:extLst>
              <a:ext uri="{FF2B5EF4-FFF2-40B4-BE49-F238E27FC236}">
                <a16:creationId xmlns:a16="http://schemas.microsoft.com/office/drawing/2014/main" id="{72C29E45-1E49-B11B-DDFB-C75888E3B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04" y="1500244"/>
            <a:ext cx="7251592" cy="51011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245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7623859-BBEC-8F82-8AA6-10F7C31E6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/>
              <a:t>Rozmístění rašeliníků na vrchovišti</a:t>
            </a:r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E764E518-633B-AE3A-957E-1F9A1DDBC5F8}"/>
              </a:ext>
            </a:extLst>
          </p:cNvPr>
          <p:cNvGrpSpPr/>
          <p:nvPr/>
        </p:nvGrpSpPr>
        <p:grpSpPr>
          <a:xfrm>
            <a:off x="838201" y="1690688"/>
            <a:ext cx="10515599" cy="3838194"/>
            <a:chOff x="838201" y="1690688"/>
            <a:chExt cx="10515599" cy="3838194"/>
          </a:xfrm>
          <a:effectLst/>
        </p:grpSpPr>
        <p:pic>
          <p:nvPicPr>
            <p:cNvPr id="5" name="Obrázek 4">
              <a:extLst>
                <a:ext uri="{FF2B5EF4-FFF2-40B4-BE49-F238E27FC236}">
                  <a16:creationId xmlns:a16="http://schemas.microsoft.com/office/drawing/2014/main" id="{3F316F99-6247-2FEC-F703-E4C0F9B68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8262" t="28464" r="40890" b="38526"/>
            <a:stretch/>
          </p:blipFill>
          <p:spPr>
            <a:xfrm>
              <a:off x="838201" y="1690688"/>
              <a:ext cx="10515599" cy="3838194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6" name="TextovéPole 5">
              <a:extLst>
                <a:ext uri="{FF2B5EF4-FFF2-40B4-BE49-F238E27FC236}">
                  <a16:creationId xmlns:a16="http://schemas.microsoft.com/office/drawing/2014/main" id="{949EC082-DDBB-A641-0A6F-2AC5389015E1}"/>
                </a:ext>
              </a:extLst>
            </p:cNvPr>
            <p:cNvSpPr txBox="1"/>
            <p:nvPr/>
          </p:nvSpPr>
          <p:spPr>
            <a:xfrm>
              <a:off x="991893" y="5067945"/>
              <a:ext cx="2045776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2000" b="1" dirty="0" err="1"/>
                <a:t>Šlenk</a:t>
              </a:r>
              <a:endParaRPr lang="cs-CZ" sz="2000" b="1" dirty="0"/>
            </a:p>
          </p:txBody>
        </p:sp>
        <p:sp>
          <p:nvSpPr>
            <p:cNvPr id="7" name="TextovéPole 6">
              <a:extLst>
                <a:ext uri="{FF2B5EF4-FFF2-40B4-BE49-F238E27FC236}">
                  <a16:creationId xmlns:a16="http://schemas.microsoft.com/office/drawing/2014/main" id="{9D61BA91-6AE5-0832-7125-D27EF0EB1925}"/>
                </a:ext>
              </a:extLst>
            </p:cNvPr>
            <p:cNvSpPr txBox="1"/>
            <p:nvPr/>
          </p:nvSpPr>
          <p:spPr>
            <a:xfrm>
              <a:off x="3346343" y="5095192"/>
              <a:ext cx="2045776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2000" b="1" dirty="0"/>
                <a:t>Trávník </a:t>
              </a:r>
            </a:p>
          </p:txBody>
        </p:sp>
        <p:sp>
          <p:nvSpPr>
            <p:cNvPr id="8" name="TextovéPole 7">
              <a:extLst>
                <a:ext uri="{FF2B5EF4-FFF2-40B4-BE49-F238E27FC236}">
                  <a16:creationId xmlns:a16="http://schemas.microsoft.com/office/drawing/2014/main" id="{30AFCE66-1135-ECBB-8357-DCAF48A9C0B1}"/>
                </a:ext>
              </a:extLst>
            </p:cNvPr>
            <p:cNvSpPr txBox="1"/>
            <p:nvPr/>
          </p:nvSpPr>
          <p:spPr>
            <a:xfrm>
              <a:off x="5842861" y="5095192"/>
              <a:ext cx="2182680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2000" b="1" dirty="0"/>
                <a:t>Nízký </a:t>
              </a:r>
              <a:r>
                <a:rPr lang="cs-CZ" sz="2000" b="1" dirty="0" err="1"/>
                <a:t>bult</a:t>
              </a:r>
              <a:r>
                <a:rPr lang="cs-CZ" sz="2000" b="1" dirty="0"/>
                <a:t> </a:t>
              </a:r>
            </a:p>
          </p:txBody>
        </p:sp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EA15C8E9-8E7A-6044-038F-F2C9012F3651}"/>
                </a:ext>
              </a:extLst>
            </p:cNvPr>
            <p:cNvSpPr txBox="1"/>
            <p:nvPr/>
          </p:nvSpPr>
          <p:spPr>
            <a:xfrm>
              <a:off x="8347782" y="5093768"/>
              <a:ext cx="2045776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2000" b="1" dirty="0" err="1"/>
                <a:t>Bult</a:t>
              </a:r>
              <a:r>
                <a:rPr lang="cs-CZ" sz="2000" b="1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4248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4EFBB1-26F8-2E64-95E8-11C49504D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/>
              <a:t>Druhy rašeliníků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0284714-BDF2-1981-BA27-4FF4B996E5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481739" y="1590406"/>
            <a:ext cx="3572359" cy="357235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722A199A-CF83-7F55-030C-A9FE154A221D}"/>
              </a:ext>
            </a:extLst>
          </p:cNvPr>
          <p:cNvSpPr txBox="1"/>
          <p:nvPr/>
        </p:nvSpPr>
        <p:spPr>
          <a:xfrm>
            <a:off x="756833" y="5267594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 err="1"/>
              <a:t>Sphagnum</a:t>
            </a:r>
            <a:r>
              <a:rPr lang="cs-CZ" sz="2000" i="1" dirty="0"/>
              <a:t> </a:t>
            </a:r>
            <a:r>
              <a:rPr lang="cs-CZ" sz="2000" i="1" dirty="0" err="1"/>
              <a:t>cuspidatum</a:t>
            </a:r>
            <a:r>
              <a:rPr lang="cs-CZ" i="1" dirty="0"/>
              <a:t> 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AB55AABF-2960-CFDE-5CC2-26AEA4B20A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4309820" y="1590406"/>
            <a:ext cx="3572360" cy="357236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F13A7668-A660-0C3D-6B8E-49D45BE003EC}"/>
              </a:ext>
            </a:extLst>
          </p:cNvPr>
          <p:cNvSpPr txBox="1"/>
          <p:nvPr/>
        </p:nvSpPr>
        <p:spPr>
          <a:xfrm>
            <a:off x="4584915" y="5267594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 err="1"/>
              <a:t>Sphagnum</a:t>
            </a:r>
            <a:r>
              <a:rPr lang="cs-CZ" sz="2000" i="1" dirty="0"/>
              <a:t> </a:t>
            </a:r>
            <a:r>
              <a:rPr lang="cs-CZ" sz="2000" i="1" dirty="0" err="1"/>
              <a:t>magellanicum</a:t>
            </a:r>
            <a:r>
              <a:rPr lang="cs-CZ" i="1" dirty="0"/>
              <a:t> 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253CC5A7-1D74-AE7A-8D3E-61900A259D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33" r="16633"/>
          <a:stretch/>
        </p:blipFill>
        <p:spPr>
          <a:xfrm>
            <a:off x="8137901" y="1588575"/>
            <a:ext cx="3572360" cy="3572360"/>
          </a:xfrm>
          <a:prstGeom prst="ellipse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65C5C6D0-C9E3-0084-D1CA-AEE1DE208DF1}"/>
              </a:ext>
            </a:extLst>
          </p:cNvPr>
          <p:cNvSpPr txBox="1"/>
          <p:nvPr/>
        </p:nvSpPr>
        <p:spPr>
          <a:xfrm>
            <a:off x="8412998" y="5235174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 err="1"/>
              <a:t>Sphagnum</a:t>
            </a:r>
            <a:r>
              <a:rPr lang="cs-CZ" sz="2000" i="1" dirty="0"/>
              <a:t> </a:t>
            </a:r>
            <a:r>
              <a:rPr lang="cs-CZ" sz="2000" i="1" dirty="0" err="1"/>
              <a:t>fuscum</a:t>
            </a:r>
            <a:r>
              <a:rPr lang="cs-CZ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547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69EA2829-59CC-0F5B-0169-CAA6F390A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6212"/>
            <a:ext cx="9753600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3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F7D66BA5-BAED-381D-6F33-C89FB6C71A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223" t="19491" r="27916" b="7198"/>
          <a:stretch/>
        </p:blipFill>
        <p:spPr>
          <a:xfrm>
            <a:off x="4301068" y="218147"/>
            <a:ext cx="7038814" cy="646708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F9E5885-0F73-E6D8-D132-790CD9B70F2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788" t="19194" r="24618" b="9911"/>
          <a:stretch/>
        </p:blipFill>
        <p:spPr>
          <a:xfrm>
            <a:off x="3553021" y="216977"/>
            <a:ext cx="8210193" cy="6468256"/>
          </a:xfrm>
          <a:prstGeom prst="rect">
            <a:avLst/>
          </a:prstGeom>
        </p:spPr>
      </p:pic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6E097115-92F3-8FA6-3C0D-BCD386683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" y="2011604"/>
            <a:ext cx="3485827" cy="4351338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err="1"/>
              <a:t>Bultový</a:t>
            </a:r>
            <a:r>
              <a:rPr lang="cs-CZ" dirty="0"/>
              <a:t> druh: </a:t>
            </a:r>
          </a:p>
          <a:p>
            <a:pPr marL="0" indent="0" algn="ctr">
              <a:buNone/>
            </a:pPr>
            <a:r>
              <a:rPr lang="cs-CZ" i="1" dirty="0" err="1"/>
              <a:t>Sphagnum</a:t>
            </a:r>
            <a:r>
              <a:rPr lang="cs-CZ" i="1" dirty="0"/>
              <a:t> </a:t>
            </a:r>
            <a:r>
              <a:rPr lang="cs-CZ" i="1" dirty="0" err="1"/>
              <a:t>fuscum</a:t>
            </a:r>
            <a:r>
              <a:rPr lang="cs-CZ" i="1" dirty="0"/>
              <a:t> </a:t>
            </a:r>
          </a:p>
          <a:p>
            <a:pPr marL="0" indent="0" algn="ctr">
              <a:buNone/>
            </a:pPr>
            <a:endParaRPr lang="cs-CZ" i="1" dirty="0"/>
          </a:p>
          <a:p>
            <a:pPr marL="0" indent="0" algn="ctr">
              <a:buNone/>
            </a:pPr>
            <a:r>
              <a:rPr lang="cs-CZ" dirty="0" err="1"/>
              <a:t>Šlenkový</a:t>
            </a:r>
            <a:r>
              <a:rPr lang="cs-CZ" dirty="0"/>
              <a:t> druhy: </a:t>
            </a:r>
          </a:p>
          <a:p>
            <a:pPr marL="0" indent="0" algn="ctr">
              <a:buNone/>
            </a:pPr>
            <a:r>
              <a:rPr lang="cs-CZ" i="1" dirty="0" err="1"/>
              <a:t>Sphagnum</a:t>
            </a:r>
            <a:r>
              <a:rPr lang="cs-CZ" i="1" dirty="0"/>
              <a:t> </a:t>
            </a:r>
            <a:r>
              <a:rPr lang="cs-CZ" i="1" dirty="0" err="1"/>
              <a:t>balticum</a:t>
            </a:r>
            <a:r>
              <a:rPr lang="cs-CZ" i="1" dirty="0"/>
              <a:t> </a:t>
            </a:r>
          </a:p>
          <a:p>
            <a:pPr marL="0" indent="0" algn="ctr">
              <a:buNone/>
            </a:pPr>
            <a:r>
              <a:rPr lang="cs-CZ" i="1" dirty="0" err="1"/>
              <a:t>Sphagnum</a:t>
            </a:r>
            <a:r>
              <a:rPr lang="cs-CZ" i="1" dirty="0"/>
              <a:t> </a:t>
            </a:r>
            <a:r>
              <a:rPr lang="cs-CZ" i="1" dirty="0" err="1"/>
              <a:t>tenellum</a:t>
            </a:r>
            <a:r>
              <a:rPr lang="cs-CZ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543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9E00950C-89BF-E79F-1CE1-A61F042172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042" t="23038" r="50000" b="13482"/>
          <a:stretch/>
        </p:blipFill>
        <p:spPr>
          <a:xfrm>
            <a:off x="597079" y="189506"/>
            <a:ext cx="4530671" cy="6478987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BBCF53E5-BDFF-7785-4C53-8D7B1E06E5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000" t="44065" r="50000" b="9911"/>
          <a:stretch/>
        </p:blipFill>
        <p:spPr>
          <a:xfrm>
            <a:off x="5816636" y="189506"/>
            <a:ext cx="4267200" cy="3154794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D9C47590-0A2E-2B09-C9B0-926040E3E17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633" r="16633"/>
          <a:stretch/>
        </p:blipFill>
        <p:spPr>
          <a:xfrm>
            <a:off x="5281137" y="3682999"/>
            <a:ext cx="2056611" cy="2056611"/>
          </a:xfrm>
          <a:prstGeom prst="ellipse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D72C9B20-6F59-C416-5E60-4A9C02882CFB}"/>
              </a:ext>
            </a:extLst>
          </p:cNvPr>
          <p:cNvSpPr txBox="1"/>
          <p:nvPr/>
        </p:nvSpPr>
        <p:spPr>
          <a:xfrm>
            <a:off x="4798357" y="5739610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/>
              <a:t>S. </a:t>
            </a:r>
            <a:r>
              <a:rPr lang="cs-CZ" sz="2000" i="1" dirty="0" err="1"/>
              <a:t>fuscum</a:t>
            </a:r>
            <a:r>
              <a:rPr lang="cs-CZ" i="1" dirty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5632453-2B06-EC40-92F9-03A632DBF3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9652610" y="3682999"/>
            <a:ext cx="2056612" cy="205661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2A3889BF-D84E-9E81-B405-F0A3941C59FD}"/>
              </a:ext>
            </a:extLst>
          </p:cNvPr>
          <p:cNvSpPr txBox="1"/>
          <p:nvPr/>
        </p:nvSpPr>
        <p:spPr>
          <a:xfrm>
            <a:off x="9169831" y="5739610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/>
              <a:t>S. </a:t>
            </a:r>
            <a:r>
              <a:rPr lang="cs-CZ" sz="2000" i="1" dirty="0" err="1"/>
              <a:t>balticum</a:t>
            </a:r>
            <a:r>
              <a:rPr lang="cs-CZ" i="1" dirty="0"/>
              <a:t> 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60B72050-C788-C6BB-B9FC-C35FE574D05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485" r="12485"/>
          <a:stretch/>
        </p:blipFill>
        <p:spPr>
          <a:xfrm>
            <a:off x="7460460" y="3683691"/>
            <a:ext cx="2056612" cy="2056612"/>
          </a:xfrm>
          <a:prstGeom prst="ellipse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28139383-1C77-A331-E636-E2DC1DD605D7}"/>
              </a:ext>
            </a:extLst>
          </p:cNvPr>
          <p:cNvSpPr txBox="1"/>
          <p:nvPr/>
        </p:nvSpPr>
        <p:spPr>
          <a:xfrm>
            <a:off x="6977681" y="5739610"/>
            <a:ext cx="3022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i="1" dirty="0"/>
              <a:t>S. </a:t>
            </a:r>
            <a:r>
              <a:rPr lang="cs-CZ" sz="2000" i="1" dirty="0" err="1"/>
              <a:t>tenellum</a:t>
            </a:r>
            <a:r>
              <a:rPr lang="cs-CZ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09660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D177A7-CD43-0D7D-3C8C-AFCA03399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43D5B9E-2F3E-D2EC-1543-49230FA6A6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B88E60C-036F-B4E5-F4F9-E316FB16C5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821" t="19195" r="28306" b="5302"/>
          <a:stretch/>
        </p:blipFill>
        <p:spPr>
          <a:xfrm>
            <a:off x="2561401" y="92991"/>
            <a:ext cx="7069197" cy="668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5021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280</Words>
  <Application>Microsoft Office PowerPoint</Application>
  <PresentationFormat>Širokoúhlá obrazovka</PresentationFormat>
  <Paragraphs>54</Paragraphs>
  <Slides>13</Slides>
  <Notes>6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Motiv Office</vt:lpstr>
      <vt:lpstr>Kompetice rašeliníků</vt:lpstr>
      <vt:lpstr>Rašeliniště</vt:lpstr>
      <vt:lpstr>Mikrotopografie vrchovišť</vt:lpstr>
      <vt:lpstr>Rozmístění rašeliníků na vrchovišti</vt:lpstr>
      <vt:lpstr>Druhy rašeliníků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Děkuji za pozornost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Borák Jiří Jan Bc.</dc:creator>
  <cp:lastModifiedBy>Borák Jiří Jan Bc.</cp:lastModifiedBy>
  <cp:revision>4</cp:revision>
  <dcterms:created xsi:type="dcterms:W3CDTF">2024-11-23T10:12:25Z</dcterms:created>
  <dcterms:modified xsi:type="dcterms:W3CDTF">2024-11-27T08:58:53Z</dcterms:modified>
</cp:coreProperties>
</file>