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59" r:id="rId7"/>
    <p:sldId id="260" r:id="rId8"/>
    <p:sldId id="261" r:id="rId9"/>
    <p:sldId id="262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40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FB0284-0FB8-3AAC-2E18-9FA28ED0C8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D7491F1-2AB4-02B7-B686-A3B4EF003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72B6D8-DE42-BA05-1E8E-371EF922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CF42909-FDB2-3C89-9114-58EB58827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378DFC4-7CEE-BADC-FE09-6A3F10070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526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FC7098-040A-4EB5-F621-40A3A984F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C0ED3CB2-47E8-6CFF-5C49-91C0ED51A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7A8C22-07BB-81AB-2C29-3584990E0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2137FC1-A03D-0672-451E-79B349461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B32A43-75E8-6815-DA41-C870E5A33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0509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9A882F5D-AFE6-5D46-9A42-9C4972D43E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F9AC466-DF87-AE08-C6FA-30485DA2A1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9D0092A-90F8-3152-0A79-FA661EE9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B3A41C2-1D39-0433-4E5E-69A839E79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6C81FE6-3F9C-E975-AB53-64482E4C4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3364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064F3C-2BE1-76FA-755C-30432D91A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E1A10E-DC6B-0E39-BDB7-EAC300483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DDA3284-B029-6142-1AAC-0E8B2EACC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C45B86D-8F11-8F8D-08C9-73CFD0AD1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077C9DD-DF81-82FF-F70E-5C02B3886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37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A24939-B3B3-65D2-3B1A-316286B50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6043FCB-5047-DBBD-4C8A-2E0EB8628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96C0490-5DBD-E8B4-F8D3-997F58A86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AB5EED0-EE16-7DC7-7587-1414BA637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513291-E499-4168-849B-D3F6826AF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129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DF2D41-1986-FA7A-5A48-779C0D6AC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D0D9D38-4C08-46E8-E24B-C0FD15DA55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08E360C-2362-E895-F757-AF8078A762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C7ED74E-C047-DDEB-C48E-8036DC3A5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DC3C4AF-B751-FFED-2451-D9AF9B11C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2BC0BD5-9DEC-01E9-47A1-C8E38517D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698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A298E3-CD67-5367-9360-6B4D2E7EE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308FE19-8882-C13C-82D6-DD73930BB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4B843F2-ADD8-0F63-4884-236D1517D2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4975FCC2-7534-FEFD-F7A9-600D27D42A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CA10989-2E08-C088-F029-44F6825C4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330E6D8D-7B65-E870-FE6F-5D920A332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B849C85-2425-893F-61D3-B9591071D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1D8210A-43F7-100E-1023-EB053868C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9200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7A1A11-0C0D-ACD9-DF52-A4E053842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5ECEDDA-C62E-5D94-A76D-7EE9C9386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9635D804-E1D9-80F9-5CA8-1DF908619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8225A7D-7CD4-DEFF-1211-7B49514A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348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A2AF992-B79B-BECC-7CE2-DED4A5792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735EF787-6C14-4D93-C240-16D0BE074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56F8648-A844-AB08-B105-8A5E3D4A4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1948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369DC1-AA1D-37F2-24EB-F2C0852CD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1E772D-8FFF-B635-0620-9790B4B20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1B55FF0-B689-8E78-2B11-A7896DEA69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B184A2A-794D-2B2F-E1AE-36AB7FA3A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D7CB19F-BA5E-93E9-7ABE-87607CFE7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767811D-4B00-BDB5-0768-3AD050393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985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C78F12-DB0E-D6C2-7B49-8C537064E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F7E073B-742D-CF8F-579D-BBE96D4F0A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D482015-1152-601C-7A42-7149D385CA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3C4927E-0F73-7B3C-4E3E-AD9921C01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39604ED-0FF3-7FE4-F099-AC20F754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E95F993-C498-86BC-BF78-FE1655CB3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948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F2501951-12C3-AACE-2BD3-362DE4484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195573F-09B0-2C34-0172-F543F5C4B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D701046-63F5-338C-8477-05576C2C6A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73080D-7EC8-46C1-85C5-30EF29776BF8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728FB89-A9A9-F300-F3B5-84D8EE4CCC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E841AA0-AF68-55D9-DE6E-F714EA071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6566BD-8F23-4FAC-904A-D824873BC3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8126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savec, mýval, medvěd&#10;&#10;Popis byl vytvořen automaticky">
            <a:extLst>
              <a:ext uri="{FF2B5EF4-FFF2-40B4-BE49-F238E27FC236}">
                <a16:creationId xmlns:a16="http://schemas.microsoft.com/office/drawing/2014/main" id="{8D349805-2BAE-FAC2-E064-CB2733C12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954" y="-82899"/>
            <a:ext cx="12403907" cy="7023797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85BDBFB-87E2-B3B1-EA6D-26963DA79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309775"/>
            <a:ext cx="9144000" cy="2387600"/>
          </a:xfrm>
        </p:spPr>
        <p:txBody>
          <a:bodyPr>
            <a:normAutofit/>
          </a:bodyPr>
          <a:lstStyle/>
          <a:p>
            <a:r>
              <a:rPr lang="cs-CZ" b="1" dirty="0">
                <a:solidFill>
                  <a:schemeClr val="bg1"/>
                </a:solidFill>
              </a:rPr>
              <a:t>Vliv vlka obecného na populaci bobra evropského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CDB79A3-7998-0DA9-FF08-4CAC4E249C21}"/>
              </a:ext>
            </a:extLst>
          </p:cNvPr>
          <p:cNvSpPr txBox="1"/>
          <p:nvPr/>
        </p:nvSpPr>
        <p:spPr>
          <a:xfrm>
            <a:off x="3048837" y="4671062"/>
            <a:ext cx="60943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solidFill>
                  <a:schemeClr val="bg1"/>
                </a:solidFill>
              </a:rPr>
              <a:t>Vladislav Seidl</a:t>
            </a:r>
          </a:p>
          <a:p>
            <a:pPr algn="ctr"/>
            <a:r>
              <a:rPr lang="cs-CZ" sz="3200" b="1" dirty="0">
                <a:solidFill>
                  <a:schemeClr val="bg1"/>
                </a:solidFill>
              </a:rPr>
              <a:t>Populační ekologie 2024</a:t>
            </a:r>
          </a:p>
          <a:p>
            <a:pPr algn="ctr"/>
            <a:r>
              <a:rPr lang="cs-CZ" sz="3200" b="1" dirty="0">
                <a:solidFill>
                  <a:schemeClr val="bg1"/>
                </a:solidFill>
              </a:rPr>
              <a:t>(KBO/334)</a:t>
            </a:r>
          </a:p>
        </p:txBody>
      </p:sp>
    </p:spTree>
    <p:extLst>
      <p:ext uri="{BB962C8B-B14F-4D97-AF65-F5344CB8AC3E}">
        <p14:creationId xmlns:p14="http://schemas.microsoft.com/office/powerpoint/2010/main" val="3949770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E66833-64DC-76F4-460C-8F2F77B8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1341"/>
            <a:ext cx="10515600" cy="1325563"/>
          </a:xfrm>
        </p:spPr>
        <p:txBody>
          <a:bodyPr/>
          <a:lstStyle/>
          <a:p>
            <a:r>
              <a:rPr lang="cs-CZ" b="1" dirty="0"/>
              <a:t>Další benefity pro vlky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C9ACB6F-3361-0B81-E310-F0C3B5484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2552" cy="4351338"/>
          </a:xfrm>
        </p:spPr>
        <p:txBody>
          <a:bodyPr>
            <a:normAutofit lnSpcReduction="10000"/>
          </a:bodyPr>
          <a:lstStyle/>
          <a:p>
            <a:r>
              <a:rPr lang="cs-CZ" dirty="0"/>
              <a:t>Ekosystémy vytvořené bobry přitahují kopytníky (sob, jelen, jelenec atd.)</a:t>
            </a:r>
          </a:p>
          <a:p>
            <a:r>
              <a:rPr lang="cs-CZ" dirty="0"/>
              <a:t>Využití bobří činnosti jako krytu při lovu  </a:t>
            </a:r>
          </a:p>
          <a:p>
            <a:r>
              <a:rPr lang="cs-CZ" dirty="0"/>
              <a:t>Využití bobřích nor a hradů </a:t>
            </a:r>
          </a:p>
          <a:p>
            <a:r>
              <a:rPr lang="cs-CZ" dirty="0"/>
              <a:t>Zdravotní benefity (nižší procento střevních parazitů- např. tasemnice)</a:t>
            </a:r>
          </a:p>
          <a:p>
            <a:r>
              <a:rPr lang="cs-CZ" dirty="0"/>
              <a:t>Redukce rizika zranění </a:t>
            </a:r>
          </a:p>
        </p:txBody>
      </p:sp>
      <p:pic>
        <p:nvPicPr>
          <p:cNvPr id="5" name="Obrázek 4" descr="Obsah obrázku obraz, obloha, hora, mrak&#10;&#10;Popis byl vytvořen automaticky">
            <a:extLst>
              <a:ext uri="{FF2B5EF4-FFF2-40B4-BE49-F238E27FC236}">
                <a16:creationId xmlns:a16="http://schemas.microsoft.com/office/drawing/2014/main" id="{53B7AFF7-0EE2-9C36-BD4F-C32DC9F3F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492" y="117326"/>
            <a:ext cx="4876243" cy="31923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Obrázek 6" descr="Obsah obrázku venku, díra, příroda, jeskyně&#10;&#10;Popis byl vytvořen automaticky">
            <a:extLst>
              <a:ext uri="{FF2B5EF4-FFF2-40B4-BE49-F238E27FC236}">
                <a16:creationId xmlns:a16="http://schemas.microsoft.com/office/drawing/2014/main" id="{E3F675B5-0C33-2DB0-7821-0EAA02775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882" y="3548361"/>
            <a:ext cx="5395466" cy="303494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74955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savec, mýval, medvěd&#10;&#10;Popis byl vytvořen automaticky">
            <a:extLst>
              <a:ext uri="{FF2B5EF4-FFF2-40B4-BE49-F238E27FC236}">
                <a16:creationId xmlns:a16="http://schemas.microsoft.com/office/drawing/2014/main" id="{5A879894-07F2-ED45-41B9-91007A739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82" y="-31911"/>
            <a:ext cx="12281482" cy="695447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DB83949-23DE-E62E-C51C-D129555BA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681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6600" b="1" dirty="0">
                <a:solidFill>
                  <a:schemeClr val="bg1"/>
                </a:solidFill>
              </a:rPr>
              <a:t>Děkuji za pozornost!</a:t>
            </a:r>
          </a:p>
        </p:txBody>
      </p:sp>
    </p:spTree>
    <p:extLst>
      <p:ext uri="{BB962C8B-B14F-4D97-AF65-F5344CB8AC3E}">
        <p14:creationId xmlns:p14="http://schemas.microsoft.com/office/powerpoint/2010/main" val="267525112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DC4993-D019-2435-302A-6854BB5F6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653" y="224449"/>
            <a:ext cx="10515600" cy="1325563"/>
          </a:xfrm>
        </p:spPr>
        <p:txBody>
          <a:bodyPr/>
          <a:lstStyle/>
          <a:p>
            <a:pPr algn="ctr"/>
            <a:r>
              <a:rPr lang="cs-CZ" b="1" dirty="0"/>
              <a:t>Zdroje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121F70-C40B-75E9-ADEF-51262A76A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Program péče o bobra evropského v České republice. MŽP, 2013</a:t>
            </a:r>
          </a:p>
          <a:p>
            <a:r>
              <a:rPr lang="cs-CZ" dirty="0"/>
              <a:t>Program péče o vlka obecného v České republice. MŽP, 2020</a:t>
            </a:r>
          </a:p>
          <a:p>
            <a:r>
              <a:rPr lang="cs-CZ" dirty="0" err="1"/>
              <a:t>Rosell</a:t>
            </a:r>
            <a:r>
              <a:rPr lang="cs-CZ" dirty="0"/>
              <a:t> F., Campbell-</a:t>
            </a:r>
            <a:r>
              <a:rPr lang="cs-CZ" dirty="0" err="1"/>
              <a:t>Palmer</a:t>
            </a:r>
            <a:r>
              <a:rPr lang="cs-CZ" dirty="0"/>
              <a:t> R. (2022): </a:t>
            </a:r>
            <a:r>
              <a:rPr lang="cs-CZ" dirty="0" err="1"/>
              <a:t>Beavers</a:t>
            </a:r>
            <a:r>
              <a:rPr lang="cs-CZ" dirty="0"/>
              <a:t>- </a:t>
            </a:r>
            <a:r>
              <a:rPr lang="cs-CZ" dirty="0" err="1"/>
              <a:t>Ecology</a:t>
            </a:r>
            <a:r>
              <a:rPr lang="cs-CZ" dirty="0"/>
              <a:t>, </a:t>
            </a:r>
            <a:r>
              <a:rPr lang="cs-CZ" dirty="0" err="1"/>
              <a:t>behaviour</a:t>
            </a:r>
            <a:r>
              <a:rPr lang="cs-CZ" dirty="0"/>
              <a:t>, </a:t>
            </a:r>
            <a:r>
              <a:rPr lang="cs-CZ" dirty="0" err="1"/>
              <a:t>conservation</a:t>
            </a:r>
            <a:r>
              <a:rPr lang="cs-CZ" dirty="0"/>
              <a:t> and management. Oxford University </a:t>
            </a:r>
            <a:r>
              <a:rPr lang="cs-CZ" dirty="0" err="1"/>
              <a:t>Press</a:t>
            </a:r>
            <a:r>
              <a:rPr lang="cs-CZ" dirty="0"/>
              <a:t>, 1-454.</a:t>
            </a:r>
          </a:p>
          <a:p>
            <a:r>
              <a:rPr lang="cs-CZ" dirty="0" err="1"/>
              <a:t>Johnston</a:t>
            </a:r>
            <a:r>
              <a:rPr lang="cs-CZ" dirty="0"/>
              <a:t> C. A. (2017): </a:t>
            </a:r>
            <a:r>
              <a:rPr lang="cs-CZ" dirty="0" err="1"/>
              <a:t>Beavers</a:t>
            </a:r>
            <a:r>
              <a:rPr lang="cs-CZ" dirty="0"/>
              <a:t>: </a:t>
            </a:r>
            <a:r>
              <a:rPr lang="cs-CZ" dirty="0" err="1"/>
              <a:t>Boreal</a:t>
            </a:r>
            <a:r>
              <a:rPr lang="cs-CZ" dirty="0"/>
              <a:t> ekosystém </a:t>
            </a:r>
            <a:r>
              <a:rPr lang="cs-CZ" dirty="0" err="1"/>
              <a:t>engineers</a:t>
            </a:r>
            <a:r>
              <a:rPr lang="cs-CZ" dirty="0"/>
              <a:t>. </a:t>
            </a:r>
            <a:r>
              <a:rPr lang="cs-CZ" dirty="0" err="1"/>
              <a:t>Springer</a:t>
            </a:r>
            <a:r>
              <a:rPr lang="cs-CZ" dirty="0"/>
              <a:t>, 1-272. </a:t>
            </a:r>
          </a:p>
          <a:p>
            <a:r>
              <a:rPr lang="cs-CZ" dirty="0" err="1"/>
              <a:t>Gable</a:t>
            </a:r>
            <a:r>
              <a:rPr lang="cs-CZ" dirty="0"/>
              <a:t> T., </a:t>
            </a:r>
            <a:r>
              <a:rPr lang="cs-CZ" dirty="0" err="1"/>
              <a:t>Romanski</a:t>
            </a:r>
            <a:r>
              <a:rPr lang="cs-CZ" dirty="0"/>
              <a:t> M., </a:t>
            </a:r>
            <a:r>
              <a:rPr lang="cs-CZ" dirty="0" err="1"/>
              <a:t>Windels</a:t>
            </a:r>
            <a:r>
              <a:rPr lang="cs-CZ" dirty="0"/>
              <a:t> S., </a:t>
            </a:r>
            <a:r>
              <a:rPr lang="cs-CZ" dirty="0" err="1"/>
              <a:t>Rosell</a:t>
            </a:r>
            <a:r>
              <a:rPr lang="cs-CZ" dirty="0"/>
              <a:t> F. (2018):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forgotten</a:t>
            </a:r>
            <a:r>
              <a:rPr lang="cs-CZ" dirty="0"/>
              <a:t> </a:t>
            </a:r>
            <a:r>
              <a:rPr lang="cs-CZ" dirty="0" err="1"/>
              <a:t>prey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an</a:t>
            </a:r>
            <a:r>
              <a:rPr lang="cs-CZ" dirty="0"/>
              <a:t> </a:t>
            </a:r>
            <a:r>
              <a:rPr lang="cs-CZ" dirty="0" err="1"/>
              <a:t>iconic</a:t>
            </a:r>
            <a:r>
              <a:rPr lang="cs-CZ" dirty="0"/>
              <a:t> </a:t>
            </a:r>
            <a:r>
              <a:rPr lang="cs-CZ" dirty="0" err="1"/>
              <a:t>predator</a:t>
            </a:r>
            <a:r>
              <a:rPr lang="cs-CZ" dirty="0"/>
              <a:t>: a </a:t>
            </a:r>
            <a:r>
              <a:rPr lang="cs-CZ" dirty="0" err="1"/>
              <a:t>review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interactions</a:t>
            </a:r>
            <a:r>
              <a:rPr lang="cs-CZ" dirty="0"/>
              <a:t> </a:t>
            </a:r>
            <a:r>
              <a:rPr lang="cs-CZ" dirty="0" err="1"/>
              <a:t>between</a:t>
            </a:r>
            <a:r>
              <a:rPr lang="cs-CZ" dirty="0"/>
              <a:t> </a:t>
            </a:r>
            <a:r>
              <a:rPr lang="cs-CZ" dirty="0" err="1"/>
              <a:t>grey</a:t>
            </a:r>
            <a:r>
              <a:rPr lang="cs-CZ" dirty="0"/>
              <a:t> </a:t>
            </a:r>
            <a:r>
              <a:rPr lang="cs-CZ" dirty="0" err="1"/>
              <a:t>wolves</a:t>
            </a:r>
            <a:r>
              <a:rPr lang="cs-CZ" dirty="0"/>
              <a:t> </a:t>
            </a:r>
            <a:r>
              <a:rPr lang="cs-CZ" dirty="0" err="1"/>
              <a:t>Canis</a:t>
            </a:r>
            <a:r>
              <a:rPr lang="cs-CZ" dirty="0"/>
              <a:t> lupus and </a:t>
            </a:r>
            <a:r>
              <a:rPr lang="cs-CZ" dirty="0" err="1"/>
              <a:t>beavers</a:t>
            </a:r>
            <a:r>
              <a:rPr lang="cs-CZ" dirty="0"/>
              <a:t> Castor spp.. </a:t>
            </a:r>
            <a:r>
              <a:rPr lang="cs-CZ" dirty="0" err="1"/>
              <a:t>Mammal</a:t>
            </a:r>
            <a:r>
              <a:rPr lang="cs-CZ" dirty="0"/>
              <a:t> </a:t>
            </a:r>
            <a:r>
              <a:rPr lang="cs-CZ" dirty="0" err="1"/>
              <a:t>Review</a:t>
            </a:r>
            <a:r>
              <a:rPr lang="cs-CZ" dirty="0"/>
              <a:t> 48: 123-138.</a:t>
            </a:r>
          </a:p>
          <a:p>
            <a:r>
              <a:rPr lang="cs-CZ" dirty="0" err="1"/>
              <a:t>Sidorovich</a:t>
            </a:r>
            <a:r>
              <a:rPr lang="cs-CZ" dirty="0"/>
              <a:t> V. E., Annik S., </a:t>
            </a:r>
            <a:r>
              <a:rPr lang="cs-CZ" dirty="0" err="1"/>
              <a:t>Schnitzler</a:t>
            </a:r>
            <a:r>
              <a:rPr lang="cs-CZ" dirty="0"/>
              <a:t> C., </a:t>
            </a:r>
            <a:r>
              <a:rPr lang="cs-CZ" dirty="0" err="1"/>
              <a:t>Rotenko</a:t>
            </a:r>
            <a:r>
              <a:rPr lang="cs-CZ" dirty="0"/>
              <a:t> I., </a:t>
            </a:r>
            <a:r>
              <a:rPr lang="cs-CZ" dirty="0" err="1"/>
              <a:t>Holikava</a:t>
            </a:r>
            <a:r>
              <a:rPr lang="cs-CZ" dirty="0"/>
              <a:t> Y. (2017): </a:t>
            </a:r>
            <a:r>
              <a:rPr lang="cs-CZ" dirty="0" err="1"/>
              <a:t>Responses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wolf</a:t>
            </a:r>
            <a:r>
              <a:rPr lang="cs-CZ" dirty="0"/>
              <a:t> </a:t>
            </a:r>
            <a:r>
              <a:rPr lang="cs-CZ" dirty="0" err="1"/>
              <a:t>feeding</a:t>
            </a:r>
            <a:r>
              <a:rPr lang="cs-CZ" dirty="0"/>
              <a:t> </a:t>
            </a:r>
            <a:r>
              <a:rPr lang="cs-CZ" dirty="0" err="1"/>
              <a:t>habits</a:t>
            </a:r>
            <a:r>
              <a:rPr lang="cs-CZ" dirty="0"/>
              <a:t> </a:t>
            </a:r>
            <a:r>
              <a:rPr lang="cs-CZ" dirty="0" err="1"/>
              <a:t>after</a:t>
            </a:r>
            <a:r>
              <a:rPr lang="cs-CZ" dirty="0"/>
              <a:t> </a:t>
            </a:r>
            <a:r>
              <a:rPr lang="cs-CZ" dirty="0" err="1"/>
              <a:t>adverse</a:t>
            </a:r>
            <a:r>
              <a:rPr lang="cs-CZ" dirty="0"/>
              <a:t> </a:t>
            </a:r>
            <a:r>
              <a:rPr lang="cs-CZ" dirty="0" err="1"/>
              <a:t>climatic</a:t>
            </a:r>
            <a:r>
              <a:rPr lang="cs-CZ" dirty="0"/>
              <a:t> </a:t>
            </a:r>
            <a:r>
              <a:rPr lang="cs-CZ" dirty="0" err="1"/>
              <a:t>events</a:t>
            </a:r>
            <a:r>
              <a:rPr lang="cs-CZ" dirty="0"/>
              <a:t> in </a:t>
            </a:r>
            <a:r>
              <a:rPr lang="cs-CZ" dirty="0" err="1"/>
              <a:t>central</a:t>
            </a:r>
            <a:r>
              <a:rPr lang="cs-CZ" dirty="0"/>
              <a:t>-western </a:t>
            </a:r>
            <a:r>
              <a:rPr lang="cs-CZ" dirty="0" err="1"/>
              <a:t>Belarus</a:t>
            </a:r>
            <a:r>
              <a:rPr lang="cs-CZ" dirty="0"/>
              <a:t>. </a:t>
            </a:r>
            <a:r>
              <a:rPr lang="cs-CZ" dirty="0" err="1"/>
              <a:t>Mammalian</a:t>
            </a:r>
            <a:r>
              <a:rPr lang="cs-CZ" dirty="0"/>
              <a:t> Biology 83: 44-50.</a:t>
            </a:r>
          </a:p>
          <a:p>
            <a:r>
              <a:rPr lang="cs-CZ" dirty="0" err="1"/>
              <a:t>Gable</a:t>
            </a:r>
            <a:r>
              <a:rPr lang="cs-CZ" dirty="0"/>
              <a:t> T.D., </a:t>
            </a:r>
            <a:r>
              <a:rPr lang="cs-CZ" dirty="0" err="1"/>
              <a:t>Windels</a:t>
            </a:r>
            <a:r>
              <a:rPr lang="cs-CZ" dirty="0"/>
              <a:t> S.K. (2017): </a:t>
            </a:r>
            <a:r>
              <a:rPr lang="cs-CZ" dirty="0" err="1"/>
              <a:t>Kill</a:t>
            </a:r>
            <a:r>
              <a:rPr lang="cs-CZ" dirty="0"/>
              <a:t> </a:t>
            </a:r>
            <a:r>
              <a:rPr lang="cs-CZ" dirty="0" err="1"/>
              <a:t>rates</a:t>
            </a:r>
            <a:r>
              <a:rPr lang="cs-CZ" dirty="0"/>
              <a:t> and </a:t>
            </a:r>
            <a:r>
              <a:rPr lang="cs-CZ" dirty="0" err="1"/>
              <a:t>predation</a:t>
            </a:r>
            <a:r>
              <a:rPr lang="cs-CZ" dirty="0"/>
              <a:t> </a:t>
            </a:r>
            <a:r>
              <a:rPr lang="cs-CZ" dirty="0" err="1"/>
              <a:t>rates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wolves</a:t>
            </a:r>
            <a:r>
              <a:rPr lang="cs-CZ" dirty="0"/>
              <a:t> on </a:t>
            </a:r>
            <a:r>
              <a:rPr lang="cs-CZ" dirty="0" err="1"/>
              <a:t>beavers</a:t>
            </a:r>
            <a:r>
              <a:rPr lang="cs-CZ" dirty="0"/>
              <a:t>. </a:t>
            </a:r>
            <a:r>
              <a:rPr lang="cs-CZ" dirty="0" err="1"/>
              <a:t>Journal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Wildlife</a:t>
            </a:r>
            <a:r>
              <a:rPr lang="cs-CZ" dirty="0"/>
              <a:t> Management 82: 466-472.</a:t>
            </a:r>
          </a:p>
        </p:txBody>
      </p:sp>
    </p:spTree>
    <p:extLst>
      <p:ext uri="{BB962C8B-B14F-4D97-AF65-F5344CB8AC3E}">
        <p14:creationId xmlns:p14="http://schemas.microsoft.com/office/powerpoint/2010/main" val="421738710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56E1C4-CF50-EF74-40B0-91CED3908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729" y="543015"/>
            <a:ext cx="10515600" cy="1325563"/>
          </a:xfrm>
        </p:spPr>
        <p:txBody>
          <a:bodyPr/>
          <a:lstStyle/>
          <a:p>
            <a:r>
              <a:rPr lang="cs-CZ" b="1" dirty="0"/>
              <a:t>Vlk (</a:t>
            </a:r>
            <a:r>
              <a:rPr lang="cs-CZ" b="1" i="1" dirty="0" err="1"/>
              <a:t>Canis</a:t>
            </a:r>
            <a:r>
              <a:rPr lang="cs-CZ" b="1" i="1" dirty="0"/>
              <a:t> lupus</a:t>
            </a:r>
            <a:r>
              <a:rPr lang="cs-CZ" b="1" dirty="0"/>
              <a:t>) obecně</a:t>
            </a:r>
          </a:p>
        </p:txBody>
      </p:sp>
      <p:pic>
        <p:nvPicPr>
          <p:cNvPr id="9" name="Zástupný obsah 8" descr="Obsah obrázku mapa, atlas, text&#10;&#10;Popis byl vytvořen automaticky">
            <a:extLst>
              <a:ext uri="{FF2B5EF4-FFF2-40B4-BE49-F238E27FC236}">
                <a16:creationId xmlns:a16="http://schemas.microsoft.com/office/drawing/2014/main" id="{641FD6B0-FBF6-100C-2B2E-6A337B9DC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343121"/>
            <a:ext cx="5433271" cy="3384228"/>
          </a:xfrm>
          <a:ln w="38100">
            <a:solidFill>
              <a:schemeClr val="tx1"/>
            </a:solidFill>
          </a:ln>
        </p:spPr>
      </p:pic>
      <p:pic>
        <p:nvPicPr>
          <p:cNvPr id="11" name="Obrázek 10" descr="Obsah obrázku savec, vlk, venku, psovité šelmy&#10;&#10;Popis byl vytvořen automaticky">
            <a:extLst>
              <a:ext uri="{FF2B5EF4-FFF2-40B4-BE49-F238E27FC236}">
                <a16:creationId xmlns:a16="http://schemas.microsoft.com/office/drawing/2014/main" id="{A307F99E-053F-B084-17CB-41213E97D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808" y="284738"/>
            <a:ext cx="4989663" cy="280010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423949D0-431C-E178-4E5E-CCA6EDB52B37}"/>
              </a:ext>
            </a:extLst>
          </p:cNvPr>
          <p:cNvSpPr txBox="1"/>
          <p:nvPr/>
        </p:nvSpPr>
        <p:spPr>
          <a:xfrm>
            <a:off x="662729" y="2163665"/>
            <a:ext cx="558399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Do konce 17. století hojný druh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Po té pokles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Na přelomu 19. a 20. století vyhuben (1874 Šumava, 1914 Beskydy)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Od roku 1994 návrat (ze Slovenska)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Návrat také z německo-polského pomezí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Aktuální odhad 130-150 jedinců v 30 reprodukčních teritoriích </a:t>
            </a:r>
          </a:p>
        </p:txBody>
      </p:sp>
    </p:spTree>
    <p:extLst>
      <p:ext uri="{BB962C8B-B14F-4D97-AF65-F5344CB8AC3E}">
        <p14:creationId xmlns:p14="http://schemas.microsoft.com/office/powerpoint/2010/main" val="1777994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E62374-01F4-C8D0-7E52-280B1528E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924" y="457612"/>
            <a:ext cx="10515600" cy="1325563"/>
          </a:xfrm>
        </p:spPr>
        <p:txBody>
          <a:bodyPr/>
          <a:lstStyle/>
          <a:p>
            <a:r>
              <a:rPr lang="cs-CZ" b="1" dirty="0"/>
              <a:t>Bobr (</a:t>
            </a:r>
            <a:r>
              <a:rPr lang="cs-CZ" b="1" i="1" dirty="0"/>
              <a:t>Castor </a:t>
            </a:r>
            <a:r>
              <a:rPr lang="cs-CZ" b="1" i="1" dirty="0" err="1"/>
              <a:t>fiber</a:t>
            </a:r>
            <a:r>
              <a:rPr lang="cs-CZ" b="1" dirty="0"/>
              <a:t>) obecně</a:t>
            </a:r>
          </a:p>
        </p:txBody>
      </p:sp>
      <p:pic>
        <p:nvPicPr>
          <p:cNvPr id="5" name="Zástupný obsah 4" descr="Obsah obrázku savec, venku, voda, zvířata ve volné přírodě&#10;&#10;Popis byl vytvořen automaticky">
            <a:extLst>
              <a:ext uri="{FF2B5EF4-FFF2-40B4-BE49-F238E27FC236}">
                <a16:creationId xmlns:a16="http://schemas.microsoft.com/office/drawing/2014/main" id="{406A96F9-6DDE-E2A7-58BD-47A7D3C2A1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43" y="3592833"/>
            <a:ext cx="5263833" cy="2958274"/>
          </a:xfrm>
          <a:ln w="38100">
            <a:solidFill>
              <a:schemeClr val="tx1"/>
            </a:solidFill>
          </a:ln>
        </p:spPr>
      </p:pic>
      <p:pic>
        <p:nvPicPr>
          <p:cNvPr id="7" name="Obrázek 6" descr="Obsah obrázku diagram, text, řada/pruh, Vykreslený graf&#10;&#10;Popis byl vytvořen automaticky">
            <a:extLst>
              <a:ext uri="{FF2B5EF4-FFF2-40B4-BE49-F238E27FC236}">
                <a16:creationId xmlns:a16="http://schemas.microsoft.com/office/drawing/2014/main" id="{DE86CA70-3358-AE71-CB2F-F38FF82A7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949" y="231467"/>
            <a:ext cx="4704127" cy="310341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C72349AB-AF55-E904-9E90-FCF7BDE611D7}"/>
              </a:ext>
            </a:extLst>
          </p:cNvPr>
          <p:cNvSpPr txBox="1"/>
          <p:nvPr/>
        </p:nvSpPr>
        <p:spPr>
          <a:xfrm>
            <a:off x="445924" y="2129560"/>
            <a:ext cx="55717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Ve středověku velmi hojný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Ale již během 15. století pokles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V 17. století zbytkové populace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V 18. a 19. století dočasný návrat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1876 poslední bobr na Nežárce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 err="1"/>
              <a:t>Reintrodukční</a:t>
            </a:r>
            <a:r>
              <a:rPr lang="cs-CZ" sz="2600" dirty="0"/>
              <a:t> programy v okolních zemích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V 90. letech také </a:t>
            </a:r>
            <a:r>
              <a:rPr lang="cs-CZ" sz="2600" dirty="0" err="1"/>
              <a:t>reintrodukce</a:t>
            </a:r>
            <a:r>
              <a:rPr lang="cs-CZ" sz="2600" dirty="0"/>
              <a:t> v ČR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Aktuálně více než 15 000 jedinců</a:t>
            </a:r>
          </a:p>
        </p:txBody>
      </p:sp>
    </p:spTree>
    <p:extLst>
      <p:ext uri="{BB962C8B-B14F-4D97-AF65-F5344CB8AC3E}">
        <p14:creationId xmlns:p14="http://schemas.microsoft.com/office/powerpoint/2010/main" val="1305688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204739E-B53A-517E-3CA1-AEE477ECB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45" y="46958"/>
            <a:ext cx="10515600" cy="1325563"/>
          </a:xfrm>
        </p:spPr>
        <p:txBody>
          <a:bodyPr/>
          <a:lstStyle/>
          <a:p>
            <a:pPr algn="ctr"/>
            <a:r>
              <a:rPr lang="cs-CZ" b="1" dirty="0"/>
              <a:t>Vlk X Bobr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3028782-68A7-CAC9-ABC7-1EBF0CA4C2CF}"/>
              </a:ext>
            </a:extLst>
          </p:cNvPr>
          <p:cNvSpPr txBox="1"/>
          <p:nvPr/>
        </p:nvSpPr>
        <p:spPr>
          <a:xfrm>
            <a:off x="374303" y="2370981"/>
            <a:ext cx="370784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Psovitá šelma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30-80 kg, 100-160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Dožívá se 10 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Smečky vedené alfa párem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Smečky o 4-10 jedincích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8F4754B8-B1FC-E85F-FE60-CB7C38E9571A}"/>
              </a:ext>
            </a:extLst>
          </p:cNvPr>
          <p:cNvSpPr txBox="1"/>
          <p:nvPr/>
        </p:nvSpPr>
        <p:spPr>
          <a:xfrm>
            <a:off x="7659321" y="2370981"/>
            <a:ext cx="414996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Největší evropský hlodavec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18-30kg (až 35 kg), 100-140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Dožívá se 10-12 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Monogamní živočich v koloniích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600" dirty="0"/>
              <a:t>I více než 15 jedinců</a:t>
            </a:r>
          </a:p>
        </p:txBody>
      </p:sp>
      <p:pic>
        <p:nvPicPr>
          <p:cNvPr id="4" name="Obrázek 3" descr="Obsah obrázku silueta, skica, pes, kresba&#10;&#10;Popis byl vytvořen automaticky">
            <a:extLst>
              <a:ext uri="{FF2B5EF4-FFF2-40B4-BE49-F238E27FC236}">
                <a16:creationId xmlns:a16="http://schemas.microsoft.com/office/drawing/2014/main" id="{9D6FD07E-E381-F85A-809F-57FC0388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615" y="231113"/>
            <a:ext cx="2673716" cy="162783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AD99A9E8-A973-F646-D1C9-48BA2703E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6" y="129768"/>
            <a:ext cx="2921385" cy="205705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4" name="Obrázek 13" descr="Obsah obrázku savec, venku, hlodavec, zvířata ve volné přírodě&#10;&#10;Popis byl vytvořen automaticky">
            <a:extLst>
              <a:ext uri="{FF2B5EF4-FFF2-40B4-BE49-F238E27FC236}">
                <a16:creationId xmlns:a16="http://schemas.microsoft.com/office/drawing/2014/main" id="{80997AA0-909A-B30B-D272-D51C876AA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165" y="1441101"/>
            <a:ext cx="2814592" cy="187639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8" name="Obrázek 7" descr="Obsah obrázku vlk, savec, venku, psovité šelmy&#10;&#10;Popis byl vytvořen automaticky">
            <a:extLst>
              <a:ext uri="{FF2B5EF4-FFF2-40B4-BE49-F238E27FC236}">
                <a16:creationId xmlns:a16="http://schemas.microsoft.com/office/drawing/2014/main" id="{83BCC401-F9AC-4519-57E8-446F650FDB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596" y="3315740"/>
            <a:ext cx="3645242" cy="243016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2" name="Obrázek 11" descr="Obsah obrázku savec, venku, zvířata ve volné přírodě, plavání&#10;&#10;Popis byl vytvořen automaticky">
            <a:extLst>
              <a:ext uri="{FF2B5EF4-FFF2-40B4-BE49-F238E27FC236}">
                <a16:creationId xmlns:a16="http://schemas.microsoft.com/office/drawing/2014/main" id="{12BBD915-6A76-E948-8C9A-B9D978D43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223" y="5016879"/>
            <a:ext cx="3639322" cy="167378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293243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B7191F-3D20-9A80-F002-2949AC252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45193" y="426208"/>
            <a:ext cx="10515600" cy="1325563"/>
          </a:xfrm>
        </p:spPr>
        <p:txBody>
          <a:bodyPr/>
          <a:lstStyle/>
          <a:p>
            <a:pPr algn="ctr"/>
            <a:r>
              <a:rPr lang="cs-CZ" b="1" dirty="0"/>
              <a:t>Úvod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15EC70-9976-9750-3822-BB31EFB6C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224" y="1899451"/>
            <a:ext cx="6704684" cy="4351338"/>
          </a:xfrm>
        </p:spPr>
        <p:txBody>
          <a:bodyPr/>
          <a:lstStyle/>
          <a:p>
            <a:r>
              <a:rPr lang="cs-CZ" dirty="0"/>
              <a:t>Vlk primárně konzument sudokopytníků</a:t>
            </a:r>
          </a:p>
          <a:p>
            <a:r>
              <a:rPr lang="cs-CZ" dirty="0"/>
              <a:t>Mimo zimní měsíce sekundární kořist</a:t>
            </a:r>
          </a:p>
          <a:p>
            <a:r>
              <a:rPr lang="cs-CZ" dirty="0"/>
              <a:t>Většina studií se zaměřuje na interakci vlk-sudokopytník</a:t>
            </a:r>
          </a:p>
          <a:p>
            <a:r>
              <a:rPr lang="cs-CZ" dirty="0"/>
              <a:t>Bobr je zranitelný na souši</a:t>
            </a:r>
          </a:p>
          <a:p>
            <a:r>
              <a:rPr lang="cs-CZ" dirty="0"/>
              <a:t>Vliv ostatních predátorů zanedbatelný</a:t>
            </a:r>
          </a:p>
        </p:txBody>
      </p:sp>
      <p:pic>
        <p:nvPicPr>
          <p:cNvPr id="5" name="Obrázek 4" descr="Obsah obrázku text, mapa&#10;&#10;Popis byl vytvořen automaticky">
            <a:extLst>
              <a:ext uri="{FF2B5EF4-FFF2-40B4-BE49-F238E27FC236}">
                <a16:creationId xmlns:a16="http://schemas.microsoft.com/office/drawing/2014/main" id="{A8359517-61A2-A37F-123E-FFCE34A3F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119" y="255386"/>
            <a:ext cx="4494205" cy="634722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12364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2F3B8D2-608D-E9D8-9779-8CE92F9C7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351" y="541250"/>
            <a:ext cx="10515600" cy="1325563"/>
          </a:xfrm>
        </p:spPr>
        <p:txBody>
          <a:bodyPr/>
          <a:lstStyle/>
          <a:p>
            <a:r>
              <a:rPr lang="cs-CZ" b="1" dirty="0"/>
              <a:t>Bobři jako kořist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B55964-47DA-C646-29DF-F01BC506A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358" y="2179410"/>
            <a:ext cx="5602793" cy="4351338"/>
          </a:xfrm>
        </p:spPr>
        <p:txBody>
          <a:bodyPr/>
          <a:lstStyle/>
          <a:p>
            <a:r>
              <a:rPr lang="cs-CZ" dirty="0"/>
              <a:t>Zranitelnost mimo zimu</a:t>
            </a:r>
          </a:p>
          <a:p>
            <a:r>
              <a:rPr lang="cs-CZ" dirty="0"/>
              <a:t>V období bez ledu aktivita mimo vodu</a:t>
            </a:r>
          </a:p>
          <a:p>
            <a:r>
              <a:rPr lang="cs-CZ" dirty="0"/>
              <a:t>Lehká dostupnost, menší riziko</a:t>
            </a:r>
          </a:p>
          <a:p>
            <a:r>
              <a:rPr lang="cs-CZ" dirty="0"/>
              <a:t>Pro nižší riziko predace-          hráze, nory, kanály</a:t>
            </a:r>
          </a:p>
          <a:p>
            <a:endParaRPr lang="cs-CZ" dirty="0"/>
          </a:p>
        </p:txBody>
      </p:sp>
      <p:pic>
        <p:nvPicPr>
          <p:cNvPr id="5" name="Obrázek 4" descr="Obsah obrázku skica, kreslené, umění, ilustrace&#10;&#10;Popis byl vytvořen automaticky">
            <a:extLst>
              <a:ext uri="{FF2B5EF4-FFF2-40B4-BE49-F238E27FC236}">
                <a16:creationId xmlns:a16="http://schemas.microsoft.com/office/drawing/2014/main" id="{4A2DCCCC-E192-DB83-EDF0-8A3DD64A5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040" y="4457333"/>
            <a:ext cx="5442316" cy="225219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1" name="Obrázek 10" descr="Obsah obrázku venku, strom, příroda, mrazivé počasí&#10;&#10;Popis byl vytvořen automaticky">
            <a:extLst>
              <a:ext uri="{FF2B5EF4-FFF2-40B4-BE49-F238E27FC236}">
                <a16:creationId xmlns:a16="http://schemas.microsoft.com/office/drawing/2014/main" id="{15F47B62-28E1-2667-A046-BD151188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569" y="239904"/>
            <a:ext cx="5258847" cy="394413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1179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06DD55DA-3D78-B7D4-F6AA-D2C5966E5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281" y="135087"/>
            <a:ext cx="4639423" cy="308413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6398298-EE4F-ECDB-1F85-BB57DA4BC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104" y="279196"/>
            <a:ext cx="10515600" cy="1325563"/>
          </a:xfrm>
        </p:spPr>
        <p:txBody>
          <a:bodyPr/>
          <a:lstStyle/>
          <a:p>
            <a:r>
              <a:rPr lang="cs-CZ" b="1" dirty="0"/>
              <a:t>Kde a jak vlk loví?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299CEB-80EA-B72B-0DEE-CC6594BB1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0725"/>
            <a:ext cx="5961993" cy="4351338"/>
          </a:xfrm>
        </p:spPr>
        <p:txBody>
          <a:bodyPr>
            <a:normAutofit/>
          </a:bodyPr>
          <a:lstStyle/>
          <a:p>
            <a:r>
              <a:rPr lang="cs-CZ" sz="2600" dirty="0"/>
              <a:t>Samostatně nebo v malých skupinkách</a:t>
            </a:r>
          </a:p>
          <a:p>
            <a:r>
              <a:rPr lang="cs-CZ" sz="2600" dirty="0"/>
              <a:t>Vlci volí útok když se bobr vzdaluje od vody</a:t>
            </a:r>
          </a:p>
          <a:p>
            <a:r>
              <a:rPr lang="cs-CZ" sz="2600" dirty="0"/>
              <a:t>Útok při nedostupnosti úkrytu</a:t>
            </a:r>
          </a:p>
          <a:p>
            <a:r>
              <a:rPr lang="cs-CZ" sz="2600" dirty="0"/>
              <a:t>Čekání poblíž míst s vysokou aktivitou (63 % útoků z místa odpočinku) </a:t>
            </a:r>
          </a:p>
          <a:p>
            <a:r>
              <a:rPr lang="cs-CZ" sz="2600" dirty="0"/>
              <a:t>Pozorování i napadení bobra ve vodě</a:t>
            </a:r>
          </a:p>
          <a:p>
            <a:r>
              <a:rPr lang="cs-CZ" sz="2600" dirty="0"/>
              <a:t>Sezónní variabilita (jaro 58 % pobřeží a hráze, podzim 80 % skluzy a kanály)</a:t>
            </a:r>
          </a:p>
        </p:txBody>
      </p:sp>
      <p:pic>
        <p:nvPicPr>
          <p:cNvPr id="7" name="Obrázek 6" descr="Obsah obrázku zima, venku, příroda, sníh&#10;&#10;Popis byl vytvořen automaticky">
            <a:extLst>
              <a:ext uri="{FF2B5EF4-FFF2-40B4-BE49-F238E27FC236}">
                <a16:creationId xmlns:a16="http://schemas.microsoft.com/office/drawing/2014/main" id="{C1D6EE7B-5945-7E39-3E1C-3B3544EF4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390" y="2776279"/>
            <a:ext cx="2961033" cy="394663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1195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venku, příroda, sníh, zima&#10;&#10;Popis byl vytvořen automaticky">
            <a:extLst>
              <a:ext uri="{FF2B5EF4-FFF2-40B4-BE49-F238E27FC236}">
                <a16:creationId xmlns:a16="http://schemas.microsoft.com/office/drawing/2014/main" id="{11DF9113-B1CE-6445-8177-BF0263876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183" y="3299072"/>
            <a:ext cx="4418487" cy="331386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66160B9-EFB3-69AD-D08C-64C0670A8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929" y="325447"/>
            <a:ext cx="10515600" cy="1325563"/>
          </a:xfrm>
        </p:spPr>
        <p:txBody>
          <a:bodyPr/>
          <a:lstStyle/>
          <a:p>
            <a:r>
              <a:rPr lang="cs-CZ" b="1" dirty="0" err="1"/>
              <a:t>Sezonalita</a:t>
            </a:r>
            <a:endParaRPr lang="cs-CZ" b="1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9DB5331-ADB5-7E2C-8A74-544A3FCD2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773615" cy="435133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Celoroční predace pouze v mírných zimách</a:t>
            </a:r>
          </a:p>
          <a:p>
            <a:r>
              <a:rPr lang="cs-CZ" dirty="0"/>
              <a:t>Při ledu </a:t>
            </a:r>
            <a:r>
              <a:rPr lang="cs-CZ" b="0" i="0" dirty="0">
                <a:effectLst/>
              </a:rPr>
              <a:t>&lt; 15 % potravy</a:t>
            </a:r>
          </a:p>
          <a:p>
            <a:r>
              <a:rPr lang="cs-CZ" dirty="0"/>
              <a:t>Dvě hlavní období (duben-květen, září-říjen)</a:t>
            </a:r>
          </a:p>
          <a:p>
            <a:r>
              <a:rPr lang="cs-CZ" b="0" i="0" dirty="0">
                <a:effectLst/>
              </a:rPr>
              <a:t>Někteří vlci se specializují na bobry (hlavně samotáři- 83 % v létě, zbylí vlci 3-42 %)</a:t>
            </a:r>
          </a:p>
          <a:p>
            <a:r>
              <a:rPr lang="cs-CZ" b="0" i="0" dirty="0">
                <a:effectLst/>
              </a:rPr>
              <a:t>Zásadnější je hustota bobří populace, nikoliv kopytníků</a:t>
            </a:r>
          </a:p>
          <a:p>
            <a:r>
              <a:rPr lang="cs-CZ" b="0" i="0" dirty="0">
                <a:effectLst/>
              </a:rPr>
              <a:t>Sušší léta vedou k vyšší predaci</a:t>
            </a:r>
          </a:p>
          <a:p>
            <a:endParaRPr lang="cs-CZ" dirty="0"/>
          </a:p>
        </p:txBody>
      </p:sp>
      <p:pic>
        <p:nvPicPr>
          <p:cNvPr id="7" name="Obrázek 6" descr="Obsah obrázku diagram, řada/pruh, Vykreslený graf, Technický výkres&#10;&#10;Popis byl vytvořen automaticky">
            <a:extLst>
              <a:ext uri="{FF2B5EF4-FFF2-40B4-BE49-F238E27FC236}">
                <a16:creationId xmlns:a16="http://schemas.microsoft.com/office/drawing/2014/main" id="{E471EC9F-10CC-76C8-7A41-CBD1DC42E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427" y="245062"/>
            <a:ext cx="4518669" cy="325790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35179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801E19-D491-243A-D67F-0EA11480C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503" y="365125"/>
            <a:ext cx="10515600" cy="1325563"/>
          </a:xfrm>
        </p:spPr>
        <p:txBody>
          <a:bodyPr/>
          <a:lstStyle/>
          <a:p>
            <a:r>
              <a:rPr lang="cs-CZ" b="1" dirty="0"/>
              <a:t>Interakce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8D03402-03A8-BB50-77D1-4994F023F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Záleží na predačním tlaku, kvalitě biotopu, hustotě kopytníků a bobrů</a:t>
            </a:r>
          </a:p>
          <a:p>
            <a:r>
              <a:rPr lang="cs-CZ" dirty="0"/>
              <a:t>Mnoho studií na jednotlivé druhy, ale málo na interakci</a:t>
            </a:r>
          </a:p>
          <a:p>
            <a:r>
              <a:rPr lang="cs-CZ" dirty="0"/>
              <a:t>5-60 % potravy v Americe, 6-36 % potravy v Evropě</a:t>
            </a:r>
          </a:p>
          <a:p>
            <a:r>
              <a:rPr lang="cs-CZ" dirty="0"/>
              <a:t>Vysoké hustoty bobřích populací výhodné během výchovy štěňat (v Ontariu vyšší počet mláďat)</a:t>
            </a:r>
          </a:p>
          <a:p>
            <a:r>
              <a:rPr lang="cs-CZ" dirty="0"/>
              <a:t>Více vyvedených mláďat-- vyšší predace kopytníků v zimě</a:t>
            </a:r>
          </a:p>
          <a:p>
            <a:r>
              <a:rPr lang="cs-CZ" dirty="0"/>
              <a:t>Podle hustoty bobřích populací výběr pro založení nory</a:t>
            </a:r>
          </a:p>
          <a:p>
            <a:r>
              <a:rPr lang="cs-CZ" dirty="0"/>
              <a:t>Vlk má stabilizační účinek na bobří populace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9291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639</Words>
  <Application>Microsoft Office PowerPoint</Application>
  <PresentationFormat>Širokoúhlá obrazovka</PresentationFormat>
  <Paragraphs>79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Motiv Office</vt:lpstr>
      <vt:lpstr>Vliv vlka obecného na populaci bobra evropského</vt:lpstr>
      <vt:lpstr>Vlk (Canis lupus) obecně</vt:lpstr>
      <vt:lpstr>Bobr (Castor fiber) obecně</vt:lpstr>
      <vt:lpstr>Vlk X Bobr</vt:lpstr>
      <vt:lpstr>Úvod</vt:lpstr>
      <vt:lpstr>Bobři jako kořist</vt:lpstr>
      <vt:lpstr>Kde a jak vlk loví?</vt:lpstr>
      <vt:lpstr>Sezonalita</vt:lpstr>
      <vt:lpstr>Interakce</vt:lpstr>
      <vt:lpstr>Další benefity pro vlky</vt:lpstr>
      <vt:lpstr>Děkuji za pozornost!</vt:lpstr>
      <vt:lpstr>Zdroje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Seidl Vladislav Bc.</dc:creator>
  <cp:lastModifiedBy>Seidl Vladislav Bc.</cp:lastModifiedBy>
  <cp:revision>7</cp:revision>
  <dcterms:created xsi:type="dcterms:W3CDTF">2024-11-24T09:29:35Z</dcterms:created>
  <dcterms:modified xsi:type="dcterms:W3CDTF">2024-11-27T23:04:45Z</dcterms:modified>
</cp:coreProperties>
</file>