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70" r:id="rId6"/>
    <p:sldId id="260" r:id="rId7"/>
    <p:sldId id="268" r:id="rId8"/>
    <p:sldId id="271" r:id="rId9"/>
    <p:sldId id="293" r:id="rId10"/>
    <p:sldId id="262" r:id="rId11"/>
    <p:sldId id="273" r:id="rId12"/>
    <p:sldId id="263" r:id="rId13"/>
    <p:sldId id="261" r:id="rId14"/>
    <p:sldId id="290" r:id="rId15"/>
    <p:sldId id="288" r:id="rId16"/>
    <p:sldId id="264" r:id="rId17"/>
    <p:sldId id="266" r:id="rId18"/>
    <p:sldId id="265" r:id="rId19"/>
    <p:sldId id="267" r:id="rId20"/>
    <p:sldId id="298" r:id="rId21"/>
    <p:sldId id="299" r:id="rId22"/>
    <p:sldId id="278" r:id="rId23"/>
    <p:sldId id="274" r:id="rId24"/>
    <p:sldId id="295" r:id="rId25"/>
    <p:sldId id="275" r:id="rId26"/>
    <p:sldId id="276" r:id="rId27"/>
    <p:sldId id="296" r:id="rId28"/>
    <p:sldId id="297" r:id="rId29"/>
    <p:sldId id="269" r:id="rId30"/>
    <p:sldId id="272" r:id="rId31"/>
    <p:sldId id="277" r:id="rId32"/>
    <p:sldId id="301" r:id="rId33"/>
    <p:sldId id="302" r:id="rId34"/>
    <p:sldId id="303" r:id="rId35"/>
    <p:sldId id="304" r:id="rId36"/>
    <p:sldId id="279" r:id="rId37"/>
    <p:sldId id="294" r:id="rId38"/>
    <p:sldId id="300" r:id="rId39"/>
    <p:sldId id="305" r:id="rId40"/>
    <p:sldId id="280" r:id="rId41"/>
    <p:sldId id="281" r:id="rId42"/>
    <p:sldId id="282" r:id="rId43"/>
    <p:sldId id="283" r:id="rId44"/>
    <p:sldId id="291" r:id="rId45"/>
    <p:sldId id="292" r:id="rId46"/>
    <p:sldId id="284" r:id="rId47"/>
    <p:sldId id="285" r:id="rId48"/>
    <p:sldId id="286" r:id="rId49"/>
    <p:sldId id="289" r:id="rId50"/>
    <p:sldId id="287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38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64"/>
    </p:cViewPr>
  </p:sorterViewPr>
  <p:notesViewPr>
    <p:cSldViewPr>
      <p:cViewPr varScale="1">
        <p:scale>
          <a:sx n="28" d="100"/>
          <a:sy n="28" d="100"/>
        </p:scale>
        <p:origin x="-1266" y="-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B93D0A3-CE1D-4791-873E-A4858F6ED057}" type="datetimeFigureOut">
              <a:rPr lang="en-US"/>
              <a:pPr>
                <a:defRPr/>
              </a:pPr>
              <a:t>10/1/2020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9B54918-5BF5-4E68-8AC8-70C8A2C7D96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50FC479-9B44-4D9D-9F3E-B9013CF09753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9B86F-0D11-4237-9B11-C33479F272C6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116431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8EDDE-0245-4951-B0D2-318FEC28CC1B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685583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8CC99F-8A87-4680-89F0-DC13709A0501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533634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C4394-EA3E-46DA-A826-524BD5C9D898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95024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FE7A1-E687-4BE8-A2BD-815D40007B30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204459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935C93-9EC9-40CA-8475-874574AAA962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3805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11386D-BD2D-4745-8281-97FAE1E136D7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3873645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92E51-7D33-4508-8622-2C028B333AFE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138930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19B4CE-021D-4E43-BF69-63D9FE67AEE3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00158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41BE8-7AD1-4005-9F6F-05366F31E0B7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419001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3732B2-1924-44EA-AC95-055D79FED27E}" type="slidenum">
              <a:rPr lang="en-CA" altLang="cs-CZ"/>
              <a:pPr/>
              <a:t>‹#›</a:t>
            </a:fld>
            <a:endParaRPr lang="en-CA" altLang="cs-CZ"/>
          </a:p>
        </p:txBody>
      </p:sp>
    </p:spTree>
    <p:extLst>
      <p:ext uri="{BB962C8B-B14F-4D97-AF65-F5344CB8AC3E}">
        <p14:creationId xmlns:p14="http://schemas.microsoft.com/office/powerpoint/2010/main" val="77454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 smtClean="0"/>
              <a:t>Klepnutím upravíte styl předlohy nadpisu.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 smtClean="0"/>
              <a:t>Klepnutím upravíte styly předlohy textu.</a:t>
            </a:r>
          </a:p>
          <a:p>
            <a:pPr lvl="1"/>
            <a:r>
              <a:rPr lang="en-CA" altLang="cs-CZ" smtClean="0"/>
              <a:t>Druhá úroveň</a:t>
            </a:r>
          </a:p>
          <a:p>
            <a:pPr lvl="2"/>
            <a:r>
              <a:rPr lang="en-CA" altLang="cs-CZ" smtClean="0"/>
              <a:t>Třetí úroveň</a:t>
            </a:r>
          </a:p>
          <a:p>
            <a:pPr lvl="3"/>
            <a:r>
              <a:rPr lang="en-CA" altLang="cs-CZ" smtClean="0"/>
              <a:t>Čtvrtá úroveň</a:t>
            </a:r>
          </a:p>
          <a:p>
            <a:pPr lvl="4"/>
            <a:r>
              <a:rPr lang="en-CA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CA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901D748-6CB3-4EBE-8067-45D661072AE7}" type="slidenum">
              <a:rPr lang="en-CA" altLang="cs-CZ"/>
              <a:pPr/>
              <a:t>‹#›</a:t>
            </a:fld>
            <a:endParaRPr lang="en-CA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GB" altLang="cs-CZ" smtClean="0"/>
              <a:t>Podmínky prostředí a zdroje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Teplota -</a:t>
            </a:r>
            <a:r>
              <a:rPr lang="cs-CZ" altLang="cs-CZ" smtClean="0"/>
              <a:t> </a:t>
            </a:r>
            <a:r>
              <a:rPr lang="en-GB" altLang="cs-CZ" smtClean="0"/>
              <a:t>na čem závisí</a:t>
            </a:r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r>
              <a:rPr lang="en-GB" altLang="cs-CZ" dirty="0" err="1" smtClean="0"/>
              <a:t>Klesá</a:t>
            </a:r>
            <a:r>
              <a:rPr lang="en-GB" altLang="cs-CZ" dirty="0" smtClean="0"/>
              <a:t> se </a:t>
            </a:r>
            <a:r>
              <a:rPr lang="en-GB" altLang="cs-CZ" dirty="0" err="1" smtClean="0"/>
              <a:t>zeměpisnou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šířkou</a:t>
            </a:r>
            <a:r>
              <a:rPr lang="en-GB" altLang="cs-CZ" dirty="0" smtClean="0"/>
              <a:t> (ale </a:t>
            </a:r>
            <a:r>
              <a:rPr lang="en-GB" altLang="cs-CZ" dirty="0" err="1" smtClean="0"/>
              <a:t>teplotní</a:t>
            </a:r>
            <a:r>
              <a:rPr lang="en-GB" altLang="cs-CZ" dirty="0" smtClean="0"/>
              <a:t> maxima </a:t>
            </a:r>
            <a:r>
              <a:rPr lang="en-GB" altLang="cs-CZ" dirty="0" err="1" smtClean="0"/>
              <a:t>nejsou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úplně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na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rovníku</a:t>
            </a:r>
            <a:r>
              <a:rPr lang="cs-CZ" altLang="cs-CZ" dirty="0" smtClean="0"/>
              <a:t> a minima úplně na pólu</a:t>
            </a:r>
            <a:r>
              <a:rPr lang="en-GB" altLang="cs-CZ" dirty="0" smtClean="0"/>
              <a:t>)</a:t>
            </a:r>
          </a:p>
          <a:p>
            <a:r>
              <a:rPr lang="en-GB" altLang="cs-CZ" dirty="0" err="1" smtClean="0"/>
              <a:t>Blízkost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moře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snižuje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její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variabilitu</a:t>
            </a:r>
            <a:endParaRPr lang="en-GB" altLang="cs-CZ" dirty="0" smtClean="0"/>
          </a:p>
          <a:p>
            <a:r>
              <a:rPr lang="en-GB" altLang="cs-CZ" dirty="0" err="1" smtClean="0"/>
              <a:t>Mění</a:t>
            </a:r>
            <a:r>
              <a:rPr lang="en-GB" altLang="cs-CZ" dirty="0" smtClean="0"/>
              <a:t> se s </a:t>
            </a:r>
            <a:r>
              <a:rPr lang="en-GB" altLang="cs-CZ" dirty="0" err="1" smtClean="0"/>
              <a:t>nadmořskou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výškou</a:t>
            </a:r>
            <a:r>
              <a:rPr lang="cs-CZ" altLang="cs-CZ" dirty="0" smtClean="0"/>
              <a:t> (cca 0,65 °C na 100 m)</a:t>
            </a:r>
            <a:endParaRPr lang="en-GB" altLang="cs-CZ" dirty="0" smtClean="0"/>
          </a:p>
          <a:p>
            <a:r>
              <a:rPr lang="en-GB" altLang="cs-CZ" dirty="0" smtClean="0"/>
              <a:t>Na </a:t>
            </a:r>
            <a:r>
              <a:rPr lang="en-GB" altLang="cs-CZ" dirty="0" err="1" smtClean="0"/>
              <a:t>svahu</a:t>
            </a:r>
            <a:r>
              <a:rPr lang="en-GB" altLang="cs-CZ" dirty="0" smtClean="0"/>
              <a:t> (a v </a:t>
            </a:r>
            <a:r>
              <a:rPr lang="en-GB" altLang="cs-CZ" dirty="0" err="1" smtClean="0"/>
              <a:t>temperátu</a:t>
            </a:r>
            <a:r>
              <a:rPr lang="en-GB" altLang="cs-CZ" dirty="0" smtClean="0"/>
              <a:t>) se </a:t>
            </a:r>
            <a:r>
              <a:rPr lang="en-GB" altLang="cs-CZ" dirty="0" err="1" smtClean="0"/>
              <a:t>mění</a:t>
            </a:r>
            <a:r>
              <a:rPr lang="en-GB" altLang="cs-CZ" dirty="0" smtClean="0"/>
              <a:t> s </a:t>
            </a:r>
            <a:r>
              <a:rPr lang="en-GB" altLang="cs-CZ" dirty="0" err="1" smtClean="0"/>
              <a:t>orientací</a:t>
            </a:r>
            <a:r>
              <a:rPr lang="en-GB" altLang="cs-CZ" dirty="0" smtClean="0"/>
              <a:t> (v </a:t>
            </a:r>
            <a:r>
              <a:rPr lang="en-GB" altLang="cs-CZ" dirty="0" err="1" smtClean="0"/>
              <a:t>nížině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nejteplejší</a:t>
            </a:r>
            <a:r>
              <a:rPr lang="en-GB" altLang="cs-CZ" dirty="0" smtClean="0"/>
              <a:t> JZ, v </a:t>
            </a:r>
            <a:r>
              <a:rPr lang="en-GB" altLang="cs-CZ" dirty="0" err="1" smtClean="0"/>
              <a:t>horách</a:t>
            </a:r>
            <a:r>
              <a:rPr lang="en-GB" altLang="cs-CZ" dirty="0" smtClean="0"/>
              <a:t> JV</a:t>
            </a:r>
            <a:r>
              <a:rPr lang="cs-CZ" altLang="cs-CZ" dirty="0" smtClean="0"/>
              <a:t> – platí pro severní polokouli</a:t>
            </a:r>
            <a:r>
              <a:rPr lang="en-GB" altLang="cs-CZ" dirty="0" smtClean="0"/>
              <a:t>)</a:t>
            </a:r>
          </a:p>
          <a:p>
            <a:endParaRPr lang="en-GB" altLang="cs-CZ" dirty="0" smtClean="0"/>
          </a:p>
          <a:p>
            <a:endParaRPr lang="en-GB" altLang="cs-CZ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375" y="325437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Teplota -na čem závisí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r>
              <a:rPr lang="en-GB" altLang="cs-CZ" smtClean="0"/>
              <a:t>Makroklima a mikroklima - vliv reliéfu - stékání studeného vzduchu do údolí</a:t>
            </a:r>
          </a:p>
          <a:p>
            <a:r>
              <a:rPr lang="en-GB" altLang="cs-CZ" smtClean="0"/>
              <a:t>Ve vodě a v půdě - kolísání teplot je tlumeno hloubkou</a:t>
            </a:r>
          </a:p>
          <a:p>
            <a:r>
              <a:rPr lang="en-GB" altLang="cs-CZ" smtClean="0"/>
              <a:t>Minima teplot na povrchu půdy jsou ovlivněna sněhovou pokrývkou (časté v horách) - rozdílnost závětrné a návětrné strany - AO systémy</a:t>
            </a:r>
          </a:p>
          <a:p>
            <a:endParaRPr lang="en-GB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7375" y="3254375"/>
            <a:ext cx="347663" cy="347663"/>
          </a:xfrm>
          <a:prstGeom prst="rect">
            <a:avLst/>
          </a:prstGeom>
        </p:spPr>
      </p:pic>
      <p:pic>
        <p:nvPicPr>
          <p:cNvPr id="3" name="Nahraný zvuk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1524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038600" cy="1676400"/>
          </a:xfrm>
        </p:spPr>
        <p:txBody>
          <a:bodyPr/>
          <a:lstStyle/>
          <a:p>
            <a:r>
              <a:rPr lang="en-GB" altLang="cs-CZ" smtClean="0"/>
              <a:t>Organismy Endotermní Endothermic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0" y="76200"/>
            <a:ext cx="5334000" cy="1981200"/>
          </a:xfrm>
        </p:spPr>
        <p:txBody>
          <a:bodyPr/>
          <a:lstStyle/>
          <a:p>
            <a:r>
              <a:rPr lang="en-GB" altLang="cs-CZ" smtClean="0"/>
              <a:t>(regulují svou teplotu vytvářením tepla ve vlastním těle) - dost odpovídá organismům </a:t>
            </a:r>
            <a:r>
              <a:rPr lang="en-GB" altLang="cs-CZ" i="1" smtClean="0"/>
              <a:t>homoiotermním </a:t>
            </a:r>
            <a:endParaRPr lang="en-GB" altLang="cs-CZ" smtClean="0"/>
          </a:p>
        </p:txBody>
      </p:sp>
      <p:pic>
        <p:nvPicPr>
          <p:cNvPr id="13316" name="Picture 4" descr="kasuar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57600"/>
            <a:ext cx="3309938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stromoklok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82800"/>
            <a:ext cx="31750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152400" y="1752600"/>
            <a:ext cx="39624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Teplo získávají z metabolismu a jsou schopny účin</a:t>
            </a:r>
            <a:r>
              <a:rPr lang="cs-CZ" altLang="cs-CZ" sz="2400"/>
              <a:t>n</a:t>
            </a:r>
            <a:r>
              <a:rPr lang="en-GB" altLang="cs-CZ" sz="2400"/>
              <a:t>ě regulovat svoji teplotu (ta ale může i regulovaně dost klesnout - např. při h</a:t>
            </a:r>
            <a:r>
              <a:rPr lang="cs-CZ" altLang="cs-CZ" sz="2400"/>
              <a:t>i</a:t>
            </a:r>
            <a:r>
              <a:rPr lang="en-GB" altLang="cs-CZ" sz="2400"/>
              <a:t>bernaci)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2800" y="3048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3505200" cy="2057400"/>
          </a:xfrm>
        </p:spPr>
        <p:txBody>
          <a:bodyPr/>
          <a:lstStyle/>
          <a:p>
            <a:pPr algn="l"/>
            <a:r>
              <a:rPr lang="en-GB" altLang="cs-CZ" smtClean="0"/>
              <a:t>Organismy ektotermní</a:t>
            </a:r>
            <a:br>
              <a:rPr lang="en-GB" altLang="cs-CZ" smtClean="0"/>
            </a:br>
            <a:r>
              <a:rPr lang="en-GB" altLang="cs-CZ" smtClean="0"/>
              <a:t>(ectothermic )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038600" y="228600"/>
            <a:ext cx="4343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- jsou závislé na vnějších zdrojích tepla (přestože svoje teplo také vytvářejí) - dost odpovídá organismům </a:t>
            </a:r>
            <a:r>
              <a:rPr lang="en-GB" altLang="cs-CZ" sz="2400" i="1"/>
              <a:t>poikilotermním</a:t>
            </a:r>
            <a:endParaRPr lang="en-GB" altLang="cs-CZ" sz="240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24384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 descr="narc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33600"/>
            <a:ext cx="25495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318452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2600"/>
            <a:ext cx="199866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62400"/>
            <a:ext cx="2284413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Být endotermní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Má svoje výhody (třeba jsem schopen se rychle pohybovat bez ohledu na teplotu)</a:t>
            </a:r>
          </a:p>
          <a:p>
            <a:endParaRPr lang="cs-CZ" altLang="cs-CZ" smtClean="0"/>
          </a:p>
          <a:p>
            <a:r>
              <a:rPr lang="cs-CZ" altLang="cs-CZ" smtClean="0"/>
              <a:t>Ale také něco stojí – daleko větší potřeba </a:t>
            </a:r>
            <a:r>
              <a:rPr lang="cs-CZ" altLang="cs-CZ" b="1" smtClean="0"/>
              <a:t>stálého </a:t>
            </a:r>
            <a:r>
              <a:rPr lang="cs-CZ" altLang="cs-CZ" smtClean="0"/>
              <a:t>přísunu energie (tedy potravy) – </a:t>
            </a:r>
            <a:r>
              <a:rPr lang="cs-CZ" altLang="cs-CZ" sz="2800" smtClean="0"/>
              <a:t>nehostinné pouštní oblasti mají z obratlovců často plazy (tedy ektotermy) – ti vydrží dlouho bez přísunu potravy</a:t>
            </a:r>
            <a:endParaRPr lang="cs-CZ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0600" y="2286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Pozor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I ektotermní organismy dokáží (často účinně) regulovat svoji teplotu (např. behaviorální termoregulace, typická pro plazy, hmyz apod.) – </a:t>
            </a:r>
          </a:p>
          <a:p>
            <a:r>
              <a:rPr lang="cs-CZ" altLang="cs-CZ" smtClean="0"/>
              <a:t>[proto pozor na definici „poikilotermní“ jako teplotu prostředí kopírující]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282719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371600"/>
          </a:xfrm>
        </p:spPr>
        <p:txBody>
          <a:bodyPr/>
          <a:lstStyle/>
          <a:p>
            <a:r>
              <a:rPr lang="en-GB" altLang="cs-CZ" smtClean="0"/>
              <a:t>Fyziologický čas - koncepce denních stupňů (</a:t>
            </a:r>
            <a:r>
              <a:rPr lang="en-GB" altLang="cs-CZ" sz="2800" smtClean="0"/>
              <a:t>growing degree days</a:t>
            </a:r>
            <a:r>
              <a:rPr lang="en-GB" altLang="cs-CZ" smtClean="0"/>
              <a:t>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r>
              <a:rPr lang="en-GB" altLang="cs-CZ" smtClean="0"/>
              <a:t>“Nasčítává” se čas, po který je dost teplo, aby probíhaly fyziologické pochody</a:t>
            </a:r>
          </a:p>
          <a:p>
            <a:r>
              <a:rPr lang="en-GB" altLang="cs-CZ" smtClean="0"/>
              <a:t>Časté použití pro odhad vývoje populace</a:t>
            </a:r>
          </a:p>
          <a:p>
            <a:r>
              <a:rPr lang="en-GB" altLang="cs-CZ" smtClean="0"/>
              <a:t>princip - když je zima, vývoj probíhá pomalu (a třeba jen po nejteplejší část dne) a proto trvá dlouho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0600" y="109537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Tolerance k jiným než optimálním teplotám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267200"/>
          </a:xfrm>
        </p:spPr>
        <p:txBody>
          <a:bodyPr/>
          <a:lstStyle/>
          <a:p>
            <a:r>
              <a:rPr lang="en-GB" altLang="cs-CZ" smtClean="0"/>
              <a:t>Rozsah tolerovaných teplot je různý pro různé procesy</a:t>
            </a:r>
          </a:p>
          <a:p>
            <a:r>
              <a:rPr lang="en-GB" altLang="cs-CZ" smtClean="0"/>
              <a:t>Organismus je často schopen přežívat v širokém rozsahu teplot, přijímat potravu v uzším teplotním intervalu, a pro rozmnožování potřebuje téměř optimální podmínky</a:t>
            </a:r>
          </a:p>
          <a:p>
            <a:r>
              <a:rPr lang="en-GB" altLang="cs-CZ" smtClean="0"/>
              <a:t>Tolerance se liší podle vývojového stádia</a:t>
            </a:r>
          </a:p>
          <a:p>
            <a:endParaRPr lang="en-GB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0600" y="227301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848600" cy="1447800"/>
          </a:xfrm>
        </p:spPr>
        <p:txBody>
          <a:bodyPr/>
          <a:lstStyle/>
          <a:p>
            <a:r>
              <a:rPr lang="en-GB" altLang="cs-CZ" smtClean="0"/>
              <a:t>Extrémní teploty - (</a:t>
            </a:r>
            <a:r>
              <a:rPr lang="cs-CZ" altLang="cs-CZ" smtClean="0"/>
              <a:t>příliš</a:t>
            </a:r>
            <a:r>
              <a:rPr lang="en-GB" altLang="cs-CZ" smtClean="0"/>
              <a:t> vysoké)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772400" cy="4800600"/>
          </a:xfrm>
        </p:spPr>
        <p:txBody>
          <a:bodyPr/>
          <a:lstStyle/>
          <a:p>
            <a:r>
              <a:rPr lang="en-GB" altLang="cs-CZ" sz="2800" smtClean="0"/>
              <a:t>Často - od optimální teploty k přehřátí je jenom krůček - křivka může být asymetrická</a:t>
            </a:r>
          </a:p>
          <a:p>
            <a:r>
              <a:rPr lang="en-GB" altLang="cs-CZ" sz="2800" smtClean="0"/>
              <a:t>K přehřátí dojde buď vliven záření, nebo vlivem teploty okolí (vzduchu, vody)</a:t>
            </a:r>
          </a:p>
          <a:p>
            <a:r>
              <a:rPr lang="en-GB" altLang="cs-CZ" sz="2800" smtClean="0"/>
              <a:t>Vysoká teplota může buď inaktivovat, nebo i denaturovat enzymy, ale také měnit poměr dějů - u kytek víc roste dýchání než fotosyntéza</a:t>
            </a:r>
            <a:r>
              <a:rPr lang="cs-CZ" altLang="cs-CZ" sz="2800" smtClean="0"/>
              <a:t>. </a:t>
            </a:r>
          </a:p>
          <a:p>
            <a:endParaRPr lang="cs-CZ" altLang="cs-CZ" sz="2800" smtClean="0"/>
          </a:p>
          <a:p>
            <a:r>
              <a:rPr lang="cs-CZ" altLang="cs-CZ" sz="2800" smtClean="0"/>
              <a:t>Nepřímé efekty, např. teplá voda -&gt; méně kyslíku</a:t>
            </a:r>
            <a:endParaRPr lang="en-GB" altLang="cs-CZ" sz="2800" smtClean="0"/>
          </a:p>
          <a:p>
            <a:endParaRPr lang="en-GB" altLang="cs-CZ" sz="28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2286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Jak se nepřehřát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Stínit se - (např. hvězdovvité trichomy rostlin)</a:t>
            </a:r>
            <a:r>
              <a:rPr lang="cs-CZ" altLang="cs-CZ" smtClean="0"/>
              <a:t> – ale pozor, zas si tím mohu snížit fotosyntézu</a:t>
            </a:r>
            <a:endParaRPr lang="en-GB" altLang="cs-CZ" smtClean="0"/>
          </a:p>
          <a:p>
            <a:r>
              <a:rPr lang="en-GB" altLang="cs-CZ" smtClean="0"/>
              <a:t>Schovat se do stínu (když jsem pohyblivý organismus)</a:t>
            </a:r>
            <a:r>
              <a:rPr lang="cs-CZ" altLang="cs-CZ" smtClean="0"/>
              <a:t>; aktivovat v noci</a:t>
            </a:r>
            <a:endParaRPr lang="en-GB" altLang="cs-CZ" smtClean="0"/>
          </a:p>
          <a:p>
            <a:r>
              <a:rPr lang="en-GB" altLang="cs-CZ" smtClean="0"/>
              <a:t>Využít odparného tepla (živočichové - pocení i rostliny - transpirace) - ale musím mít dost vody; </a:t>
            </a:r>
            <a:r>
              <a:rPr lang="cs-CZ" altLang="cs-CZ" smtClean="0"/>
              <a:t>často je obtížné rozlišit, kdy škodí přílišné teplo, a kdy sucho</a:t>
            </a:r>
            <a:endParaRPr lang="en-GB" altLang="cs-CZ" smtClean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0796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064" y="282719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Podmínky prostředí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Nejsou činností organismů “spotřebovávány”, a tím méně dostupné pro jiné organismy</a:t>
            </a:r>
          </a:p>
          <a:p>
            <a:r>
              <a:rPr lang="en-GB" altLang="cs-CZ" smtClean="0"/>
              <a:t>biotické a abiotické</a:t>
            </a:r>
          </a:p>
          <a:p>
            <a:r>
              <a:rPr lang="en-GB" altLang="cs-CZ" smtClean="0"/>
              <a:t>Např. Teplota, pH, někdy vlhkost, salinita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0600" y="296573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Často mluvíme o přizpůsobení na xerotermní podmínky </a:t>
            </a:r>
            <a:r>
              <a:rPr lang="cs-CZ" altLang="en-US" sz="2400" smtClean="0"/>
              <a:t>(na teplo a sucho)</a:t>
            </a:r>
            <a:endParaRPr lang="en-US" altLang="en-US" sz="5400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Má-li rostlina dostatek vody, v podstatě se nemůže přehřát (odparné teplot mi to zajstí)</a:t>
            </a:r>
          </a:p>
          <a:p>
            <a:r>
              <a:rPr lang="cs-CZ" altLang="en-US" smtClean="0"/>
              <a:t>Sukulenty – jak si uchovat vodu – vyskytují se v teplém a suchém prostředí</a:t>
            </a:r>
            <a:endParaRPr lang="en-US" altLang="en-US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2286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-53595" b="-53612"/>
          <a:stretch>
            <a:fillRect/>
          </a:stretch>
        </p:blipFill>
        <p:spPr bwMode="auto">
          <a:xfrm>
            <a:off x="0" y="0"/>
            <a:ext cx="14044613" cy="1053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304800" y="5967413"/>
            <a:ext cx="8610600" cy="7381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i="1">
                <a:solidFill>
                  <a:schemeClr val="bg2"/>
                </a:solidFill>
              </a:rPr>
              <a:t>Mesembryanthemum nodiflorum </a:t>
            </a:r>
            <a:r>
              <a:rPr lang="cs-CZ" altLang="en-US" sz="2400">
                <a:solidFill>
                  <a:schemeClr val="bg2"/>
                </a:solidFill>
              </a:rPr>
              <a:t>– </a:t>
            </a:r>
            <a:r>
              <a:rPr lang="cs-CZ" altLang="en-US" sz="1800">
                <a:solidFill>
                  <a:schemeClr val="bg2"/>
                </a:solidFill>
              </a:rPr>
              <a:t>názvy organismů uvádím pro ty, co je to zajímá, nepředpokládám, že se je budete učit</a:t>
            </a:r>
            <a:endParaRPr lang="en-US" altLang="en-US" sz="2400" i="1">
              <a:solidFill>
                <a:schemeClr val="bg2"/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8519" y="1524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Extrémní teploty – </a:t>
            </a:r>
            <a:r>
              <a:rPr lang="cs-CZ" altLang="cs-CZ" smtClean="0"/>
              <a:t>příliš </a:t>
            </a:r>
            <a:r>
              <a:rPr lang="en-GB" altLang="cs-CZ" smtClean="0"/>
              <a:t>nízké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763000" cy="4114800"/>
          </a:xfrm>
        </p:spPr>
        <p:txBody>
          <a:bodyPr/>
          <a:lstStyle/>
          <a:p>
            <a:r>
              <a:rPr lang="en-GB" altLang="cs-CZ" smtClean="0"/>
              <a:t>Fyziologicky - mráz - nebezpečí vzniku ledu v organismu (stačí krátkodobě</a:t>
            </a:r>
            <a:r>
              <a:rPr lang="cs-CZ" altLang="cs-CZ" smtClean="0"/>
              <a:t> – krystaly vody zničí buňku</a:t>
            </a:r>
            <a:r>
              <a:rPr lang="en-GB" altLang="cs-CZ" smtClean="0"/>
              <a:t>)</a:t>
            </a:r>
          </a:p>
          <a:p>
            <a:r>
              <a:rPr lang="en-GB" altLang="cs-CZ" smtClean="0"/>
              <a:t>Zmrzlá půda značí pro rostliny i nemožnost příjmu vody a v ní rozpuštěných anorganických látek</a:t>
            </a:r>
            <a:r>
              <a:rPr lang="cs-CZ" altLang="cs-CZ" smtClean="0"/>
              <a:t> (proč opadává modřín?)</a:t>
            </a:r>
            <a:endParaRPr lang="en-GB" altLang="cs-CZ" smtClean="0"/>
          </a:p>
          <a:p>
            <a:r>
              <a:rPr lang="en-GB" altLang="cs-CZ" smtClean="0"/>
              <a:t>“Dlouhodobý” vliv nízkých teplot (byť nad bodem mrazu) - organismus nestíhá asimilaci; nebo není potrava</a:t>
            </a:r>
            <a:r>
              <a:rPr lang="cs-CZ" altLang="cs-CZ" smtClean="0"/>
              <a:t> (vlaštovka odlétá, není hmyz)</a:t>
            </a:r>
            <a:r>
              <a:rPr lang="en-GB" altLang="cs-CZ" smtClean="0"/>
              <a:t>;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261937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Jak nezmrznout</a:t>
            </a:r>
          </a:p>
        </p:txBody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Někdy může být škodlivý i chlad vysoko nad bodem mrazu (adaptace, ale i aklimatizace jednotlivých organismů)</a:t>
            </a:r>
          </a:p>
          <a:p>
            <a:r>
              <a:rPr lang="en-GB" altLang="cs-CZ" smtClean="0"/>
              <a:t>=&gt; někdy je důležitější náhlý pokles teploty než vlastní hodnota - nebezpečí pozdních mrazíků (“zmrzly nám meruňky”)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Jak nezmrznout</a:t>
            </a:r>
          </a:p>
        </p:txBody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Endotermní živočich – ke smrti dochází dlouho předtím, že se v buňkách začnou tvořit krystaly – podchlazení organismu</a:t>
            </a:r>
          </a:p>
          <a:p>
            <a:r>
              <a:rPr lang="cs-CZ" altLang="cs-CZ" smtClean="0"/>
              <a:t>Pomůže – dobrá izolace (srst, kůže, tuková vrstva);</a:t>
            </a:r>
          </a:p>
          <a:p>
            <a:r>
              <a:rPr lang="cs-CZ" altLang="cs-CZ" smtClean="0"/>
              <a:t>Exotermní živočich – např. (klidová) stádia s malým obsahem tekutiny</a:t>
            </a:r>
          </a:p>
          <a:p>
            <a:r>
              <a:rPr lang="cs-CZ" altLang="cs-CZ" smtClean="0"/>
              <a:t>Všichni - nory, chráněné úkryty, domy (u </a:t>
            </a:r>
            <a:r>
              <a:rPr lang="cs-CZ" altLang="cs-CZ" i="1" smtClean="0"/>
              <a:t>Homo sapiens</a:t>
            </a:r>
            <a:r>
              <a:rPr lang="cs-CZ" altLang="cs-CZ" smtClean="0"/>
              <a:t>) </a:t>
            </a:r>
          </a:p>
          <a:p>
            <a:endParaRPr lang="en-GB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3810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Jak nezmrznout - jsem rostlina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Polštářovitá růstová forma</a:t>
            </a:r>
          </a:p>
          <a:p>
            <a:endParaRPr lang="en-GB" altLang="cs-CZ" smtClean="0"/>
          </a:p>
          <a:p>
            <a:endParaRPr lang="en-GB" altLang="cs-CZ" smtClean="0"/>
          </a:p>
          <a:p>
            <a:endParaRPr lang="en-GB" altLang="cs-CZ" smtClean="0"/>
          </a:p>
          <a:p>
            <a:endParaRPr lang="en-GB" altLang="cs-CZ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95600"/>
            <a:ext cx="4191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TextBox 1"/>
          <p:cNvSpPr txBox="1">
            <a:spLocks noChangeArrowheads="1"/>
          </p:cNvSpPr>
          <p:nvPr/>
        </p:nvSpPr>
        <p:spPr bwMode="auto">
          <a:xfrm>
            <a:off x="6553200" y="5486400"/>
            <a:ext cx="2362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i="1"/>
              <a:t>Silene acaulis</a:t>
            </a:r>
            <a:endParaRPr lang="en-US" altLang="en-US" sz="2400" i="1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7737" y="296573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Jak nezmrznout - jsem rostlina</a:t>
            </a:r>
          </a:p>
        </p:txBody>
      </p:sp>
      <p:sp>
        <p:nvSpPr>
          <p:cNvPr id="276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“Huňatý svetr” (hlavně kolem květů)</a:t>
            </a:r>
          </a:p>
          <a:p>
            <a:endParaRPr lang="en-GB" altLang="cs-CZ" smtClean="0"/>
          </a:p>
          <a:p>
            <a:endParaRPr lang="en-GB" altLang="cs-CZ" smtClean="0"/>
          </a:p>
          <a:p>
            <a:endParaRPr lang="en-GB" altLang="cs-CZ" smtClean="0"/>
          </a:p>
          <a:p>
            <a:endParaRPr lang="en-GB" altLang="cs-CZ" smtClean="0"/>
          </a:p>
        </p:txBody>
      </p:sp>
      <p:pic>
        <p:nvPicPr>
          <p:cNvPr id="27652" name="Picture 1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19400"/>
            <a:ext cx="4495800" cy="391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24115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Jak nezmrznout - jsem rostlina</a:t>
            </a:r>
          </a:p>
        </p:txBody>
      </p:sp>
      <p:sp>
        <p:nvSpPr>
          <p:cNvPr id="286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cs-CZ" altLang="cs-CZ" smtClean="0"/>
              <a:t>Zabránit tvoření ledu ve tkáních - různé „fyzikálně-chemické“ mechanismy – snížení bodu, kdy se tvoří led, zabránění tvoření krystalizačních jader a pod.</a:t>
            </a:r>
            <a:endParaRPr lang="en-GB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Přizpůsobení nízkým teplotám</a:t>
            </a:r>
            <a:endParaRPr lang="en-US" altLang="en-US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Vysoké zeměpisné šířky vs. Vysoké hory</a:t>
            </a:r>
          </a:p>
          <a:p>
            <a:endParaRPr lang="cs-CZ" altLang="en-US" smtClean="0"/>
          </a:p>
          <a:p>
            <a:r>
              <a:rPr lang="cs-CZ" altLang="en-US" smtClean="0"/>
              <a:t>Vysoké z.š. - &gt; sezonní změny – lze přežít v klidovém stádiu</a:t>
            </a:r>
          </a:p>
          <a:p>
            <a:r>
              <a:rPr lang="cs-CZ" altLang="en-US" smtClean="0"/>
              <a:t>Vysoké hory – cirkadiánní cyklus důležitější než sezonní – často mrzne každou noc i ve vegetační sezoně</a:t>
            </a:r>
            <a:endParaRPr lang="en-US" altLang="en-US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4368" y="3810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Ztráta tepla je závislá na povrchu -nejmenší povrch při daném objemu má koule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971800"/>
            <a:ext cx="8534400" cy="32004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4400" b="1" smtClean="0"/>
              <a:t>Allenovo pravidlo</a:t>
            </a:r>
            <a:r>
              <a:rPr lang="cs-CZ" altLang="cs-CZ" sz="4400" smtClean="0"/>
              <a:t> - endotermní živočichové</a:t>
            </a:r>
          </a:p>
          <a:p>
            <a:pPr>
              <a:buFontTx/>
              <a:buNone/>
            </a:pPr>
            <a:endParaRPr lang="cs-CZ" altLang="cs-CZ" sz="1200" smtClean="0"/>
          </a:p>
          <a:p>
            <a:pPr>
              <a:buFontTx/>
              <a:buNone/>
            </a:pPr>
            <a:r>
              <a:rPr lang="cs-CZ" altLang="cs-CZ" smtClean="0"/>
              <a:t>          </a:t>
            </a:r>
            <a:r>
              <a:rPr lang="cs-CZ" altLang="cs-CZ" sz="3600" smtClean="0"/>
              <a:t>- </a:t>
            </a:r>
            <a:r>
              <a:rPr lang="cs-CZ" altLang="cs-CZ" sz="4000" smtClean="0"/>
              <a:t>s rostoucí teplotou se prodlužují extremity (výrůstky) těla </a:t>
            </a:r>
          </a:p>
          <a:p>
            <a:pPr>
              <a:buFontTx/>
              <a:buNone/>
            </a:pPr>
            <a:r>
              <a:rPr lang="cs-CZ" altLang="cs-CZ" sz="4000" smtClean="0"/>
              <a:t>(pro srovnávání příbuzných živočichů!)</a:t>
            </a:r>
            <a:endParaRPr lang="en-GB" altLang="cs-CZ" sz="40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3810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GB" altLang="cs-CZ" smtClean="0"/>
              <a:t>Zdroje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4114800"/>
          </a:xfrm>
        </p:spPr>
        <p:txBody>
          <a:bodyPr/>
          <a:lstStyle/>
          <a:p>
            <a:r>
              <a:rPr lang="en-GB" altLang="cs-CZ" smtClean="0"/>
              <a:t>Jsou “spotřebovávány” (když to získám já, nezíská to jiný)</a:t>
            </a:r>
          </a:p>
          <a:p>
            <a:r>
              <a:rPr lang="en-GB" altLang="cs-CZ" smtClean="0"/>
              <a:t>Stavební látky organismu, využitelná energie, prostor, (ale i </a:t>
            </a:r>
            <a:r>
              <a:rPr lang="cs-CZ" altLang="cs-CZ" smtClean="0"/>
              <a:t>přenašeč pylu nebo i </a:t>
            </a:r>
            <a:r>
              <a:rPr lang="en-GB" altLang="cs-CZ" smtClean="0"/>
              <a:t>sexuální partner)</a:t>
            </a:r>
          </a:p>
          <a:p>
            <a:r>
              <a:rPr lang="en-GB" altLang="cs-CZ" smtClean="0"/>
              <a:t>např. Anorganické látky v půdě a sluneční záření (pro autotrofy), jiné organismy k sežrání (pro heterotrofy), ale i hnízdní dutiny, “perching sites”, etc.</a:t>
            </a:r>
            <a:endParaRPr lang="cs-CZ" altLang="cs-CZ" smtClean="0"/>
          </a:p>
          <a:p>
            <a:r>
              <a:rPr lang="cs-CZ" altLang="cs-CZ" sz="2400" smtClean="0"/>
              <a:t>Někdy není jednoznačné rozhodnutí – vodu můžu spotřebovávat (tudíž je zdrojem), ale třeba moc vody brání přístupu kyslíku, a pak už zdrojem není </a:t>
            </a:r>
            <a:endParaRPr lang="en-GB" altLang="cs-CZ" sz="2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6768" y="145473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848600" cy="1828800"/>
          </a:xfrm>
        </p:spPr>
        <p:txBody>
          <a:bodyPr/>
          <a:lstStyle/>
          <a:p>
            <a:r>
              <a:rPr lang="en-GB" altLang="cs-CZ" smtClean="0"/>
              <a:t>Ztráta tepla je závislá na povrchu - čím větší živočich, tím menší procento hmoty je v povrchové vrstvě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971800"/>
            <a:ext cx="8382000" cy="3200400"/>
          </a:xfrm>
        </p:spPr>
        <p:txBody>
          <a:bodyPr/>
          <a:lstStyle/>
          <a:p>
            <a:r>
              <a:rPr lang="cs-CZ" altLang="cs-CZ" sz="4400" b="1" dirty="0" smtClean="0"/>
              <a:t>Bergmanovo pravidlo</a:t>
            </a:r>
            <a:r>
              <a:rPr lang="cs-CZ" altLang="cs-CZ" sz="4400" dirty="0" smtClean="0"/>
              <a:t> - </a:t>
            </a:r>
            <a:r>
              <a:rPr lang="cs-CZ" altLang="cs-CZ" sz="4400" dirty="0" err="1" smtClean="0"/>
              <a:t>endo</a:t>
            </a:r>
            <a:r>
              <a:rPr lang="cs-CZ" altLang="cs-CZ" sz="4400" dirty="0" smtClean="0"/>
              <a:t>- i </a:t>
            </a:r>
            <a:r>
              <a:rPr lang="cs-CZ" altLang="cs-CZ" sz="4400" dirty="0" err="1" smtClean="0"/>
              <a:t>ektotermní</a:t>
            </a:r>
            <a:r>
              <a:rPr lang="cs-CZ" altLang="cs-CZ" sz="4400" dirty="0" smtClean="0"/>
              <a:t> ž.</a:t>
            </a:r>
          </a:p>
          <a:p>
            <a:pPr>
              <a:buFontTx/>
              <a:buNone/>
            </a:pPr>
            <a:endParaRPr lang="cs-CZ" altLang="cs-CZ" sz="1200" dirty="0" smtClean="0"/>
          </a:p>
          <a:p>
            <a:pPr>
              <a:buFontTx/>
              <a:buNone/>
            </a:pPr>
            <a:r>
              <a:rPr lang="cs-CZ" altLang="cs-CZ" sz="4000" dirty="0" smtClean="0"/>
              <a:t> - s klesající teplotou roste velikost živočichů (neplatí tak úplně obecně)</a:t>
            </a:r>
          </a:p>
          <a:p>
            <a:pPr>
              <a:buFontTx/>
              <a:buNone/>
            </a:pPr>
            <a:r>
              <a:rPr lang="cs-CZ" altLang="cs-CZ" sz="4000" dirty="0" smtClean="0"/>
              <a:t>(pro srovnávání příbuzných živočichů!)</a:t>
            </a:r>
            <a:endParaRPr lang="en-GB" altLang="cs-CZ" sz="4000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375" y="325437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Další důležité </a:t>
            </a:r>
            <a:r>
              <a:rPr lang="en-GB" altLang="cs-CZ" b="1" smtClean="0"/>
              <a:t>gradienty prostředí</a:t>
            </a:r>
            <a:endParaRPr lang="en-GB" altLang="cs-CZ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Vlhkostní - voda je zdroj, ale všeho moc škodí - Příliš mnoho vody =&gt; málo kyslíku</a:t>
            </a:r>
          </a:p>
          <a:p>
            <a:r>
              <a:rPr lang="en-GB" altLang="cs-CZ" smtClean="0"/>
              <a:t>Gradient salinity - do určité míry je i gradientem vlhkosti - vysoká salinita způsobuje “fyziologickou suchost” - je třeba jít proti osmotickému tlaku</a:t>
            </a:r>
          </a:p>
          <a:p>
            <a:r>
              <a:rPr lang="en-GB" altLang="cs-CZ" smtClean="0"/>
              <a:t>Gradient pH, půdní textury, úživnosti (vlastně dostupnosti zdrojů) [zdroje budou probrány při kompetici]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36714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Gradient pH</a:t>
            </a:r>
            <a:endParaRPr lang="en-US" alt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Máme bazické horniny (typicky vápence) a kyselé horniný (typicky žula, rula)</a:t>
            </a:r>
          </a:p>
          <a:p>
            <a:r>
              <a:rPr lang="cs-CZ" altLang="en-US" smtClean="0"/>
              <a:t>Půda na horninách do značné míry „odruší“ vliv mateřské horniny</a:t>
            </a:r>
          </a:p>
          <a:p>
            <a:r>
              <a:rPr lang="cs-CZ" altLang="en-US" smtClean="0"/>
              <a:t>Čím hlubší, tím je vliv horniny menší</a:t>
            </a:r>
          </a:p>
          <a:p>
            <a:r>
              <a:rPr lang="cs-CZ" altLang="en-US" smtClean="0"/>
              <a:t>Proto se vliv horniny nejlépe manifestuje na mělkých půdách, typicky na horách (nebo v nížinách na skalách)</a:t>
            </a:r>
            <a:endParaRPr lang="en-US" altLang="en-US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375" y="325437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1113" y="19050"/>
            <a:ext cx="7772400" cy="1143000"/>
          </a:xfrm>
        </p:spPr>
        <p:txBody>
          <a:bodyPr/>
          <a:lstStyle/>
          <a:p>
            <a:r>
              <a:rPr lang="cs-CZ" altLang="en-US" smtClean="0"/>
              <a:t>Krásně vidět v Alpách </a:t>
            </a:r>
            <a:endParaRPr lang="en-US" altLang="en-US" smtClean="0"/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2"/>
          <a:stretch>
            <a:fillRect/>
          </a:stretch>
        </p:blipFill>
        <p:spPr>
          <a:xfrm>
            <a:off x="11113" y="1066800"/>
            <a:ext cx="8229600" cy="5791200"/>
          </a:xfrm>
          <a:noFill/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5029200" y="1143000"/>
            <a:ext cx="3276600" cy="8302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i="1">
                <a:solidFill>
                  <a:schemeClr val="bg2"/>
                </a:solidFill>
              </a:rPr>
              <a:t>Primula glutinosa, </a:t>
            </a:r>
            <a:r>
              <a:rPr lang="cs-CZ" altLang="en-US" sz="2400">
                <a:solidFill>
                  <a:schemeClr val="bg2"/>
                </a:solidFill>
              </a:rPr>
              <a:t>typicky kyselé skály</a:t>
            </a:r>
            <a:endParaRPr lang="en-US" altLang="en-US" sz="2400" i="1">
              <a:solidFill>
                <a:schemeClr val="bg2"/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1968" y="369094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0" y="6027738"/>
            <a:ext cx="9220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Plesnivec alpský (alpská protěž) – </a:t>
            </a:r>
            <a:r>
              <a:rPr lang="cs-CZ" altLang="en-US" sz="2400" i="1"/>
              <a:t>Leontopodium alpinum – </a:t>
            </a:r>
            <a:r>
              <a:rPr lang="cs-CZ" altLang="en-US" sz="2400"/>
              <a:t>typicky vápence</a:t>
            </a:r>
            <a:endParaRPr lang="en-US" altLang="en-US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2286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304800" y="533400"/>
            <a:ext cx="830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Dva příbuzné druhy </a:t>
            </a:r>
            <a:r>
              <a:rPr lang="cs-CZ" altLang="en-US" sz="2400" i="1"/>
              <a:t>Rhododendron, </a:t>
            </a:r>
            <a:endParaRPr lang="en-US" altLang="en-US" sz="2400"/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2"/>
          <p:cNvSpPr txBox="1">
            <a:spLocks noChangeArrowheads="1"/>
          </p:cNvSpPr>
          <p:nvPr/>
        </p:nvSpPr>
        <p:spPr bwMode="auto">
          <a:xfrm>
            <a:off x="304800" y="2209800"/>
            <a:ext cx="4152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i="1"/>
              <a:t>ferrugineum – </a:t>
            </a:r>
            <a:r>
              <a:rPr lang="cs-CZ" altLang="en-US" sz="2400"/>
              <a:t>kyselé</a:t>
            </a:r>
            <a:endParaRPr lang="en-US" altLang="en-US" sz="2400"/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2941638"/>
            <a:ext cx="4814887" cy="36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Box 3"/>
          <p:cNvSpPr txBox="1">
            <a:spLocks noChangeArrowheads="1"/>
          </p:cNvSpPr>
          <p:nvPr/>
        </p:nvSpPr>
        <p:spPr bwMode="auto">
          <a:xfrm>
            <a:off x="4695825" y="2192338"/>
            <a:ext cx="403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i="1"/>
              <a:t>hirsutum - </a:t>
            </a:r>
            <a:r>
              <a:rPr lang="cs-CZ" altLang="en-US" sz="2400"/>
              <a:t>bazické</a:t>
            </a:r>
            <a:endParaRPr lang="en-US" altLang="en-US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7375" y="325437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Fyziologické a ekologické optimum</a:t>
            </a:r>
          </a:p>
        </p:txBody>
      </p:sp>
      <p:sp>
        <p:nvSpPr>
          <p:cNvPr id="37891" name="AutoShape 3"/>
          <p:cNvSpPr>
            <a:spLocks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Většina tzv. slanomilných rostlin roste dost dobře bez soli, pokud je zbavena konkurence</a:t>
            </a:r>
          </a:p>
          <a:p>
            <a:endParaRPr lang="en-GB" altLang="cs-CZ" smtClean="0"/>
          </a:p>
          <a:p>
            <a:r>
              <a:rPr lang="en-GB" altLang="cs-CZ" smtClean="0"/>
              <a:t>Totéž může platit pro pH </a:t>
            </a:r>
            <a:endParaRPr lang="en-GB" altLang="cs-CZ" i="1" smtClean="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90800"/>
            <a:ext cx="23558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505200" y="34290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Salicornia europea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36714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Fyziologické a ekologické optimum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5715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1"/>
          <p:cNvSpPr txBox="1">
            <a:spLocks noChangeArrowheads="1"/>
          </p:cNvSpPr>
          <p:nvPr/>
        </p:nvSpPr>
        <p:spPr bwMode="auto">
          <a:xfrm>
            <a:off x="6705600" y="24384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Prach: Úvod do vegetační ekologie.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7418" y="43576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Historie zblochance oddáleného  (</a:t>
            </a:r>
            <a:r>
              <a:rPr lang="cs-CZ" altLang="en-US" i="1" smtClean="0"/>
              <a:t>Puccinellia distans</a:t>
            </a:r>
            <a:r>
              <a:rPr lang="cs-CZ" altLang="en-US" smtClean="0"/>
              <a:t>) v ČR</a:t>
            </a:r>
            <a:endParaRPr lang="en-US" altLang="en-US" smtClean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6588"/>
            <a:ext cx="371633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76425"/>
            <a:ext cx="158115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2"/>
          <p:cNvSpPr txBox="1">
            <a:spLocks noChangeArrowheads="1"/>
          </p:cNvSpPr>
          <p:nvPr/>
        </p:nvSpPr>
        <p:spPr bwMode="auto">
          <a:xfrm>
            <a:off x="6172200" y="2362200"/>
            <a:ext cx="2667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Solení cest – nezlepšily se podmínky pro zblochanec, ale zhoršily se podmínky pro její potenciální konkurenty</a:t>
            </a:r>
            <a:endParaRPr lang="en-US" altLang="en-US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0600" y="261937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-11113" y="5657850"/>
            <a:ext cx="4344988" cy="12001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/>
              <a:t>Tráva (nížiných) slanisk se v pásu podle silnice najde i v Tyroských Alpách (Vent, 1900 m n.m.)</a:t>
            </a:r>
            <a:endParaRPr lang="en-US" altLang="en-US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7375" y="325437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altLang="cs-CZ" smtClean="0"/>
              <a:t>Gradienty podmínek prostředí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62200"/>
            <a:ext cx="5791200" cy="33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4724400" y="3276600"/>
            <a:ext cx="5492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Optimum</a:t>
            </a:r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3048000" y="1981200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2286000" y="1371600"/>
            <a:ext cx="533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Rozsah tolerance, též ekologická valence</a:t>
            </a:r>
          </a:p>
        </p:txBody>
      </p:sp>
      <p:sp>
        <p:nvSpPr>
          <p:cNvPr id="5127" name="Text Box 10"/>
          <p:cNvSpPr txBox="1">
            <a:spLocks noChangeArrowheads="1"/>
          </p:cNvSpPr>
          <p:nvPr/>
        </p:nvSpPr>
        <p:spPr bwMode="auto">
          <a:xfrm>
            <a:off x="7620000" y="2362200"/>
            <a:ext cx="15240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Růst biomasy rostliny </a:t>
            </a:r>
            <a:r>
              <a:rPr lang="cs-CZ" altLang="cs-CZ" sz="2400"/>
              <a:t> </a:t>
            </a:r>
            <a:r>
              <a:rPr lang="en-GB" altLang="cs-CZ" sz="2400"/>
              <a:t>  v závislosti na teplotě</a:t>
            </a:r>
          </a:p>
        </p:txBody>
      </p:sp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304800" y="57912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 optimálních podmínkách mají druhy nejvyšší </a:t>
            </a:r>
            <a:r>
              <a:rPr lang="en-GB" altLang="cs-CZ" sz="2400" b="1"/>
              <a:t>fitness</a:t>
            </a:r>
            <a:r>
              <a:rPr lang="cs-CZ" altLang="cs-CZ" sz="2400" b="1"/>
              <a:t> </a:t>
            </a:r>
            <a:r>
              <a:rPr lang="en-GB" altLang="cs-CZ" sz="2400" b="1"/>
              <a:t> </a:t>
            </a:r>
            <a:endParaRPr lang="en-GB" altLang="cs-CZ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0" y="3048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Habitat a nika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Habitat je adresa, nika je povolání</a:t>
            </a:r>
          </a:p>
          <a:p>
            <a:r>
              <a:rPr lang="en-GB" altLang="cs-CZ" smtClean="0"/>
              <a:t>Abstrakce - nika jako podprostor v abstraktním mnohorozměrném prostoru</a:t>
            </a:r>
          </a:p>
          <a:p>
            <a:r>
              <a:rPr lang="en-GB" altLang="cs-CZ" smtClean="0"/>
              <a:t>Základní (fundamentální) a realizovaná nika</a:t>
            </a:r>
            <a:r>
              <a:rPr lang="cs-CZ" altLang="cs-CZ" smtClean="0"/>
              <a:t> – do určité míru analogie s fyziologickým a ekologickým optimem</a:t>
            </a:r>
            <a:endParaRPr lang="en-GB" altLang="cs-CZ" smtClean="0"/>
          </a:p>
          <a:p>
            <a:r>
              <a:rPr lang="en-GB" altLang="cs-CZ" smtClean="0"/>
              <a:t>Realizovaná (omezena dalšími faktory, velmi často kompeticí)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261937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Bioindikace a bioindikátory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r>
              <a:rPr lang="en-GB" altLang="cs-CZ" smtClean="0"/>
              <a:t>Cíl - poznat podle organismů, jaké je prostředí, např. </a:t>
            </a:r>
          </a:p>
          <a:p>
            <a:r>
              <a:rPr lang="en-GB" altLang="cs-CZ" smtClean="0"/>
              <a:t>Rostou tady kaktusy -&gt; </a:t>
            </a:r>
            <a:r>
              <a:rPr lang="cs-CZ" altLang="cs-CZ" smtClean="0"/>
              <a:t>je tady asi sucho</a:t>
            </a:r>
          </a:p>
          <a:p>
            <a:r>
              <a:rPr lang="cs-CZ" altLang="cs-CZ" smtClean="0"/>
              <a:t>Kvete tu lekním -&gt; je tady vlhko až mokro</a:t>
            </a:r>
          </a:p>
          <a:p>
            <a:r>
              <a:rPr lang="cs-CZ" altLang="cs-CZ" smtClean="0"/>
              <a:t>Koncepce indikačních hodnot (pro kytky Ellenberg)</a:t>
            </a:r>
          </a:p>
          <a:p>
            <a:r>
              <a:rPr lang="cs-CZ" altLang="cs-CZ" smtClean="0"/>
              <a:t>Pozor na možná omezení</a:t>
            </a:r>
          </a:p>
          <a:p>
            <a:r>
              <a:rPr lang="cs-CZ" altLang="cs-CZ" smtClean="0"/>
              <a:t>Jsou ale i výhody - organismy „integrují“ charakteristiky prostředí</a:t>
            </a:r>
            <a:endParaRPr lang="en-GB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3048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Výpočet průměru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286000"/>
          </a:xfrm>
        </p:spPr>
        <p:txBody>
          <a:bodyPr/>
          <a:lstStyle/>
          <a:p>
            <a:r>
              <a:rPr lang="en-GB" altLang="cs-CZ" smtClean="0"/>
              <a:t>Každý druh je charakterizován svým ekologickým optimem (na relativní stupnici)</a:t>
            </a:r>
          </a:p>
          <a:p>
            <a:r>
              <a:rPr lang="en-GB" altLang="cs-CZ" smtClean="0"/>
              <a:t>Charakteristikou plochy je průměr indikáčních čísel všech přítomných druhů, tedy</a:t>
            </a:r>
          </a:p>
          <a:p>
            <a:endParaRPr lang="en-GB" altLang="cs-CZ" smtClean="0"/>
          </a:p>
          <a:p>
            <a:endParaRPr lang="en-GB" altLang="cs-CZ" smtClean="0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914400" y="5105400"/>
            <a:ext cx="62484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Průměr pro plochu = Σ i / n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i - jsou indikátorové hodnoty pro jednotlivé přítomné druhy, n je počet druhů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375" y="325437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Vážený průměr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Předpokládám, že druhy, které jsou na lokalitě hojné jsou ty, pro které je lokalita blízko jejich optimu, a proto těmto druhům dávám vyšší váhu:</a:t>
            </a:r>
          </a:p>
          <a:p>
            <a:r>
              <a:rPr lang="cs-CZ" altLang="cs-CZ" smtClean="0"/>
              <a:t>VP</a:t>
            </a:r>
            <a:r>
              <a:rPr lang="en-GB" altLang="cs-CZ" smtClean="0"/>
              <a:t>= (Σ w×i)</a:t>
            </a:r>
            <a:r>
              <a:rPr lang="cs-CZ" altLang="cs-CZ" smtClean="0"/>
              <a:t> / Σ w,   kde w je nějakou mírou zastoupení daného druhu</a:t>
            </a:r>
            <a:endParaRPr lang="en-GB" altLang="cs-CZ" smtClean="0"/>
          </a:p>
          <a:p>
            <a:endParaRPr lang="en-GB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Problémy bioindikace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mtClean="0"/>
              <a:t>Často platí jen v omezeném geografickém rozsahu</a:t>
            </a:r>
          </a:p>
          <a:p>
            <a:pPr>
              <a:lnSpc>
                <a:spcPct val="90000"/>
              </a:lnSpc>
            </a:pPr>
            <a:endParaRPr lang="cs-CZ" altLang="cs-CZ" smtClean="0"/>
          </a:p>
          <a:p>
            <a:pPr>
              <a:lnSpc>
                <a:spcPct val="90000"/>
              </a:lnSpc>
            </a:pPr>
            <a:r>
              <a:rPr lang="cs-CZ" altLang="cs-CZ" smtClean="0"/>
              <a:t>U nás je často světlo a teplo pozitivně korelované (a obojí, tj. světlé a teplé prostředí, může mít souvislost s nedostatkem vody) – kavyly pak považujeme za „teplomilné“, i když ony jsou hlavně světlomilné, ale odolné suchu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DSC_05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1"/>
          <p:cNvSpPr txBox="1">
            <a:spLocks noChangeArrowheads="1"/>
          </p:cNvSpPr>
          <p:nvPr/>
        </p:nvSpPr>
        <p:spPr bwMode="auto">
          <a:xfrm>
            <a:off x="-34925" y="6096000"/>
            <a:ext cx="9178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Na Islandu se k sobě dostaly indikátor suchých, často bazických stanovišť </a:t>
            </a:r>
            <a:r>
              <a:rPr lang="en-US" altLang="en-US" sz="2400"/>
              <a:t>(</a:t>
            </a:r>
            <a:r>
              <a:rPr lang="en-US" altLang="en-US" sz="2400" i="1"/>
              <a:t>Rubus saxatilis</a:t>
            </a:r>
            <a:r>
              <a:rPr lang="en-US" altLang="en-US" sz="2400"/>
              <a:t>) a ra</a:t>
            </a:r>
            <a:r>
              <a:rPr lang="cs-CZ" altLang="en-US" sz="2400"/>
              <a:t>šelinišť (</a:t>
            </a:r>
            <a:r>
              <a:rPr lang="cs-CZ" altLang="en-US" sz="2400" i="1"/>
              <a:t>Vaccinium uliginosum</a:t>
            </a:r>
            <a:r>
              <a:rPr lang="cs-CZ" altLang="en-US" sz="2400"/>
              <a:t>) </a:t>
            </a:r>
            <a:endParaRPr lang="en-US" altLang="en-US" sz="240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1524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GB" altLang="cs-CZ" smtClean="0"/>
              <a:t>P</a:t>
            </a:r>
            <a:r>
              <a:rPr lang="cs-CZ" altLang="cs-CZ" smtClean="0"/>
              <a:t>ů</a:t>
            </a:r>
            <a:r>
              <a:rPr lang="en-GB" altLang="cs-CZ" smtClean="0"/>
              <a:t>da, voda vzduch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8839200" cy="4114800"/>
          </a:xfrm>
        </p:spPr>
        <p:txBody>
          <a:bodyPr/>
          <a:lstStyle/>
          <a:p>
            <a:r>
              <a:rPr lang="en-GB" altLang="cs-CZ" smtClean="0"/>
              <a:t>Organismy mohou žít ve vzduchu, ve vodě, v půdě - ale nejčastěji na jejich rozhraní (alespoň dvou z nich)</a:t>
            </a:r>
          </a:p>
          <a:p>
            <a:r>
              <a:rPr lang="en-GB" altLang="cs-CZ" smtClean="0"/>
              <a:t>Fyzikální a chemické vlastnosti daných prostředí determinují podmínky a problémy, které organismy s daným prostředím mají - řadu z nich můžeme “dedukovat” na základě základních fyzikálních a chemických zákonitostí (žít na vzduchu znamená vždy v kontaktu s půdou [alespoň občas], ve vodě mohu žít permanentně i ve sloupci vody)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375" y="325437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Fotosyntetizující organismy 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Potřebují světlo, tj. fotosyntetická část musí být nad povrchem půdy, ve vodě jsou schopny žít jen do určité hloubky, dané průnikem PhAR (Photosynthetically Active Radiation). V půdě jen řasy při povrchu, jinak u pokročilejších rostlin orgány k získávání živin a vody, ale fotosyntetický aparát je nad povrchem půdy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375" y="325437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752600"/>
          </a:xfrm>
        </p:spPr>
        <p:txBody>
          <a:bodyPr/>
          <a:lstStyle/>
          <a:p>
            <a:r>
              <a:rPr lang="en-GB" altLang="cs-CZ" smtClean="0"/>
              <a:t>Některé rozdíly voda - vzduch </a:t>
            </a:r>
            <a:br>
              <a:rPr lang="en-GB" altLang="cs-CZ" smtClean="0"/>
            </a:br>
            <a:r>
              <a:rPr lang="en-GB" altLang="cs-CZ" smtClean="0"/>
              <a:t>(z hlediska organismů)</a:t>
            </a:r>
            <a:br>
              <a:rPr lang="en-GB" altLang="cs-CZ" smtClean="0"/>
            </a:br>
            <a:endParaRPr lang="en-GB" altLang="cs-CZ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105400"/>
          </a:xfrm>
        </p:spPr>
        <p:txBody>
          <a:bodyPr/>
          <a:lstStyle/>
          <a:p>
            <a:r>
              <a:rPr lang="en-GB" altLang="cs-CZ" sz="2800" dirty="0" err="1" smtClean="0"/>
              <a:t>Jiná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měrná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váha</a:t>
            </a:r>
            <a:r>
              <a:rPr lang="en-GB" altLang="cs-CZ" sz="2800" dirty="0" smtClean="0"/>
              <a:t> - </a:t>
            </a:r>
            <a:r>
              <a:rPr lang="en-GB" altLang="cs-CZ" sz="2800" dirty="0" err="1" smtClean="0"/>
              <a:t>nadnášení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ve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vodě</a:t>
            </a:r>
            <a:r>
              <a:rPr lang="en-GB" altLang="cs-CZ" sz="2800" dirty="0" smtClean="0"/>
              <a:t> - </a:t>
            </a:r>
            <a:r>
              <a:rPr lang="en-GB" altLang="cs-CZ" sz="2800" dirty="0" err="1" smtClean="0"/>
              <a:t>nepotřebuji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tolik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zpevňovacích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pletiv</a:t>
            </a:r>
            <a:r>
              <a:rPr lang="cs-CZ" altLang="cs-CZ" sz="2800" dirty="0" smtClean="0"/>
              <a:t> – menší problém být hodně velký</a:t>
            </a:r>
            <a:endParaRPr lang="en-GB" altLang="cs-CZ" sz="2800" dirty="0" smtClean="0"/>
          </a:p>
          <a:p>
            <a:endParaRPr lang="cs-CZ" altLang="cs-CZ" sz="2800" dirty="0" smtClean="0"/>
          </a:p>
          <a:p>
            <a:r>
              <a:rPr lang="en-GB" altLang="cs-CZ" sz="2800" dirty="0" err="1" smtClean="0"/>
              <a:t>Rychlost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difuze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plynů</a:t>
            </a:r>
            <a:r>
              <a:rPr lang="en-GB" altLang="cs-CZ" sz="2800" dirty="0" smtClean="0"/>
              <a:t> - </a:t>
            </a:r>
            <a:r>
              <a:rPr lang="cs-CZ" altLang="cs-CZ" sz="2800" dirty="0" smtClean="0"/>
              <a:t>řádově</a:t>
            </a:r>
            <a:r>
              <a:rPr lang="en-GB" altLang="cs-CZ" sz="2800" dirty="0" smtClean="0"/>
              <a:t> </a:t>
            </a:r>
            <a:r>
              <a:rPr lang="cs-CZ" altLang="cs-CZ" sz="2800" dirty="0" smtClean="0"/>
              <a:t>(zhruba 10 000 krát) </a:t>
            </a:r>
            <a:r>
              <a:rPr lang="en-GB" altLang="cs-CZ" sz="2800" dirty="0" err="1" smtClean="0"/>
              <a:t>rychlejší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na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vzduchu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než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ve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vodě</a:t>
            </a:r>
            <a:r>
              <a:rPr lang="en-GB" altLang="cs-CZ" sz="2800" dirty="0" smtClean="0"/>
              <a:t> - proto </a:t>
            </a:r>
            <a:r>
              <a:rPr lang="en-GB" altLang="cs-CZ" sz="2800" dirty="0" err="1" smtClean="0"/>
              <a:t>ve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vodním</a:t>
            </a:r>
            <a:r>
              <a:rPr lang="en-GB" altLang="cs-CZ" sz="2800" dirty="0" smtClean="0"/>
              <a:t> (</a:t>
            </a:r>
            <a:r>
              <a:rPr lang="en-GB" altLang="cs-CZ" sz="2800" dirty="0" err="1" smtClean="0"/>
              <a:t>nebo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silně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podmáčeném</a:t>
            </a:r>
            <a:r>
              <a:rPr lang="en-GB" altLang="cs-CZ" sz="2800" dirty="0" smtClean="0"/>
              <a:t>) </a:t>
            </a:r>
            <a:r>
              <a:rPr lang="en-GB" altLang="cs-CZ" sz="2800" dirty="0" err="1" smtClean="0"/>
              <a:t>prostředí</a:t>
            </a:r>
            <a:r>
              <a:rPr lang="en-GB" altLang="cs-CZ" sz="2800" dirty="0" smtClean="0"/>
              <a:t> se </a:t>
            </a:r>
            <a:r>
              <a:rPr lang="en-GB" altLang="cs-CZ" sz="2800" dirty="0" err="1" smtClean="0"/>
              <a:t>musím</a:t>
            </a:r>
            <a:r>
              <a:rPr lang="en-GB" altLang="cs-CZ" sz="2800" dirty="0" smtClean="0"/>
              <a:t> “</a:t>
            </a:r>
            <a:r>
              <a:rPr lang="en-GB" altLang="cs-CZ" sz="2800" dirty="0" err="1" smtClean="0"/>
              <a:t>starat</a:t>
            </a:r>
            <a:r>
              <a:rPr lang="en-GB" altLang="cs-CZ" sz="2800" dirty="0" smtClean="0"/>
              <a:t>” o </a:t>
            </a:r>
            <a:r>
              <a:rPr lang="en-GB" altLang="cs-CZ" sz="2800" dirty="0" err="1" smtClean="0"/>
              <a:t>přísun</a:t>
            </a:r>
            <a:r>
              <a:rPr lang="cs-CZ" altLang="cs-CZ" sz="2800" dirty="0" smtClean="0"/>
              <a:t> (ve vodě rozpuštěných)ú plynů -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kyslíku</a:t>
            </a:r>
            <a:r>
              <a:rPr lang="cs-CZ" altLang="cs-CZ" sz="2800" dirty="0" smtClean="0"/>
              <a:t>, CO</a:t>
            </a:r>
            <a:r>
              <a:rPr lang="cs-CZ" altLang="cs-CZ" sz="2800" baseline="-25000" dirty="0" smtClean="0"/>
              <a:t>2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etc</a:t>
            </a:r>
            <a:r>
              <a:rPr lang="cs-CZ" altLang="cs-CZ" sz="2800" dirty="0" smtClean="0"/>
              <a:t>.</a:t>
            </a:r>
            <a:r>
              <a:rPr lang="en-GB" altLang="cs-CZ" sz="2800" dirty="0" smtClean="0"/>
              <a:t> </a:t>
            </a:r>
          </a:p>
          <a:p>
            <a:endParaRPr lang="cs-CZ" altLang="cs-CZ" sz="2800" dirty="0" smtClean="0"/>
          </a:p>
          <a:p>
            <a:r>
              <a:rPr lang="en-GB" altLang="cs-CZ" sz="2800" dirty="0" err="1" smtClean="0"/>
              <a:t>Vyšší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viskozita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vody</a:t>
            </a:r>
            <a:r>
              <a:rPr lang="en-GB" altLang="cs-CZ" sz="2800" dirty="0" smtClean="0"/>
              <a:t> - </a:t>
            </a:r>
            <a:r>
              <a:rPr lang="en-GB" altLang="cs-CZ" sz="2800" dirty="0" err="1" smtClean="0"/>
              <a:t>omezení</a:t>
            </a:r>
            <a:r>
              <a:rPr lang="en-GB" altLang="cs-CZ" sz="2800" dirty="0" smtClean="0"/>
              <a:t> pro </a:t>
            </a:r>
            <a:r>
              <a:rPr lang="en-GB" altLang="cs-CZ" sz="2800" dirty="0" err="1" smtClean="0"/>
              <a:t>pohyb</a:t>
            </a:r>
            <a:r>
              <a:rPr lang="en-GB" altLang="cs-CZ" sz="2800" dirty="0" smtClean="0"/>
              <a:t> (</a:t>
            </a:r>
            <a:r>
              <a:rPr lang="en-GB" altLang="cs-CZ" sz="2800" dirty="0" err="1" smtClean="0"/>
              <a:t>zvlášť</a:t>
            </a:r>
            <a:r>
              <a:rPr lang="en-GB" altLang="cs-CZ" sz="2800" dirty="0" smtClean="0"/>
              <a:t> u </a:t>
            </a:r>
            <a:r>
              <a:rPr lang="en-GB" altLang="cs-CZ" sz="2800" dirty="0" err="1" smtClean="0"/>
              <a:t>malých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organismů</a:t>
            </a:r>
            <a:r>
              <a:rPr lang="en-GB" altLang="cs-CZ" sz="2800" dirty="0" smtClean="0"/>
              <a:t>) - </a:t>
            </a:r>
            <a:r>
              <a:rPr lang="en-GB" altLang="cs-CZ" sz="2800" dirty="0" err="1" smtClean="0"/>
              <a:t>množství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pasivně</a:t>
            </a:r>
            <a:r>
              <a:rPr lang="en-GB" altLang="cs-CZ" sz="2800" dirty="0" smtClean="0"/>
              <a:t> se </a:t>
            </a:r>
            <a:r>
              <a:rPr lang="en-GB" altLang="cs-CZ" sz="2800" dirty="0" err="1" smtClean="0"/>
              <a:t>pohybujících</a:t>
            </a:r>
            <a:r>
              <a:rPr lang="en-GB" altLang="cs-CZ" sz="2800" dirty="0" smtClean="0"/>
              <a:t> </a:t>
            </a:r>
            <a:r>
              <a:rPr lang="en-GB" altLang="cs-CZ" sz="2800" dirty="0" err="1" smtClean="0"/>
              <a:t>organismů</a:t>
            </a:r>
            <a:r>
              <a:rPr lang="en-GB" altLang="cs-CZ" sz="2800" dirty="0" smtClean="0"/>
              <a:t> s </a:t>
            </a:r>
            <a:r>
              <a:rPr lang="en-GB" altLang="cs-CZ" sz="2800" dirty="0" err="1" smtClean="0"/>
              <a:t>proudem</a:t>
            </a:r>
            <a:endParaRPr lang="en-GB" altLang="cs-CZ" sz="2800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2286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7375" y="3254375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3600" b="1" smtClean="0"/>
              <a:t>FITNESS (způsobilost, zdatnost, schopnost – žádný z těchto termínů není plným ekvivalentem)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3600" b="1" smtClean="0"/>
              <a:t>   = relativní úspěšnost jedince (nebo určitého genotypu) v předání genetické informace druhu (její konkrétní varianty, genotypu) do další generace (nejvyšší „fresh sprout weight“ v předchozím obrázku je tedy jen velmi nepřímým indikátorem fitness)</a:t>
            </a:r>
          </a:p>
          <a:p>
            <a:endParaRPr lang="en-GB" altLang="cs-CZ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1524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Některé rozdíly voda - vzduch </a:t>
            </a:r>
            <a:br>
              <a:rPr lang="en-GB" altLang="cs-CZ" smtClean="0"/>
            </a:br>
            <a:r>
              <a:rPr lang="en-GB" altLang="cs-CZ" smtClean="0"/>
              <a:t>(z hlediska organismů)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5638800" cy="4114800"/>
          </a:xfrm>
        </p:spPr>
        <p:txBody>
          <a:bodyPr/>
          <a:lstStyle/>
          <a:p>
            <a:r>
              <a:rPr lang="en-GB" altLang="cs-CZ" sz="2800" smtClean="0"/>
              <a:t>Vyšší tepelná vodivost vody - zvlášť pro endotermní (homoiotermní) organismy - je třeba mít dobrou tepelnou izolaci</a:t>
            </a:r>
          </a:p>
          <a:p>
            <a:r>
              <a:rPr lang="en-GB" altLang="cs-CZ" sz="2800" smtClean="0"/>
              <a:t>Voda - stálejší prostředí - nejsou tak velké výkyvy teplot (především v denním, ale i v sezónním cyklu)</a:t>
            </a:r>
          </a:p>
          <a:p>
            <a:r>
              <a:rPr lang="en-GB" altLang="cs-CZ" sz="2800" smtClean="0"/>
              <a:t>Pozn. Typická přizpůsobení suchu ukážeme při “procházce biomy”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2286000"/>
            <a:ext cx="2900362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261937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Hodnota optima závisí na dalších faktorech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 smtClean="0"/>
              <a:t>Když mám dost vody, tak mě vyhovuje větší teplo</a:t>
            </a:r>
          </a:p>
          <a:p>
            <a:r>
              <a:rPr lang="en-GB" altLang="cs-CZ" smtClean="0"/>
              <a:t>Podmínky nejsou stálé - nejen průměr, ale i variabilita podmínek je důležitá</a:t>
            </a:r>
          </a:p>
          <a:p>
            <a:r>
              <a:rPr lang="en-GB" altLang="cs-CZ" smtClean="0"/>
              <a:t>Organismy žijí v průměru, ale přežívají extrémy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0600" y="152400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447800"/>
          </a:xfrm>
        </p:spPr>
        <p:txBody>
          <a:bodyPr/>
          <a:lstStyle/>
          <a:p>
            <a:r>
              <a:rPr lang="en-GB" altLang="cs-CZ" smtClean="0"/>
              <a:t>Co dělat v nepříznivém období</a:t>
            </a:r>
          </a:p>
        </p:txBody>
      </p:sp>
      <p:sp>
        <p:nvSpPr>
          <p:cNvPr id="819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001000" cy="4419600"/>
          </a:xfrm>
        </p:spPr>
        <p:txBody>
          <a:bodyPr/>
          <a:lstStyle/>
          <a:p>
            <a:r>
              <a:rPr lang="en-GB" altLang="cs-CZ" smtClean="0"/>
              <a:t>Dočasně se odstěhovat - ale stěhování něco stojí - energie, nebezpečí pro přežití</a:t>
            </a:r>
          </a:p>
          <a:p>
            <a:r>
              <a:rPr lang="en-GB" altLang="cs-CZ" smtClean="0"/>
              <a:t>Adaptovat se - některé organismy to řeší různými klidovými stádii, které jsou méně citlivé (od h</a:t>
            </a:r>
            <a:r>
              <a:rPr lang="cs-CZ" altLang="cs-CZ" smtClean="0"/>
              <a:t>i</a:t>
            </a:r>
            <a:r>
              <a:rPr lang="en-GB" altLang="cs-CZ" smtClean="0"/>
              <a:t>bernace savců, přes vajíčka nebo kukly hmyzu po semena rostlin) - ale jakékoliv přizpůsobení také něco stojí</a:t>
            </a:r>
          </a:p>
          <a:p>
            <a:r>
              <a:rPr lang="en-GB" altLang="cs-CZ" smtClean="0"/>
              <a:t>“Ekonomické” úvahy - co jako organismus získám, co ztratím (“cost - benefit analysis”)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13096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Často užíváme antropomorfizace (co získám, co ztratím)</a:t>
            </a:r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505200"/>
          </a:xfrm>
        </p:spPr>
        <p:txBody>
          <a:bodyPr/>
          <a:lstStyle/>
          <a:p>
            <a:r>
              <a:rPr lang="en-GB" altLang="cs-CZ" smtClean="0"/>
              <a:t>Je to zkratka pro: evoluce favorizovala takové organismy, u kterých je poměr cost:benefit co nejvýhodnější, tj. s největším ziskem s ohledem na ztrátu (nebo vklad)  </a:t>
            </a:r>
          </a:p>
          <a:p>
            <a:r>
              <a:rPr lang="en-GB" altLang="cs-CZ" smtClean="0"/>
              <a:t>neboli: to, že se organismy chovají “rozumně” je důsledkem toho, že ty, které se tak nechovaly, byly selekcí vyloučeny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4368" y="1404937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Teplota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Jako příklad podmínky prostředí a závislost organismů na ní</a:t>
            </a:r>
          </a:p>
          <a:p>
            <a:endParaRPr lang="cs-CZ" altLang="cs-CZ" smtClean="0"/>
          </a:p>
          <a:p>
            <a:r>
              <a:rPr lang="cs-CZ" altLang="cs-CZ" smtClean="0"/>
              <a:t>Teplota není zdroj – nemůžu ho spotřebovávat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0600" y="227301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ázdná prezentace">
  <a:themeElements>
    <a:clrScheme name="Prázdná prezentac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Prázdná prezenta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ázdná prezent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ázdná prezenta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Office\Sablony\Prázdná prezentace.pot</Template>
  <TotalTime>1586</TotalTime>
  <Words>2162</Words>
  <Application>Microsoft Office PowerPoint</Application>
  <PresentationFormat>Předvádění na obrazovce (4:3)</PresentationFormat>
  <Paragraphs>179</Paragraphs>
  <Slides>50</Slides>
  <Notes>1</Notes>
  <HiddenSlides>0</HiddenSlides>
  <MMClips>45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Times New Roman</vt:lpstr>
      <vt:lpstr>Arial</vt:lpstr>
      <vt:lpstr>Calibri</vt:lpstr>
      <vt:lpstr>Prázdná prezentace</vt:lpstr>
      <vt:lpstr>Podmínky prostředí a zdroje</vt:lpstr>
      <vt:lpstr>Podmínky prostředí</vt:lpstr>
      <vt:lpstr>Zdroje </vt:lpstr>
      <vt:lpstr>Gradienty podmínek prostředí</vt:lpstr>
      <vt:lpstr>Prezentace aplikace PowerPoint</vt:lpstr>
      <vt:lpstr>Hodnota optima závisí na dalších faktorech</vt:lpstr>
      <vt:lpstr>Co dělat v nepříznivém období</vt:lpstr>
      <vt:lpstr>Často užíváme antropomorfizace (co získám, co ztratím)</vt:lpstr>
      <vt:lpstr>Teplota</vt:lpstr>
      <vt:lpstr>Teplota - na čem závisí</vt:lpstr>
      <vt:lpstr>Teplota -na čem závisí</vt:lpstr>
      <vt:lpstr>Organismy Endotermní Endothermic</vt:lpstr>
      <vt:lpstr>Organismy ektotermní (ectothermic )</vt:lpstr>
      <vt:lpstr>Být endotermní</vt:lpstr>
      <vt:lpstr>Pozor</vt:lpstr>
      <vt:lpstr>Fyziologický čas - koncepce denních stupňů (growing degree days)</vt:lpstr>
      <vt:lpstr>Tolerance k jiným než optimálním teplotám</vt:lpstr>
      <vt:lpstr>Extrémní teploty - (příliš vysoké)</vt:lpstr>
      <vt:lpstr>Jak se nepřehřát</vt:lpstr>
      <vt:lpstr>Často mluvíme o přizpůsobení na xerotermní podmínky (na teplo a sucho)</vt:lpstr>
      <vt:lpstr>Prezentace aplikace PowerPoint</vt:lpstr>
      <vt:lpstr>Extrémní teploty – příliš nízké</vt:lpstr>
      <vt:lpstr>Jak nezmrznout</vt:lpstr>
      <vt:lpstr>Jak nezmrznout</vt:lpstr>
      <vt:lpstr>Jak nezmrznout - jsem rostlina</vt:lpstr>
      <vt:lpstr>Jak nezmrznout - jsem rostlina</vt:lpstr>
      <vt:lpstr>Jak nezmrznout - jsem rostlina</vt:lpstr>
      <vt:lpstr>Přizpůsobení nízkým teplotám</vt:lpstr>
      <vt:lpstr>Ztráta tepla je závislá na povrchu -nejmenší povrch při daném objemu má koule</vt:lpstr>
      <vt:lpstr>Ztráta tepla je závislá na povrchu - čím větší živočich, tím menší procento hmoty je v povrchové vrstvě</vt:lpstr>
      <vt:lpstr>Další důležité gradienty prostředí</vt:lpstr>
      <vt:lpstr>Gradient pH</vt:lpstr>
      <vt:lpstr>Krásně vidět v Alpách </vt:lpstr>
      <vt:lpstr>Prezentace aplikace PowerPoint</vt:lpstr>
      <vt:lpstr>Prezentace aplikace PowerPoint</vt:lpstr>
      <vt:lpstr>Fyziologické a ekologické optimum</vt:lpstr>
      <vt:lpstr>Fyziologické a ekologické optimum</vt:lpstr>
      <vt:lpstr>Historie zblochance oddáleného  (Puccinellia distans) v ČR</vt:lpstr>
      <vt:lpstr>Prezentace aplikace PowerPoint</vt:lpstr>
      <vt:lpstr>Habitat a nika</vt:lpstr>
      <vt:lpstr>Bioindikace a bioindikátory</vt:lpstr>
      <vt:lpstr>Výpočet průměru</vt:lpstr>
      <vt:lpstr>Vážený průměr</vt:lpstr>
      <vt:lpstr>Problémy bioindikace</vt:lpstr>
      <vt:lpstr>Prezentace aplikace PowerPoint</vt:lpstr>
      <vt:lpstr>Půda, voda vzduch</vt:lpstr>
      <vt:lpstr>Fotosyntetizující organismy </vt:lpstr>
      <vt:lpstr>Některé rozdíly voda - vzduch  (z hlediska organismů) </vt:lpstr>
      <vt:lpstr>Prezentace aplikace PowerPoint</vt:lpstr>
      <vt:lpstr>Některé rozdíly voda - vzduch  (z hlediska organismů)</vt:lpstr>
    </vt:vector>
  </TitlesOfParts>
  <Company>BiF JčU ČB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Podmínky prostředí a zdroje</dc:title>
  <dc:creator>Jan Leps</dc:creator>
  <cp:lastModifiedBy>Jan Lepš</cp:lastModifiedBy>
  <cp:revision>58</cp:revision>
  <dcterms:created xsi:type="dcterms:W3CDTF">2006-10-09T15:41:35Z</dcterms:created>
  <dcterms:modified xsi:type="dcterms:W3CDTF">2020-10-01T12:25:00Z</dcterms:modified>
</cp:coreProperties>
</file>