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74" r:id="rId5"/>
    <p:sldId id="268" r:id="rId6"/>
    <p:sldId id="275" r:id="rId7"/>
    <p:sldId id="269" r:id="rId8"/>
    <p:sldId id="270" r:id="rId9"/>
    <p:sldId id="271" r:id="rId10"/>
    <p:sldId id="258" r:id="rId11"/>
    <p:sldId id="276" r:id="rId12"/>
    <p:sldId id="261" r:id="rId13"/>
    <p:sldId id="272" r:id="rId14"/>
    <p:sldId id="273" r:id="rId15"/>
    <p:sldId id="262" r:id="rId16"/>
    <p:sldId id="267" r:id="rId17"/>
    <p:sldId id="263" r:id="rId18"/>
    <p:sldId id="266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6" autoAdjust="0"/>
  </p:normalViewPr>
  <p:slideViewPr>
    <p:cSldViewPr>
      <p:cViewPr varScale="1">
        <p:scale>
          <a:sx n="78" d="100"/>
          <a:sy n="78" d="100"/>
        </p:scale>
        <p:origin x="1399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9705-90C9-461C-A8B6-2697673C9531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1D33C-1DB2-4145-9A46-E42A530BD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D33C-1DB2-4145-9A46-E42A530BD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D33C-1DB2-4145-9A46-E42A530BD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8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10DB7-DE38-4B68-99F5-3BFBC2E52D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80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41629-C801-4EC3-BBC4-F5043E56EE6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27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4CF79-D3B5-4E4F-BC57-30E03B88B1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680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BEEBD-5165-4800-BA63-78B0F0B625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035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3010-0393-40C7-B296-C5905C295D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434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DB57-DE65-4EC9-BAF7-A498741BEC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134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FAAF1-1F34-4EAB-A255-67C0F588C4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587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422A5-1303-42A2-844B-F670556553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F15C4-C048-4D89-9928-D10B8A6699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880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72597-FE60-4D00-B194-347096EA88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905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C313D-E66D-43CA-9DF6-A44518517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870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styly předlohy textu</a:t>
            </a:r>
          </a:p>
          <a:p>
            <a:pPr lvl="1"/>
            <a:r>
              <a:rPr lang="en-GB" altLang="en-US" smtClean="0"/>
              <a:t>Druhá úroveň</a:t>
            </a:r>
          </a:p>
          <a:p>
            <a:pPr lvl="2"/>
            <a:r>
              <a:rPr lang="en-GB" altLang="en-US" smtClean="0"/>
              <a:t>Třetí úroveň</a:t>
            </a:r>
          </a:p>
          <a:p>
            <a:pPr lvl="3"/>
            <a:r>
              <a:rPr lang="en-GB" altLang="en-US" smtClean="0"/>
              <a:t>Čtvrtá úroveň</a:t>
            </a:r>
          </a:p>
          <a:p>
            <a:pPr lvl="4"/>
            <a:r>
              <a:rPr lang="en-GB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F6D490-AEB1-412A-8893-3C118F9CB60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en-GB" altLang="en-US" sz="4400" dirty="0" smtClean="0"/>
              <a:t>Plants are different</a:t>
            </a:r>
            <a:br>
              <a:rPr lang="en-GB" altLang="en-US" sz="4400" dirty="0" smtClean="0"/>
            </a:br>
            <a:r>
              <a:rPr lang="en-GB" altLang="en-US" sz="4400" dirty="0" smtClean="0"/>
              <a:t>(in their population ecology)</a:t>
            </a:r>
            <a:endParaRPr lang="en-GB" altLang="en-US" sz="4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3200" dirty="0" smtClean="0"/>
              <a:t>How plants differ </a:t>
            </a:r>
            <a:r>
              <a:rPr lang="cs-CZ" altLang="en-US" sz="3200" dirty="0" smtClean="0"/>
              <a:t>(</a:t>
            </a:r>
            <a:r>
              <a:rPr lang="en-US" altLang="en-US" sz="3200" dirty="0" smtClean="0"/>
              <a:t>from</a:t>
            </a:r>
            <a:r>
              <a:rPr lang="cs-CZ" altLang="en-US" sz="3200" dirty="0" smtClean="0"/>
              <a:t>?)</a:t>
            </a:r>
            <a:endParaRPr lang="en-GB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90600" y="990600"/>
            <a:ext cx="6858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Animals – fixed number of organs, change of conditions reflected by change in their size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smtClean="0"/>
              <a:t>Plants – size of organs relatively constant, change of conditions reflected by the change in their number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9958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8200" y="381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Exceptions are relatively 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en-US" dirty="0" smtClean="0"/>
              <a:t>Clonality</a:t>
            </a:r>
            <a:endParaRPr lang="en-GB" alt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800" dirty="0" smtClean="0"/>
              <a:t>Difficulty to define an individual</a:t>
            </a:r>
            <a:endParaRPr lang="en-GB" altLang="en-US" sz="2800" dirty="0"/>
          </a:p>
          <a:p>
            <a:pPr>
              <a:lnSpc>
                <a:spcPct val="90000"/>
              </a:lnSpc>
            </a:pPr>
            <a:r>
              <a:rPr lang="cs-CZ" altLang="en-US" sz="2800" dirty="0" smtClean="0"/>
              <a:t>Advantages of clonality </a:t>
            </a:r>
          </a:p>
          <a:p>
            <a:pPr>
              <a:lnSpc>
                <a:spcPct val="90000"/>
              </a:lnSpc>
            </a:pPr>
            <a:r>
              <a:rPr lang="cs-CZ" altLang="en-US" sz="2800" dirty="0" smtClean="0"/>
              <a:t>The daughter ramet might be supported by the mather ramet </a:t>
            </a:r>
            <a:r>
              <a:rPr lang="en-GB" altLang="en-US" sz="2800" dirty="0" smtClean="0"/>
              <a:t>- </a:t>
            </a:r>
            <a:r>
              <a:rPr lang="cs-CZ" altLang="en-US" sz="2800" dirty="0" smtClean="0"/>
              <a:t> (to overcome the </a:t>
            </a:r>
            <a:r>
              <a:rPr lang="cs-CZ" altLang="en-US" sz="2800" dirty="0" err="1" smtClean="0"/>
              <a:t>initial</a:t>
            </a:r>
            <a:r>
              <a:rPr lang="cs-CZ" altLang="en-US" sz="2800" dirty="0" smtClean="0"/>
              <a:t> </a:t>
            </a:r>
            <a:r>
              <a:rPr lang="cs-CZ" altLang="en-US" sz="2800" dirty="0" err="1" smtClean="0"/>
              <a:t>disadvantage</a:t>
            </a:r>
            <a:r>
              <a:rPr lang="cs-CZ" altLang="en-US" sz="2800" dirty="0" smtClean="0"/>
              <a:t> of </a:t>
            </a:r>
            <a:r>
              <a:rPr lang="cs-CZ" altLang="en-US" sz="2800" dirty="0" err="1" smtClean="0"/>
              <a:t>being</a:t>
            </a:r>
            <a:r>
              <a:rPr lang="cs-CZ" altLang="en-US" sz="2800" dirty="0" smtClean="0"/>
              <a:t> of </a:t>
            </a:r>
            <a:r>
              <a:rPr lang="cs-CZ" altLang="en-US" sz="2800" dirty="0" err="1" smtClean="0"/>
              <a:t>small</a:t>
            </a:r>
            <a:r>
              <a:rPr lang="cs-CZ" altLang="en-US" sz="2800" dirty="0" smtClean="0"/>
              <a:t> </a:t>
            </a:r>
            <a:r>
              <a:rPr lang="cs-CZ" altLang="en-US" sz="2800" dirty="0" err="1"/>
              <a:t>size</a:t>
            </a:r>
            <a:r>
              <a:rPr lang="cs-CZ" altLang="en-US" sz="2800" dirty="0"/>
              <a:t> ) </a:t>
            </a:r>
            <a:r>
              <a:rPr lang="cs-CZ" altLang="en-US" sz="2800" dirty="0" smtClean="0"/>
              <a:t>-  but also vice versa – daughter might support the mother</a:t>
            </a:r>
          </a:p>
          <a:p>
            <a:pPr>
              <a:lnSpc>
                <a:spcPct val="90000"/>
              </a:lnSpc>
            </a:pPr>
            <a:r>
              <a:rPr lang="cs-CZ" altLang="en-US" sz="2800" dirty="0" smtClean="0"/>
              <a:t>Mutual support in heterogeneous environment (orig</a:t>
            </a:r>
            <a:r>
              <a:rPr lang="cs-CZ" altLang="en-US" sz="2800" dirty="0"/>
              <a:t>. </a:t>
            </a:r>
            <a:r>
              <a:rPr lang="cs-CZ" altLang="en-US" sz="2000" dirty="0" smtClean="0"/>
              <a:t>Stuefer </a:t>
            </a:r>
            <a:r>
              <a:rPr lang="cs-CZ" altLang="en-US" sz="2000" dirty="0"/>
              <a:t>JF, During HJ &amp; de Kroon H (1994) High benefits of clonal integration in two stoloniferous species, in response to heterogeneous light environments.</a:t>
            </a:r>
            <a:r>
              <a:rPr lang="cs-CZ" altLang="en-US" sz="2000" b="1" dirty="0"/>
              <a:t> Journal of Ecology</a:t>
            </a:r>
            <a:r>
              <a:rPr lang="cs-CZ" altLang="en-US" sz="2000" dirty="0"/>
              <a:t> 82:511-518 &amp;  Stuefer JF, de Kroon H &amp; During HJ (1996). Exploitation of environmental heterogeneity by spatial division of labour in a clonal plant. </a:t>
            </a:r>
            <a:r>
              <a:rPr lang="cs-CZ" altLang="en-US" sz="2000" b="1" dirty="0"/>
              <a:t>Functional Ecology</a:t>
            </a:r>
            <a:r>
              <a:rPr lang="cs-CZ" altLang="en-US" sz="2000" dirty="0"/>
              <a:t> 10:328-334</a:t>
            </a:r>
            <a:r>
              <a:rPr lang="cs-CZ" altLang="en-US" sz="2800" dirty="0"/>
              <a:t>)</a:t>
            </a:r>
            <a:endParaRPr lang="en-GB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25000" r="8125" b="8594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smtClean="0"/>
              <a:t>Plants and </a:t>
            </a:r>
            <a:r>
              <a:rPr lang="cs-CZ" altLang="en-US" dirty="0"/>
              <a:t>„foraging“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2800" b="1" dirty="0" smtClean="0"/>
              <a:t>Foraging</a:t>
            </a:r>
            <a:r>
              <a:rPr lang="cs-CZ" altLang="en-US" sz="2800" dirty="0" smtClean="0"/>
              <a:t> is activity typical for animals</a:t>
            </a:r>
            <a:r>
              <a:rPr lang="en-US" altLang="en-US" sz="2800" dirty="0" smtClean="0"/>
              <a:t>; can plants forage? </a:t>
            </a:r>
            <a:endParaRPr lang="cs-CZ" altLang="en-US" sz="2800" dirty="0" smtClean="0"/>
          </a:p>
          <a:p>
            <a:r>
              <a:rPr lang="en-US" altLang="en-US" sz="2800" dirty="0" smtClean="0"/>
              <a:t>Clonal growth </a:t>
            </a:r>
            <a:r>
              <a:rPr lang="cs-CZ" altLang="en-US" sz="2800" dirty="0" smtClean="0"/>
              <a:t>– </a:t>
            </a:r>
            <a:r>
              <a:rPr lang="cs-CZ" altLang="en-US" sz="2800" dirty="0"/>
              <a:t>„spacer“ </a:t>
            </a:r>
            <a:r>
              <a:rPr lang="en-US" altLang="en-US" sz="2800" dirty="0" smtClean="0"/>
              <a:t>(e.g. stolon connecting the mother and daughter rosette) as a mean of directed </a:t>
            </a:r>
            <a:r>
              <a:rPr lang="en-US" altLang="en-US" sz="2800" dirty="0" smtClean="0"/>
              <a:t>movement </a:t>
            </a:r>
            <a:r>
              <a:rPr lang="en-US" altLang="en-US" sz="2800" dirty="0" smtClean="0"/>
              <a:t>of resource capturing organ (</a:t>
            </a:r>
            <a:r>
              <a:rPr lang="en-US" altLang="en-US" sz="2800" dirty="0" smtClean="0"/>
              <a:t>i.e. </a:t>
            </a:r>
            <a:r>
              <a:rPr lang="en-US" altLang="en-US" sz="2800" dirty="0" smtClean="0"/>
              <a:t>root and leaves) </a:t>
            </a:r>
            <a:endParaRPr lang="cs-CZ" altLang="en-US" sz="2800" dirty="0"/>
          </a:p>
          <a:p>
            <a:r>
              <a:rPr lang="en-US" altLang="en-US" sz="2800" dirty="0" smtClean="0"/>
              <a:t>Faster grows of spacer under the shortage of resources is considered to be foraging</a:t>
            </a:r>
            <a:endParaRPr lang="cs-CZ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GB" altLang="en-US" b="1" dirty="0" smtClean="0"/>
              <a:t>Clonality disadvantages</a:t>
            </a:r>
            <a:r>
              <a:rPr lang="en-GB" altLang="en-US" dirty="0" smtClean="0"/>
              <a:t> – mostly dispersal to limited distance </a:t>
            </a:r>
          </a:p>
          <a:p>
            <a:r>
              <a:rPr lang="en-GB" altLang="en-US" dirty="0" smtClean="0"/>
              <a:t>Infection spreads throughout the whole clone</a:t>
            </a:r>
          </a:p>
          <a:p>
            <a:r>
              <a:rPr lang="en-US" altLang="en-US" dirty="0" smtClean="0"/>
              <a:t>Does not generate the genetic variability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1000" y="60960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i="1"/>
              <a:t>Agrostis canina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943600" y="4191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638800" y="4210050"/>
            <a:ext cx="3505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/>
              <a:t>„</a:t>
            </a:r>
            <a:r>
              <a:rPr lang="cs-CZ" altLang="en-US" dirty="0" smtClean="0"/>
              <a:t>Optimal“ </a:t>
            </a:r>
            <a:r>
              <a:rPr lang="en-US" altLang="en-US" dirty="0" smtClean="0"/>
              <a:t>use of resources </a:t>
            </a:r>
            <a:r>
              <a:rPr lang="cs-CZ" altLang="en-US" dirty="0" smtClean="0"/>
              <a:t>– </a:t>
            </a:r>
            <a:r>
              <a:rPr lang="en-US" altLang="en-US" dirty="0" smtClean="0"/>
              <a:t>the flowering stem, after flowering, lays down, and forms a stolon, rooting in nodes. 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Phallanx a guerilla</a:t>
            </a:r>
          </a:p>
        </p:txBody>
      </p:sp>
      <p:pic>
        <p:nvPicPr>
          <p:cNvPr id="9220" name="Picture 4" descr="C:\Documents and Settings\suspa\Dokumenty\Obrázky\nordens flora\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35585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suspa\Dokumenty\Obrázky\nordens flora\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365500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166052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1027"/>
          <p:cNvSpPr txBox="1">
            <a:spLocks noChangeArrowheads="1"/>
          </p:cNvSpPr>
          <p:nvPr/>
        </p:nvSpPr>
        <p:spPr bwMode="auto">
          <a:xfrm>
            <a:off x="304800" y="3810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/>
              <a:t>Klimešova</a:t>
            </a:r>
            <a:r>
              <a:rPr lang="en-GB" altLang="en-US" dirty="0" smtClean="0"/>
              <a:t> </a:t>
            </a:r>
            <a:r>
              <a:rPr lang="en-GB" altLang="en-US" dirty="0"/>
              <a:t>and </a:t>
            </a:r>
            <a:r>
              <a:rPr lang="en-GB" altLang="en-US" dirty="0" err="1"/>
              <a:t>Klimeš</a:t>
            </a:r>
            <a:r>
              <a:rPr lang="en-GB" altLang="en-US" dirty="0"/>
              <a:t> - 27 </a:t>
            </a:r>
            <a:r>
              <a:rPr lang="en-GB" altLang="en-US" dirty="0" smtClean="0"/>
              <a:t>clonal growth types</a:t>
            </a:r>
            <a:endParaRPr lang="en-GB" altLang="en-US" dirty="0"/>
          </a:p>
        </p:txBody>
      </p:sp>
      <p:pic>
        <p:nvPicPr>
          <p:cNvPr id="1229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284538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1029"/>
          <p:cNvSpPr txBox="1">
            <a:spLocks noChangeArrowheads="1"/>
          </p:cNvSpPr>
          <p:nvPr/>
        </p:nvSpPr>
        <p:spPr bwMode="auto">
          <a:xfrm>
            <a:off x="152400" y="3505200"/>
            <a:ext cx="243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type</a:t>
            </a:r>
            <a:r>
              <a:rPr lang="en-GB" altLang="en-US" i="1" dirty="0" smtClean="0"/>
              <a:t> </a:t>
            </a:r>
            <a:r>
              <a:rPr lang="en-GB" altLang="en-US" i="1" dirty="0" err="1"/>
              <a:t>Trifolium</a:t>
            </a:r>
            <a:r>
              <a:rPr lang="en-GB" altLang="en-US" i="1" dirty="0"/>
              <a:t> </a:t>
            </a:r>
            <a:r>
              <a:rPr lang="en-GB" altLang="en-US" i="1" dirty="0" err="1"/>
              <a:t>pratense</a:t>
            </a:r>
            <a:endParaRPr lang="en-GB" altLang="en-US" i="1" dirty="0"/>
          </a:p>
        </p:txBody>
      </p:sp>
      <p:sp>
        <p:nvSpPr>
          <p:cNvPr id="12294" name="Text Box 1030"/>
          <p:cNvSpPr txBox="1">
            <a:spLocks noChangeArrowheads="1"/>
          </p:cNvSpPr>
          <p:nvPr/>
        </p:nvSpPr>
        <p:spPr bwMode="auto">
          <a:xfrm>
            <a:off x="2819400" y="3581400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type </a:t>
            </a:r>
            <a:r>
              <a:rPr lang="en-GB" altLang="en-US" i="1" dirty="0"/>
              <a:t>Lycopodium </a:t>
            </a:r>
            <a:r>
              <a:rPr lang="en-GB" altLang="en-US" i="1" dirty="0" err="1"/>
              <a:t>annotinum</a:t>
            </a:r>
            <a:endParaRPr lang="en-GB" altLang="en-US" dirty="0"/>
          </a:p>
        </p:txBody>
      </p:sp>
      <p:pic>
        <p:nvPicPr>
          <p:cNvPr id="12295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7432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1032"/>
          <p:cNvSpPr txBox="1">
            <a:spLocks noChangeArrowheads="1"/>
          </p:cNvSpPr>
          <p:nvPr/>
        </p:nvSpPr>
        <p:spPr bwMode="auto">
          <a:xfrm>
            <a:off x="6324600" y="3352800"/>
            <a:ext cx="236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type </a:t>
            </a:r>
            <a:r>
              <a:rPr lang="en-GB" altLang="en-US" i="1" dirty="0" err="1"/>
              <a:t>Fragaria</a:t>
            </a:r>
            <a:r>
              <a:rPr lang="en-GB" altLang="en-US" i="1" dirty="0"/>
              <a:t> </a:t>
            </a:r>
            <a:r>
              <a:rPr lang="en-GB" altLang="en-US" i="1" dirty="0" err="1"/>
              <a:t>vesca</a:t>
            </a:r>
            <a:endParaRPr lang="en-GB" altLang="en-US" dirty="0"/>
          </a:p>
        </p:txBody>
      </p:sp>
      <p:sp>
        <p:nvSpPr>
          <p:cNvPr id="12297" name="Text Box 1033"/>
          <p:cNvSpPr txBox="1">
            <a:spLocks noChangeArrowheads="1"/>
          </p:cNvSpPr>
          <p:nvPr/>
        </p:nvSpPr>
        <p:spPr bwMode="auto">
          <a:xfrm>
            <a:off x="457200" y="50292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 smtClean="0"/>
              <a:t>Datab</a:t>
            </a:r>
            <a:r>
              <a:rPr lang="en-US" altLang="en-US" dirty="0" err="1" smtClean="0"/>
              <a:t>ase</a:t>
            </a:r>
            <a:r>
              <a:rPr lang="cs-CZ" altLang="en-US" dirty="0" smtClean="0"/>
              <a:t> </a:t>
            </a:r>
            <a:r>
              <a:rPr lang="cs-CZ" altLang="en-US" dirty="0"/>
              <a:t>CLOPLA </a:t>
            </a:r>
            <a:r>
              <a:rPr lang="cs-CZ" altLang="en-US" dirty="0" smtClean="0"/>
              <a:t>-</a:t>
            </a:r>
            <a:r>
              <a:rPr lang="en-US" altLang="en-US" dirty="0" smtClean="0"/>
              <a:t>   </a:t>
            </a:r>
            <a:r>
              <a:rPr lang="cs-CZ" altLang="en-US" dirty="0" smtClean="0"/>
              <a:t>clopla.butbn.cas.cz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Apomictic flowers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i="1" dirty="0" smtClean="0"/>
              <a:t>Taraxacum officinale)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err="1" smtClean="0"/>
              <a:t>Rubus</a:t>
            </a:r>
            <a:r>
              <a:rPr lang="en-US" i="1" dirty="0" smtClean="0"/>
              <a:t> </a:t>
            </a:r>
            <a:r>
              <a:rPr lang="en-US" i="1" dirty="0" err="1" smtClean="0"/>
              <a:t>fruticosus</a:t>
            </a:r>
            <a:r>
              <a:rPr lang="en-US" i="1" dirty="0" smtClean="0"/>
              <a:t> </a:t>
            </a:r>
            <a:r>
              <a:rPr lang="en-US" dirty="0" err="1" smtClean="0"/>
              <a:t>agg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50" name="Picture 2" descr="File:Taraxacum officinale 001.JP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k pěstovat ostružiny - poradíme přehledně a srozumitelně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4628"/>
            <a:ext cx="3959225" cy="22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1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2438400"/>
          </a:xfrm>
        </p:spPr>
        <p:txBody>
          <a:bodyPr/>
          <a:lstStyle/>
          <a:p>
            <a:r>
              <a:rPr lang="en-GB" altLang="en-US" dirty="0" smtClean="0"/>
              <a:t>Most of population ecology done on vascular plants, vertebrates and arthropods </a:t>
            </a:r>
            <a:endParaRPr lang="en-GB" alt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r>
              <a:rPr lang="en-GB" altLang="en-US" dirty="0" smtClean="0"/>
              <a:t>Plants are sedentary (thus, functionally corals are more similar to plants than to animals )</a:t>
            </a:r>
            <a:r>
              <a:rPr lang="cs-CZ" altLang="en-US" dirty="0" smtClean="0"/>
              <a:t> </a:t>
            </a:r>
            <a:r>
              <a:rPr lang="cs-CZ" altLang="en-US" dirty="0"/>
              <a:t>– </a:t>
            </a:r>
            <a:r>
              <a:rPr lang="en-US" altLang="en-US" dirty="0" smtClean="0"/>
              <a:t>differing from animals </a:t>
            </a:r>
            <a:r>
              <a:rPr lang="cs-CZ" altLang="en-US" dirty="0" smtClean="0"/>
              <a:t>(</a:t>
            </a:r>
            <a:r>
              <a:rPr lang="en-US" altLang="en-US" dirty="0" smtClean="0"/>
              <a:t>not all, but most of vertebrates and arthropods)</a:t>
            </a:r>
            <a:endParaRPr lang="en-GB" altLang="en-US" dirty="0"/>
          </a:p>
          <a:p>
            <a:r>
              <a:rPr lang="en-GB" altLang="en-US" dirty="0" smtClean="0"/>
              <a:t>Modular organisms - Frequent ability of clonal growth </a:t>
            </a:r>
            <a:r>
              <a:rPr lang="cs-CZ" altLang="en-US" dirty="0" smtClean="0"/>
              <a:t> </a:t>
            </a:r>
            <a:r>
              <a:rPr lang="cs-CZ" altLang="en-US" dirty="0"/>
              <a:t>– [</a:t>
            </a:r>
            <a:r>
              <a:rPr lang="cs-CZ" altLang="en-US" dirty="0" err="1" smtClean="0"/>
              <a:t>genet</a:t>
            </a:r>
            <a:r>
              <a:rPr lang="cs-CZ" altLang="en-US" dirty="0" smtClean="0"/>
              <a:t>, </a:t>
            </a:r>
            <a:r>
              <a:rPr lang="cs-CZ" altLang="en-US" dirty="0" err="1" smtClean="0"/>
              <a:t>ramet</a:t>
            </a:r>
            <a:r>
              <a:rPr lang="cs-CZ" altLang="en-US" dirty="0" smtClean="0"/>
              <a:t>, </a:t>
            </a:r>
            <a:r>
              <a:rPr lang="cs-CZ" altLang="en-US" dirty="0"/>
              <a:t>„</a:t>
            </a:r>
            <a:r>
              <a:rPr lang="cs-CZ" altLang="en-US" dirty="0" smtClean="0"/>
              <a:t>opera</a:t>
            </a:r>
            <a:r>
              <a:rPr lang="en-US" altLang="en-US" dirty="0" err="1" smtClean="0"/>
              <a:t>tional</a:t>
            </a:r>
            <a:r>
              <a:rPr lang="en-US" altLang="en-US" dirty="0" smtClean="0"/>
              <a:t> definition of an individual</a:t>
            </a:r>
            <a:r>
              <a:rPr lang="cs-CZ" altLang="en-US" dirty="0" smtClean="0"/>
              <a:t>]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3084692"/>
            <a:ext cx="7620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/>
              <a:t>Semelparity</a:t>
            </a:r>
            <a:r>
              <a:rPr lang="en-GB" altLang="en-US" dirty="0" smtClean="0"/>
              <a:t> </a:t>
            </a:r>
            <a:r>
              <a:rPr lang="en-GB" altLang="en-US" dirty="0"/>
              <a:t>= </a:t>
            </a:r>
            <a:r>
              <a:rPr lang="en-GB" altLang="en-US" dirty="0" smtClean="0"/>
              <a:t>Monocarpic plants  (</a:t>
            </a:r>
            <a:r>
              <a:rPr lang="en-GB" altLang="en-US" dirty="0" smtClean="0"/>
              <a:t>annuals</a:t>
            </a:r>
            <a:r>
              <a:rPr lang="en-GB" altLang="en-US" dirty="0" smtClean="0"/>
              <a:t>, biennials, monocarpic perennials)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err="1" smtClean="0"/>
              <a:t>Iteroparity</a:t>
            </a:r>
            <a:r>
              <a:rPr lang="en-GB" altLang="en-US" dirty="0" smtClean="0"/>
              <a:t> </a:t>
            </a:r>
            <a:r>
              <a:rPr lang="en-GB" altLang="en-US" dirty="0"/>
              <a:t>= </a:t>
            </a:r>
            <a:r>
              <a:rPr lang="en-GB" altLang="en-US" dirty="0" err="1" smtClean="0"/>
              <a:t>Polykarpic</a:t>
            </a:r>
            <a:r>
              <a:rPr lang="en-GB" altLang="en-US" dirty="0" smtClean="0"/>
              <a:t> plants</a:t>
            </a:r>
            <a:endParaRPr lang="en-GB" altLang="en-US" dirty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12557" y="4343400"/>
            <a:ext cx="792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Bisexual (contains both </a:t>
            </a:r>
            <a:r>
              <a:rPr lang="en-US" dirty="0"/>
              <a:t>the stamens </a:t>
            </a:r>
            <a:r>
              <a:rPr lang="en-US" dirty="0" smtClean="0"/>
              <a:t>AND </a:t>
            </a:r>
            <a:r>
              <a:rPr lang="en-US" dirty="0"/>
              <a:t>the </a:t>
            </a:r>
            <a:r>
              <a:rPr lang="en-US" dirty="0" smtClean="0"/>
              <a:t>carpels)</a:t>
            </a:r>
            <a:r>
              <a:rPr lang="en-GB" altLang="en-US" dirty="0"/>
              <a:t> </a:t>
            </a:r>
            <a:r>
              <a:rPr lang="en-GB" altLang="en-US" dirty="0" smtClean="0"/>
              <a:t>and unisexual (</a:t>
            </a:r>
            <a:r>
              <a:rPr lang="en-US" dirty="0"/>
              <a:t>staminate </a:t>
            </a:r>
            <a:r>
              <a:rPr lang="en-US" dirty="0" smtClean="0"/>
              <a:t>or </a:t>
            </a:r>
            <a:r>
              <a:rPr lang="en-US" dirty="0" err="1" smtClean="0"/>
              <a:t>carpellate</a:t>
            </a:r>
            <a:r>
              <a:rPr lang="en-US" dirty="0" smtClean="0"/>
              <a:t>) </a:t>
            </a:r>
            <a:r>
              <a:rPr lang="en-GB" altLang="en-US" dirty="0" smtClean="0"/>
              <a:t>flowers. Unisexual either </a:t>
            </a:r>
            <a:r>
              <a:rPr lang="en-GB" altLang="en-US" dirty="0" err="1" smtClean="0"/>
              <a:t>monoetious</a:t>
            </a:r>
            <a:r>
              <a:rPr lang="en-GB" altLang="en-US" dirty="0" smtClean="0"/>
              <a:t> or </a:t>
            </a:r>
            <a:r>
              <a:rPr lang="en-GB" altLang="en-US" dirty="0" err="1" smtClean="0"/>
              <a:t>dietious</a:t>
            </a:r>
            <a:r>
              <a:rPr lang="en-GB" altLang="en-US" dirty="0" smtClean="0"/>
              <a:t>. Plethora of combinations.</a:t>
            </a:r>
            <a:endParaRPr lang="en-GB" altLang="en-US" dirty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68252" y="6096000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/>
              <a:t>Mechanisms preventing </a:t>
            </a:r>
            <a:r>
              <a:rPr lang="en-GB" altLang="en-US" dirty="0" err="1" smtClean="0"/>
              <a:t>selfing</a:t>
            </a:r>
            <a:r>
              <a:rPr lang="en-GB" altLang="en-US" dirty="0" smtClean="0"/>
              <a:t> -  on the other side, </a:t>
            </a:r>
            <a:r>
              <a:rPr lang="en-GB" altLang="en-US" dirty="0" err="1"/>
              <a:t>c</a:t>
            </a:r>
            <a:r>
              <a:rPr lang="en-GB" altLang="en-US" dirty="0" err="1" smtClean="0"/>
              <a:t>leistogamy</a:t>
            </a:r>
            <a:endParaRPr lang="en-GB" altLang="en-US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28600" y="692979"/>
            <a:ext cx="8458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/>
              <a:t>To get a partner for mating is costly </a:t>
            </a:r>
            <a:r>
              <a:rPr lang="cs-CZ" altLang="en-US" dirty="0" smtClean="0"/>
              <a:t>– </a:t>
            </a:r>
            <a:r>
              <a:rPr lang="en-US" altLang="en-US" dirty="0" smtClean="0"/>
              <a:t>for plants </a:t>
            </a:r>
            <a:r>
              <a:rPr lang="cs-CZ" altLang="en-US" dirty="0" smtClean="0"/>
              <a:t>(</a:t>
            </a:r>
            <a:r>
              <a:rPr lang="en-US" altLang="en-US" dirty="0" smtClean="0"/>
              <a:t>e.g. large production of pollen grains – or reward for pollinators</a:t>
            </a:r>
            <a:r>
              <a:rPr lang="cs-CZ" altLang="en-US" dirty="0" smtClean="0"/>
              <a:t>)</a:t>
            </a:r>
            <a:endParaRPr lang="en-US" altLang="en-US" dirty="0" smtClean="0"/>
          </a:p>
          <a:p>
            <a:pPr>
              <a:spcBef>
                <a:spcPct val="50000"/>
              </a:spcBef>
            </a:pPr>
            <a:r>
              <a:rPr lang="en-US" altLang="en-US" dirty="0" smtClean="0"/>
              <a:t>(</a:t>
            </a:r>
            <a:r>
              <a:rPr lang="en-US" altLang="en-US" dirty="0" err="1" smtClean="0"/>
              <a:t>selfpollination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selfing</a:t>
            </a:r>
            <a:r>
              <a:rPr lang="en-US" altLang="en-US" dirty="0" smtClean="0"/>
              <a:t>) is cheaper -  but has disadvantages – lower genetic variability – but still better than asexual multiplication </a:t>
            </a:r>
            <a:endParaRPr lang="cs-CZ" altLang="en-US" dirty="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38489" y="2545878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dirty="0" smtClean="0"/>
              <a:t>Variabilit</a:t>
            </a:r>
            <a:r>
              <a:rPr lang="en-US" altLang="en-US" dirty="0" smtClean="0"/>
              <a:t>y of plant mating systems</a:t>
            </a:r>
            <a:r>
              <a:rPr lang="cs-CZ" altLang="en-US" dirty="0" smtClean="0"/>
              <a:t>:</a:t>
            </a:r>
            <a:endParaRPr lang="cs-CZ" alt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457200" y="55552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Sexual reproduction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07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6176" y="228600"/>
            <a:ext cx="8839200" cy="1143000"/>
          </a:xfrm>
        </p:spPr>
        <p:txBody>
          <a:bodyPr/>
          <a:lstStyle/>
          <a:p>
            <a:r>
              <a:rPr lang="cs-CZ" dirty="0" smtClean="0"/>
              <a:t>„</a:t>
            </a:r>
            <a:r>
              <a:rPr lang="en-US" dirty="0" smtClean="0"/>
              <a:t>Biennials</a:t>
            </a:r>
            <a:r>
              <a:rPr lang="cs-CZ" dirty="0" smtClean="0"/>
              <a:t>“ </a:t>
            </a:r>
            <a:r>
              <a:rPr lang="en-US" dirty="0" smtClean="0"/>
              <a:t>are often monocarpic perennials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6033" t="19572" r="33404" b="25733"/>
          <a:stretch/>
        </p:blipFill>
        <p:spPr>
          <a:xfrm>
            <a:off x="304800" y="1681191"/>
            <a:ext cx="5105400" cy="51629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1200" y="2895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Cirsium</a:t>
            </a:r>
            <a:r>
              <a:rPr lang="cs-CZ" i="1" dirty="0" smtClean="0"/>
              <a:t> </a:t>
            </a:r>
            <a:r>
              <a:rPr lang="cs-CZ" i="1" dirty="0" err="1" smtClean="0"/>
              <a:t>palustre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040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3200" i="1" dirty="0"/>
              <a:t>Viola mirabilis </a:t>
            </a:r>
            <a:r>
              <a:rPr lang="en-GB" altLang="en-US" sz="3200" i="1" dirty="0" smtClean="0"/>
              <a:t>– </a:t>
            </a:r>
            <a:r>
              <a:rPr lang="en-GB" altLang="en-US" sz="3200" dirty="0" smtClean="0"/>
              <a:t>combination of  </a:t>
            </a:r>
            <a:r>
              <a:rPr lang="en-GB" altLang="en-US" sz="3200" dirty="0" err="1" smtClean="0"/>
              <a:t>c</a:t>
            </a:r>
            <a:r>
              <a:rPr lang="en-GB" altLang="en-US" sz="3200" dirty="0" err="1" smtClean="0"/>
              <a:t>leistogamic</a:t>
            </a:r>
            <a:r>
              <a:rPr lang="en-GB" altLang="en-US" sz="3200" dirty="0" smtClean="0"/>
              <a:t> and  </a:t>
            </a:r>
            <a:r>
              <a:rPr lang="en-GB" altLang="en-US" sz="3200" dirty="0" err="1" smtClean="0"/>
              <a:t>chasmogamic</a:t>
            </a:r>
            <a:r>
              <a:rPr lang="en-GB" altLang="en-US" sz="3200" dirty="0" smtClean="0"/>
              <a:t> flowers</a:t>
            </a:r>
            <a:endParaRPr lang="en-GB" altLang="en-US" i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2829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43400" y="2057400"/>
            <a:ext cx="434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/>
              <a:t>Chasmogamic</a:t>
            </a:r>
            <a:r>
              <a:rPr lang="en-GB" altLang="en-US" dirty="0" smtClean="0"/>
              <a:t> flowers in spring  [from the base of rosette]. Later on, </a:t>
            </a:r>
            <a:r>
              <a:rPr lang="en-GB" altLang="en-US" dirty="0" err="1" smtClean="0"/>
              <a:t>cleistogamic</a:t>
            </a:r>
            <a:r>
              <a:rPr lang="en-GB" altLang="en-US" dirty="0" smtClean="0"/>
              <a:t> flowers appear (to never open), on the stem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763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en-US" dirty="0" smtClean="0"/>
              <a:t>Consequences of sedentary life style?</a:t>
            </a:r>
            <a:endParaRPr lang="en-GB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257800"/>
          </a:xfrm>
        </p:spPr>
        <p:txBody>
          <a:bodyPr/>
          <a:lstStyle/>
          <a:p>
            <a:r>
              <a:rPr lang="cs-CZ" altLang="en-US" sz="2800" dirty="0" smtClean="0"/>
              <a:t>(</a:t>
            </a:r>
            <a:r>
              <a:rPr lang="cs-CZ" altLang="en-US" sz="2800" dirty="0" err="1"/>
              <a:t>Harper</a:t>
            </a:r>
            <a:r>
              <a:rPr lang="cs-CZ" altLang="en-US" sz="2800" dirty="0"/>
              <a:t>: </a:t>
            </a:r>
            <a:r>
              <a:rPr lang="cs-CZ" altLang="en-US" sz="2800" dirty="0" err="1"/>
              <a:t>Plants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sit</a:t>
            </a:r>
            <a:r>
              <a:rPr lang="cs-CZ" altLang="en-US" sz="2800" dirty="0"/>
              <a:t> and </a:t>
            </a:r>
            <a:r>
              <a:rPr lang="cs-CZ" altLang="en-US" sz="2800" dirty="0" err="1"/>
              <a:t>wait</a:t>
            </a:r>
            <a:r>
              <a:rPr lang="cs-CZ" altLang="en-US" sz="2800" dirty="0"/>
              <a:t> to </a:t>
            </a:r>
            <a:r>
              <a:rPr lang="cs-CZ" altLang="en-US" sz="2800" dirty="0" err="1"/>
              <a:t>be</a:t>
            </a:r>
            <a:r>
              <a:rPr lang="cs-CZ" altLang="en-US" sz="2800" dirty="0"/>
              <a:t> </a:t>
            </a:r>
            <a:r>
              <a:rPr lang="cs-CZ" altLang="en-US" sz="2800" dirty="0" err="1"/>
              <a:t>counted</a:t>
            </a:r>
            <a:r>
              <a:rPr lang="cs-CZ" altLang="en-US" sz="2800" dirty="0"/>
              <a:t>.)</a:t>
            </a:r>
            <a:endParaRPr lang="en-GB" altLang="en-US" sz="2800" dirty="0"/>
          </a:p>
          <a:p>
            <a:r>
              <a:rPr lang="en-GB" altLang="en-US" sz="2800" dirty="0" smtClean="0"/>
              <a:t>Large differences among individuals within a population (=&gt; phenotypic plasticity)</a:t>
            </a:r>
            <a:endParaRPr lang="en-GB" altLang="en-US" sz="2800" dirty="0"/>
          </a:p>
          <a:p>
            <a:r>
              <a:rPr lang="en-GB" altLang="en-US" sz="2800" dirty="0" smtClean="0"/>
              <a:t>Usually, they stay for their whole life where they germinate and </a:t>
            </a:r>
            <a:r>
              <a:rPr lang="cs-CZ" altLang="en-US" sz="2800" dirty="0" err="1"/>
              <a:t>e</a:t>
            </a:r>
            <a:r>
              <a:rPr lang="en-GB" altLang="en-US" sz="2800" dirty="0" smtClean="0"/>
              <a:t>stablish </a:t>
            </a:r>
            <a:r>
              <a:rPr lang="en-GB" altLang="en-US" sz="2800" dirty="0" smtClean="0"/>
              <a:t>(=&gt; regeneration niche</a:t>
            </a:r>
            <a:r>
              <a:rPr lang="cs-CZ" altLang="en-US" sz="2800" dirty="0" smtClean="0"/>
              <a:t>  </a:t>
            </a:r>
            <a:r>
              <a:rPr lang="cs-CZ" altLang="en-US" sz="2800" dirty="0"/>
              <a:t>[</a:t>
            </a:r>
            <a:r>
              <a:rPr lang="cs-CZ" altLang="en-US" sz="2800" dirty="0" err="1"/>
              <a:t>Grubb</a:t>
            </a:r>
            <a:r>
              <a:rPr lang="cs-CZ" altLang="en-US" sz="2800" dirty="0"/>
              <a:t> 1977]</a:t>
            </a:r>
            <a:r>
              <a:rPr lang="en-GB" altLang="en-US" sz="2800" dirty="0"/>
              <a:t>)</a:t>
            </a:r>
          </a:p>
          <a:p>
            <a:r>
              <a:rPr lang="en-GB" altLang="en-US" sz="2800" dirty="0" smtClean="0"/>
              <a:t>Interact with neighbours only (particularly competition)</a:t>
            </a:r>
            <a:endParaRPr lang="en-GB" altLang="en-US" sz="2800" dirty="0"/>
          </a:p>
          <a:p>
            <a:r>
              <a:rPr lang="en-GB" altLang="en-US" sz="2800" dirty="0"/>
              <a:t>mating </a:t>
            </a:r>
            <a:r>
              <a:rPr lang="en-GB" altLang="en-US" sz="2800" dirty="0" err="1"/>
              <a:t>nonrandom</a:t>
            </a:r>
            <a:r>
              <a:rPr lang="en-GB" altLang="en-US" sz="2800" dirty="0"/>
              <a:t> (</a:t>
            </a:r>
            <a:r>
              <a:rPr lang="en-GB" altLang="en-US" sz="2800" dirty="0" smtClean="0"/>
              <a:t>effective population size for genetics) – need to transfer pollen and seeds - &gt; Pollination ecology, Dispersal ecology</a:t>
            </a:r>
            <a:endParaRPr lang="en-GB" altLang="en-US" sz="2800" dirty="0"/>
          </a:p>
          <a:p>
            <a:endParaRPr lang="en-GB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</a:t>
            </a:r>
            <a:r>
              <a:rPr lang="cs-CZ" dirty="0" smtClean="0"/>
              <a:t>n</a:t>
            </a:r>
            <a:r>
              <a:rPr lang="en-US" dirty="0" err="1" smtClean="0"/>
              <a:t>otypic</a:t>
            </a:r>
            <a:r>
              <a:rPr lang="en-US" dirty="0" smtClean="0"/>
              <a:t> </a:t>
            </a:r>
            <a:r>
              <a:rPr lang="en-US" dirty="0" smtClean="0"/>
              <a:t>plasticity</a:t>
            </a:r>
            <a:endParaRPr lang="en-US" dirty="0"/>
          </a:p>
        </p:txBody>
      </p:sp>
      <p:pic>
        <p:nvPicPr>
          <p:cNvPr id="22530" name="Picture 2" descr="22 Polygonum Amphibium Photos - Free &amp; Royalty-Free Stock Photos from  Dreamstim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38400"/>
            <a:ext cx="37433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Water Smartweed (Polygonum amphibium) - Works of the Creator: An All  Creatures Photo 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29" y="1905000"/>
            <a:ext cx="3765550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10200" y="488246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All-creatures.org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43000" y="1600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Polygonum</a:t>
            </a:r>
            <a:r>
              <a:rPr lang="cs-CZ" i="1" dirty="0" smtClean="0"/>
              <a:t> </a:t>
            </a:r>
            <a:r>
              <a:rPr lang="cs-CZ" i="1" dirty="0" err="1" smtClean="0"/>
              <a:t>amphibium</a:t>
            </a:r>
            <a:endParaRPr lang="en-US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5516627"/>
            <a:ext cx="8534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Chenopodium</a:t>
            </a:r>
            <a:r>
              <a:rPr lang="cs-CZ" i="1" dirty="0" smtClean="0"/>
              <a:t> album </a:t>
            </a:r>
            <a:r>
              <a:rPr lang="en-US" dirty="0" smtClean="0"/>
              <a:t>can produce tens of thousands seeds on a plant </a:t>
            </a:r>
            <a:r>
              <a:rPr lang="cs-CZ" dirty="0" smtClean="0"/>
              <a:t>1</a:t>
            </a:r>
            <a:r>
              <a:rPr lang="en-US" dirty="0" smtClean="0"/>
              <a:t>.</a:t>
            </a:r>
            <a:r>
              <a:rPr lang="cs-CZ" dirty="0" smtClean="0"/>
              <a:t>5m  </a:t>
            </a:r>
            <a:r>
              <a:rPr lang="en-US" dirty="0" smtClean="0"/>
              <a:t>tall, but in </a:t>
            </a:r>
            <a:r>
              <a:rPr lang="en-US" dirty="0" err="1" smtClean="0"/>
              <a:t>unfavourable</a:t>
            </a:r>
            <a:r>
              <a:rPr lang="en-US" dirty="0" smtClean="0"/>
              <a:t> conditions, 10 seeds  on 1</a:t>
            </a:r>
            <a:r>
              <a:rPr lang="cs-CZ" dirty="0" smtClean="0"/>
              <a:t>0</a:t>
            </a:r>
            <a:r>
              <a:rPr lang="en-US" dirty="0" smtClean="0"/>
              <a:t>cm tall plant. </a:t>
            </a:r>
            <a:r>
              <a:rPr lang="en-US" dirty="0" smtClean="0"/>
              <a:t>An</a:t>
            </a:r>
            <a:r>
              <a:rPr lang="cs-CZ" dirty="0" smtClean="0"/>
              <a:t>n</a:t>
            </a:r>
            <a:r>
              <a:rPr lang="en-US" dirty="0" err="1" smtClean="0"/>
              <a:t>ual</a:t>
            </a:r>
            <a:r>
              <a:rPr lang="en-US" dirty="0" smtClean="0"/>
              <a:t> </a:t>
            </a:r>
            <a:r>
              <a:rPr lang="en-US" dirty="0" smtClean="0"/>
              <a:t>- 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en-US" dirty="0" smtClean="0"/>
              <a:t>either </a:t>
            </a:r>
            <a:r>
              <a:rPr lang="en-US" dirty="0" smtClean="0"/>
              <a:t>produce seeds and die, or </a:t>
            </a:r>
            <a:r>
              <a:rPr lang="cs-CZ" dirty="0" smtClean="0"/>
              <a:t>just </a:t>
            </a:r>
            <a:r>
              <a:rPr lang="en-US" dirty="0" smtClean="0"/>
              <a:t>die</a:t>
            </a:r>
            <a:r>
              <a:rPr lang="en-US" dirty="0" smtClean="0"/>
              <a:t>!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462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Grubb 1977 – regeneration niche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P. J. GRUBB</a:t>
            </a:r>
            <a:r>
              <a:rPr lang="cs-CZ" altLang="en-US" sz="2800" dirty="0"/>
              <a:t> (1977): </a:t>
            </a:r>
            <a:r>
              <a:rPr lang="en-US" altLang="en-US" sz="2800" dirty="0"/>
              <a:t> THE MAINTENANCE OF SPECIES-RICHNESS IN PLANT </a:t>
            </a:r>
            <a:r>
              <a:rPr lang="cs-CZ" altLang="en-US" sz="2800" dirty="0"/>
              <a:t>CO</a:t>
            </a:r>
            <a:r>
              <a:rPr lang="en-US" altLang="en-US" sz="2800" dirty="0"/>
              <a:t>MMUNITIES: THE IMPORTANCE OF THE </a:t>
            </a:r>
            <a:r>
              <a:rPr lang="cs-CZ" altLang="en-US" sz="2800" dirty="0"/>
              <a:t>R</a:t>
            </a:r>
            <a:r>
              <a:rPr lang="en-US" altLang="en-US" sz="2800" dirty="0"/>
              <a:t>EGENERATION NICHE</a:t>
            </a:r>
            <a:r>
              <a:rPr lang="cs-CZ" altLang="en-US" sz="2800" dirty="0"/>
              <a:t>. - </a:t>
            </a:r>
            <a:r>
              <a:rPr lang="en-US" altLang="en-US" sz="2800" dirty="0"/>
              <a:t>Biological Reviews</a:t>
            </a:r>
            <a:r>
              <a:rPr lang="cs-CZ" altLang="en-US" sz="2800" dirty="0"/>
              <a:t> 52: 107-145.</a:t>
            </a:r>
          </a:p>
          <a:p>
            <a:r>
              <a:rPr lang="en-US" altLang="en-US" sz="2800" dirty="0" smtClean="0"/>
              <a:t>Plants differ more in their requirements for germination and seedling establishments, than in needs of adult plants.</a:t>
            </a:r>
            <a:endParaRPr lang="en-US" altLang="en-US" sz="2800" dirty="0"/>
          </a:p>
          <a:p>
            <a:pPr>
              <a:buFontTx/>
              <a:buNone/>
            </a:pPr>
            <a:endParaRPr lang="cs-CZ" altLang="en-US" sz="2800" dirty="0"/>
          </a:p>
        </p:txBody>
      </p:sp>
      <p:pic>
        <p:nvPicPr>
          <p:cNvPr id="14341" name="Picture 5" descr="Professor Peter Gru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 rotWithShape="1">
          <a:blip r:embed="rId3"/>
          <a:srcRect l="17493" t="8466" r="32490" b="10921"/>
          <a:stretch/>
        </p:blipFill>
        <p:spPr bwMode="auto">
          <a:xfrm>
            <a:off x="0" y="0"/>
            <a:ext cx="77724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4800" y="6477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Seed</a:t>
            </a:r>
            <a:r>
              <a:rPr lang="cs-CZ" dirty="0" smtClean="0"/>
              <a:t> Science </a:t>
            </a:r>
            <a:r>
              <a:rPr lang="cs-CZ" dirty="0" err="1"/>
              <a:t>R</a:t>
            </a:r>
            <a:r>
              <a:rPr lang="cs-CZ" dirty="0" err="1" smtClean="0"/>
              <a:t>esearch</a:t>
            </a:r>
            <a:r>
              <a:rPr lang="cs-CZ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7969" r="15625" b="13281"/>
          <a:stretch>
            <a:fillRect/>
          </a:stretch>
        </p:blipFill>
        <p:spPr bwMode="auto">
          <a:xfrm>
            <a:off x="0" y="0"/>
            <a:ext cx="7924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781800" y="228600"/>
            <a:ext cx="152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Grubb 1977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23438" r="30624" b="6250"/>
          <a:stretch>
            <a:fillRect/>
          </a:stretch>
        </p:blipFill>
        <p:spPr bwMode="auto">
          <a:xfrm>
            <a:off x="1905000" y="0"/>
            <a:ext cx="434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32813" r="9375" b="10156"/>
          <a:stretch>
            <a:fillRect/>
          </a:stretch>
        </p:blipFill>
        <p:spPr bwMode="auto">
          <a:xfrm>
            <a:off x="0" y="0"/>
            <a:ext cx="9144000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735</Words>
  <Application>Microsoft Office PowerPoint</Application>
  <PresentationFormat>Předvádění na obrazovce (4:3)</PresentationFormat>
  <Paragraphs>58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Motiv Office</vt:lpstr>
      <vt:lpstr>Plants are different (in their population ecology)</vt:lpstr>
      <vt:lpstr>Most of population ecology done on vascular plants, vertebrates and arthropods </vt:lpstr>
      <vt:lpstr>Consequences of sedentary life style?</vt:lpstr>
      <vt:lpstr>Phenotypic plasticity</vt:lpstr>
      <vt:lpstr>Grubb 1977 – regeneration niche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Clonality</vt:lpstr>
      <vt:lpstr>Prezentace aplikace PowerPoint</vt:lpstr>
      <vt:lpstr>Plants and „foraging“</vt:lpstr>
      <vt:lpstr>Prezentace aplikace PowerPoint</vt:lpstr>
      <vt:lpstr>Prezentace aplikace PowerPoint</vt:lpstr>
      <vt:lpstr>Phallanx a guerilla</vt:lpstr>
      <vt:lpstr>Prezentace aplikace PowerPoint</vt:lpstr>
      <vt:lpstr>Apomictic flowers (Taraxacum officinale) Rubus fruticosus agg.</vt:lpstr>
      <vt:lpstr>Prezentace aplikace PowerPoint</vt:lpstr>
      <vt:lpstr>„Biennials“ are often monocarpic perennials</vt:lpstr>
      <vt:lpstr>Viola mirabilis – combination of  cleistogamic and  chasmogamic flowers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Zvláštnosti populační ekologie rostlin</dc:title>
  <dc:creator>Jan Leps</dc:creator>
  <cp:lastModifiedBy>Jan Lepš</cp:lastModifiedBy>
  <cp:revision>35</cp:revision>
  <dcterms:created xsi:type="dcterms:W3CDTF">2004-11-13T16:09:29Z</dcterms:created>
  <dcterms:modified xsi:type="dcterms:W3CDTF">2023-02-23T15:56:03Z</dcterms:modified>
</cp:coreProperties>
</file>