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62" r:id="rId4"/>
    <p:sldId id="258" r:id="rId5"/>
    <p:sldId id="259" r:id="rId6"/>
    <p:sldId id="261" r:id="rId7"/>
    <p:sldId id="267" r:id="rId8"/>
    <p:sldId id="268" r:id="rId9"/>
    <p:sldId id="260" r:id="rId10"/>
    <p:sldId id="266" r:id="rId11"/>
    <p:sldId id="265" r:id="rId12"/>
    <p:sldId id="271" r:id="rId13"/>
    <p:sldId id="264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8224" autoAdjust="0"/>
  </p:normalViewPr>
  <p:slideViewPr>
    <p:cSldViewPr>
      <p:cViewPr>
        <p:scale>
          <a:sx n="70" d="100"/>
          <a:sy n="70" d="100"/>
        </p:scale>
        <p:origin x="-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eronika\Documents\Downloads\Mohelno_ptaci_2013K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eronika\Documents\Downloads\Mohelno_ptaci_2013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eronika\Documents\Downloads\Mohelno_ptaci_2013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pieChart>
        <c:varyColors val="1"/>
        <c:ser>
          <c:idx val="0"/>
          <c:order val="0"/>
          <c:spPr>
            <a:solidFill>
              <a:srgbClr val="002060"/>
            </a:solidFill>
          </c:spPr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cs-CZ"/>
              </a:p>
            </c:txPr>
            <c:showVal val="1"/>
            <c:showLeaderLines val="1"/>
          </c:dLbls>
          <c:cat>
            <c:strRef>
              <c:f>'Zakladni tabulka_2013'!$C$47:$C$48</c:f>
              <c:strCache>
                <c:ptCount val="2"/>
                <c:pt idx="0">
                  <c:v>River edge</c:v>
                </c:pt>
                <c:pt idx="1">
                  <c:v>Forest edge</c:v>
                </c:pt>
              </c:strCache>
            </c:strRef>
          </c:cat>
          <c:val>
            <c:numRef>
              <c:f>'Zakladni tabulka_2013'!$D$47:$D$48</c:f>
              <c:numCache>
                <c:formatCode>0.00%</c:formatCode>
                <c:ptCount val="2"/>
                <c:pt idx="0">
                  <c:v>0.60710000000000053</c:v>
                </c:pt>
                <c:pt idx="1">
                  <c:v>0.39290000000000047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cs-CZ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clustered"/>
        <c:ser>
          <c:idx val="1"/>
          <c:order val="0"/>
          <c:tx>
            <c:strRef>
              <c:f>'Zakladni tabulka_2013'!$D$32</c:f>
              <c:strCache>
                <c:ptCount val="1"/>
                <c:pt idx="0">
                  <c:v>River edge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'Zakladni tabulka_2013'!$B$33:$B$42</c:f>
              <c:strCache>
                <c:ptCount val="10"/>
                <c:pt idx="0">
                  <c:v>Great Tit</c:v>
                </c:pt>
                <c:pt idx="1">
                  <c:v>European Robin</c:v>
                </c:pt>
                <c:pt idx="2">
                  <c:v>Blackcap</c:v>
                </c:pt>
                <c:pt idx="3">
                  <c:v>Eurasian Nuthatch</c:v>
                </c:pt>
                <c:pt idx="4">
                  <c:v>Blue Tit</c:v>
                </c:pt>
                <c:pt idx="5">
                  <c:v>Blackbird</c:v>
                </c:pt>
                <c:pt idx="6">
                  <c:v>Long-toed Treecreeper</c:v>
                </c:pt>
                <c:pt idx="7">
                  <c:v>Goldcrest</c:v>
                </c:pt>
                <c:pt idx="8">
                  <c:v>Gray Wagtail</c:v>
                </c:pt>
                <c:pt idx="9">
                  <c:v>Willow Tit</c:v>
                </c:pt>
              </c:strCache>
            </c:strRef>
          </c:cat>
          <c:val>
            <c:numRef>
              <c:f>'Zakladni tabulka_2013'!$D$33:$D$42</c:f>
              <c:numCache>
                <c:formatCode>General</c:formatCode>
                <c:ptCount val="10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2"/>
          <c:order val="1"/>
          <c:tx>
            <c:strRef>
              <c:f>'Zakladni tabulka_2013'!$E$32</c:f>
              <c:strCache>
                <c:ptCount val="1"/>
                <c:pt idx="0">
                  <c:v>Forest edge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'Zakladni tabulka_2013'!$B$33:$B$42</c:f>
              <c:strCache>
                <c:ptCount val="10"/>
                <c:pt idx="0">
                  <c:v>Great Tit</c:v>
                </c:pt>
                <c:pt idx="1">
                  <c:v>European Robin</c:v>
                </c:pt>
                <c:pt idx="2">
                  <c:v>Blackcap</c:v>
                </c:pt>
                <c:pt idx="3">
                  <c:v>Eurasian Nuthatch</c:v>
                </c:pt>
                <c:pt idx="4">
                  <c:v>Blue Tit</c:v>
                </c:pt>
                <c:pt idx="5">
                  <c:v>Blackbird</c:v>
                </c:pt>
                <c:pt idx="6">
                  <c:v>Long-toed Treecreeper</c:v>
                </c:pt>
                <c:pt idx="7">
                  <c:v>Goldcrest</c:v>
                </c:pt>
                <c:pt idx="8">
                  <c:v>Gray Wagtail</c:v>
                </c:pt>
                <c:pt idx="9">
                  <c:v>Willow Tit</c:v>
                </c:pt>
              </c:strCache>
            </c:strRef>
          </c:cat>
          <c:val>
            <c:numRef>
              <c:f>'Zakladni tabulka_2013'!$E$33:$E$42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</c:numCache>
            </c:numRef>
          </c:val>
        </c:ser>
        <c:axId val="45785472"/>
        <c:axId val="45787008"/>
      </c:barChart>
      <c:catAx>
        <c:axId val="45785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cs-CZ"/>
          </a:p>
        </c:txPr>
        <c:crossAx val="45787008"/>
        <c:crosses val="autoZero"/>
        <c:auto val="1"/>
        <c:lblAlgn val="ctr"/>
        <c:lblOffset val="100"/>
      </c:catAx>
      <c:valAx>
        <c:axId val="4578700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45785472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</c:spPr>
    </c:plotArea>
    <c:legend>
      <c:legendPos val="r"/>
      <c:layout>
        <c:manualLayout>
          <c:xMode val="edge"/>
          <c:yMode val="edge"/>
          <c:x val="0.79559049770099433"/>
          <c:y val="0.19287798753575272"/>
          <c:w val="0.20440950229900573"/>
          <c:h val="0.15874301267994859"/>
        </c:manualLayout>
      </c:layout>
      <c:txPr>
        <a:bodyPr/>
        <a:lstStyle/>
        <a:p>
          <a:pPr>
            <a:defRPr sz="1600" baseline="0"/>
          </a:pPr>
          <a:endParaRPr lang="cs-CZ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tx>
            <c:strRef>
              <c:f>'Zakladni Obrazky'!$B$52</c:f>
              <c:strCache>
                <c:ptCount val="1"/>
                <c:pt idx="0">
                  <c:v>Total 2011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'Zakladni Obrazky'!$A$53:$A$65</c:f>
              <c:strCache>
                <c:ptCount val="13"/>
                <c:pt idx="0">
                  <c:v>Great Tit</c:v>
                </c:pt>
                <c:pt idx="1">
                  <c:v>European Robin</c:v>
                </c:pt>
                <c:pt idx="2">
                  <c:v>Blackcap</c:v>
                </c:pt>
                <c:pt idx="3">
                  <c:v>Eurasian Nuthatch</c:v>
                </c:pt>
                <c:pt idx="4">
                  <c:v>Blue Tit</c:v>
                </c:pt>
                <c:pt idx="5">
                  <c:v>Blackbird</c:v>
                </c:pt>
                <c:pt idx="6">
                  <c:v>Marsh Tit </c:v>
                </c:pt>
                <c:pt idx="7">
                  <c:v>Short-toed Treecreeper</c:v>
                </c:pt>
                <c:pt idx="8">
                  <c:v>Long-toed Treecreeper</c:v>
                </c:pt>
                <c:pt idx="9">
                  <c:v>Goldcrest</c:v>
                </c:pt>
                <c:pt idx="10">
                  <c:v>Eurasian Wren</c:v>
                </c:pt>
                <c:pt idx="11">
                  <c:v>Willow Tit</c:v>
                </c:pt>
                <c:pt idx="12">
                  <c:v>Gray Wagtail</c:v>
                </c:pt>
              </c:strCache>
            </c:strRef>
          </c:cat>
          <c:val>
            <c:numRef>
              <c:f>'Zakladni Obrazky'!$B$53:$B$65</c:f>
              <c:numCache>
                <c:formatCode>General</c:formatCode>
                <c:ptCount val="13"/>
                <c:pt idx="0">
                  <c:v>8.4635416666666765E-3</c:v>
                </c:pt>
                <c:pt idx="1">
                  <c:v>7.1614583333333365E-3</c:v>
                </c:pt>
                <c:pt idx="2">
                  <c:v>3.90625E-3</c:v>
                </c:pt>
                <c:pt idx="3">
                  <c:v>3.2552083333333335E-3</c:v>
                </c:pt>
                <c:pt idx="4">
                  <c:v>1.3020833333333343E-3</c:v>
                </c:pt>
                <c:pt idx="5">
                  <c:v>1.3020833333333343E-3</c:v>
                </c:pt>
                <c:pt idx="6">
                  <c:v>1.3020833333333343E-3</c:v>
                </c:pt>
                <c:pt idx="7">
                  <c:v>6.5104166666666663E-4</c:v>
                </c:pt>
                <c:pt idx="8">
                  <c:v>0</c:v>
                </c:pt>
                <c:pt idx="9">
                  <c:v>6.5104166666666663E-4</c:v>
                </c:pt>
                <c:pt idx="10">
                  <c:v>6.5104166666666663E-4</c:v>
                </c:pt>
                <c:pt idx="11">
                  <c:v>6.5104166666666663E-4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'Zakladni Obrazky'!$C$52</c:f>
              <c:strCache>
                <c:ptCount val="1"/>
                <c:pt idx="0">
                  <c:v>Total 2013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'Zakladni Obrazky'!$A$53:$A$65</c:f>
              <c:strCache>
                <c:ptCount val="13"/>
                <c:pt idx="0">
                  <c:v>Great Tit</c:v>
                </c:pt>
                <c:pt idx="1">
                  <c:v>European Robin</c:v>
                </c:pt>
                <c:pt idx="2">
                  <c:v>Blackcap</c:v>
                </c:pt>
                <c:pt idx="3">
                  <c:v>Eurasian Nuthatch</c:v>
                </c:pt>
                <c:pt idx="4">
                  <c:v>Blue Tit</c:v>
                </c:pt>
                <c:pt idx="5">
                  <c:v>Blackbird</c:v>
                </c:pt>
                <c:pt idx="6">
                  <c:v>Marsh Tit </c:v>
                </c:pt>
                <c:pt idx="7">
                  <c:v>Short-toed Treecreeper</c:v>
                </c:pt>
                <c:pt idx="8">
                  <c:v>Long-toed Treecreeper</c:v>
                </c:pt>
                <c:pt idx="9">
                  <c:v>Goldcrest</c:v>
                </c:pt>
                <c:pt idx="10">
                  <c:v>Eurasian Wren</c:v>
                </c:pt>
                <c:pt idx="11">
                  <c:v>Willow Tit</c:v>
                </c:pt>
                <c:pt idx="12">
                  <c:v>Gray Wagtail</c:v>
                </c:pt>
              </c:strCache>
            </c:strRef>
          </c:cat>
          <c:val>
            <c:numRef>
              <c:f>'Zakladni Obrazky'!$C$53:$C$65</c:f>
              <c:numCache>
                <c:formatCode>General</c:formatCode>
                <c:ptCount val="13"/>
                <c:pt idx="0">
                  <c:v>3.4722222222222233E-3</c:v>
                </c:pt>
                <c:pt idx="1">
                  <c:v>1.7361111111111123E-3</c:v>
                </c:pt>
                <c:pt idx="2">
                  <c:v>1.1574074074074073E-3</c:v>
                </c:pt>
                <c:pt idx="3">
                  <c:v>3.4722222222222233E-3</c:v>
                </c:pt>
                <c:pt idx="4">
                  <c:v>5.7870370370370389E-4</c:v>
                </c:pt>
                <c:pt idx="5">
                  <c:v>5.7870370370370389E-4</c:v>
                </c:pt>
                <c:pt idx="6">
                  <c:v>0</c:v>
                </c:pt>
                <c:pt idx="7">
                  <c:v>0</c:v>
                </c:pt>
                <c:pt idx="8">
                  <c:v>5.7870370370370389E-4</c:v>
                </c:pt>
                <c:pt idx="9">
                  <c:v>5.7870370370370389E-4</c:v>
                </c:pt>
                <c:pt idx="10">
                  <c:v>0</c:v>
                </c:pt>
                <c:pt idx="11">
                  <c:v>2.893518518518521E-3</c:v>
                </c:pt>
                <c:pt idx="12">
                  <c:v>1.1574074074074073E-3</c:v>
                </c:pt>
              </c:numCache>
            </c:numRef>
          </c:val>
        </c:ser>
        <c:axId val="45809024"/>
        <c:axId val="37638144"/>
      </c:barChart>
      <c:catAx>
        <c:axId val="45809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37638144"/>
        <c:crosses val="autoZero"/>
        <c:auto val="1"/>
        <c:lblAlgn val="ctr"/>
        <c:lblOffset val="100"/>
      </c:catAx>
      <c:valAx>
        <c:axId val="376381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45809024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</c:spPr>
    </c:plotArea>
    <c:legend>
      <c:legendPos val="t"/>
      <c:layout>
        <c:manualLayout>
          <c:xMode val="edge"/>
          <c:yMode val="edge"/>
          <c:x val="0.34493540808992301"/>
          <c:y val="1.3301662134159013E-3"/>
          <c:w val="0.30432244580538564"/>
          <c:h val="0.15698118985126885"/>
        </c:manualLayout>
      </c:layout>
      <c:txPr>
        <a:bodyPr/>
        <a:lstStyle/>
        <a:p>
          <a:pPr>
            <a:defRPr sz="1600"/>
          </a:pPr>
          <a:endParaRPr lang="cs-CZ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0.80532</cdr:x>
      <cdr:y>0.66398</cdr:y>
    </cdr:from>
    <cdr:to>
      <cdr:x>0.96614</cdr:x>
      <cdr:y>0.75562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6851104" y="3130402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400" b="1" dirty="0" smtClean="0">
              <a:solidFill>
                <a:schemeClr val="tx1"/>
              </a:solidFill>
            </a:rPr>
            <a:t>Species</a:t>
          </a:r>
          <a:endParaRPr lang="cs-CZ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995FF-8225-4306-BE09-08E3FB887AA2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9157C-66D7-4218-BE7F-C648EDE089C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157C-66D7-4218-BE7F-C648EDE089C3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157C-66D7-4218-BE7F-C648EDE089C3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157C-66D7-4218-BE7F-C648EDE089C3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157C-66D7-4218-BE7F-C648EDE089C3}" type="slidenum">
              <a:rPr lang="cs-CZ" smtClean="0"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157C-66D7-4218-BE7F-C648EDE089C3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157C-66D7-4218-BE7F-C648EDE089C3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157C-66D7-4218-BE7F-C648EDE089C3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157C-66D7-4218-BE7F-C648EDE089C3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řeky – více druhů ptáků než v lese pokud bude stejný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effort</a:t>
            </a:r>
            <a:r>
              <a:rPr lang="cs-CZ" baseline="0" dirty="0" smtClean="0"/>
              <a:t> a trend je stejný v obou letech –&gt; že víc bychom prostě chytit nemohli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157C-66D7-4218-BE7F-C648EDE089C3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157C-66D7-4218-BE7F-C648EDE089C3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Canonical</a:t>
            </a:r>
            <a:r>
              <a:rPr lang="cs-CZ" dirty="0" smtClean="0"/>
              <a:t> </a:t>
            </a:r>
            <a:r>
              <a:rPr lang="cs-CZ" dirty="0" err="1" smtClean="0"/>
              <a:t>corespondence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Reg</a:t>
            </a:r>
            <a:r>
              <a:rPr lang="cs-CZ" dirty="0" smtClean="0"/>
              <a:t> + </a:t>
            </a:r>
            <a:r>
              <a:rPr lang="cs-CZ" dirty="0" err="1" smtClean="0"/>
              <a:t>cyan</a:t>
            </a:r>
            <a:r>
              <a:rPr lang="cs-CZ" baseline="0" dirty="0" smtClean="0"/>
              <a:t> – preferují trávu i keře v obou letech</a:t>
            </a:r>
          </a:p>
          <a:p>
            <a:r>
              <a:rPr lang="cs-CZ" baseline="0" dirty="0" err="1" smtClean="0"/>
              <a:t>Poec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mont</a:t>
            </a:r>
            <a:r>
              <a:rPr lang="cs-CZ" baseline="0" dirty="0" smtClean="0"/>
              <a:t> – preferuje koruny stromů v obou letech</a:t>
            </a:r>
          </a:p>
          <a:p>
            <a:r>
              <a:rPr lang="cs-CZ" baseline="0" dirty="0" err="1" smtClean="0"/>
              <a:t>Parus</a:t>
            </a:r>
            <a:r>
              <a:rPr lang="cs-CZ" baseline="0" dirty="0" smtClean="0"/>
              <a:t> major - nevyhraněná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157C-66D7-4218-BE7F-C648EDE089C3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157C-66D7-4218-BE7F-C648EDE089C3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5881373-000F-44E3-B2EA-654BEF43E7E6}" type="datetimeFigureOut">
              <a:rPr lang="cs-CZ" smtClean="0"/>
              <a:pPr/>
              <a:t>26.11.2013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D13BCA2-5EBA-486C-BE41-7D64F17232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1373-000F-44E3-B2EA-654BEF43E7E6}" type="datetimeFigureOut">
              <a:rPr lang="cs-CZ" smtClean="0"/>
              <a:pPr/>
              <a:t>26.11.2013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BCA2-5EBA-486C-BE41-7D64F17232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1373-000F-44E3-B2EA-654BEF43E7E6}" type="datetimeFigureOut">
              <a:rPr lang="cs-CZ" smtClean="0"/>
              <a:pPr/>
              <a:t>26.11.2013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BCA2-5EBA-486C-BE41-7D64F17232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5881373-000F-44E3-B2EA-654BEF43E7E6}" type="datetimeFigureOut">
              <a:rPr lang="cs-CZ" smtClean="0"/>
              <a:pPr/>
              <a:t>26.11.2013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BCA2-5EBA-486C-BE41-7D64F17232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5881373-000F-44E3-B2EA-654BEF43E7E6}" type="datetimeFigureOut">
              <a:rPr lang="cs-CZ" smtClean="0"/>
              <a:pPr/>
              <a:t>26.11.2013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D13BCA2-5EBA-486C-BE41-7D64F17232AB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5881373-000F-44E3-B2EA-654BEF43E7E6}" type="datetimeFigureOut">
              <a:rPr lang="cs-CZ" smtClean="0"/>
              <a:pPr/>
              <a:t>26.11.2013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D13BCA2-5EBA-486C-BE41-7D64F17232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5881373-000F-44E3-B2EA-654BEF43E7E6}" type="datetimeFigureOut">
              <a:rPr lang="cs-CZ" smtClean="0"/>
              <a:pPr/>
              <a:t>26.11.2013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D13BCA2-5EBA-486C-BE41-7D64F17232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1373-000F-44E3-B2EA-654BEF43E7E6}" type="datetimeFigureOut">
              <a:rPr lang="cs-CZ" smtClean="0"/>
              <a:pPr/>
              <a:t>26.11.2013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BCA2-5EBA-486C-BE41-7D64F17232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5881373-000F-44E3-B2EA-654BEF43E7E6}" type="datetimeFigureOut">
              <a:rPr lang="cs-CZ" smtClean="0"/>
              <a:pPr/>
              <a:t>26.11.2013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D13BCA2-5EBA-486C-BE41-7D64F17232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5881373-000F-44E3-B2EA-654BEF43E7E6}" type="datetimeFigureOut">
              <a:rPr lang="cs-CZ" smtClean="0"/>
              <a:pPr/>
              <a:t>26.11.2013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D13BCA2-5EBA-486C-BE41-7D64F17232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5881373-000F-44E3-B2EA-654BEF43E7E6}" type="datetimeFigureOut">
              <a:rPr lang="cs-CZ" smtClean="0"/>
              <a:pPr/>
              <a:t>26.11.2013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D13BCA2-5EBA-486C-BE41-7D64F17232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5881373-000F-44E3-B2EA-654BEF43E7E6}" type="datetimeFigureOut">
              <a:rPr lang="cs-CZ" smtClean="0"/>
              <a:pPr/>
              <a:t>26.11.2013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D13BCA2-5EBA-486C-BE41-7D64F17232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hyperlink" Target="http://www.stephenmenzie.com/2012/04/brachydactyla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Mohelno</a:t>
            </a:r>
            <a:r>
              <a:rPr lang="cs-CZ" dirty="0" smtClean="0"/>
              <a:t> 2013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4869160"/>
            <a:ext cx="8062912" cy="1752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cs-CZ" sz="2400" dirty="0" smtClean="0">
                <a:solidFill>
                  <a:schemeClr val="bg1"/>
                </a:solidFill>
                <a:latin typeface="Century Gothic" pitchFamily="34" charset="0"/>
              </a:rPr>
              <a:t>Martin Hůlka, Eva Švamberková,</a:t>
            </a:r>
          </a:p>
          <a:p>
            <a:pPr algn="l"/>
            <a:r>
              <a:rPr lang="cs-CZ" sz="2400" dirty="0" smtClean="0">
                <a:solidFill>
                  <a:schemeClr val="bg1"/>
                </a:solidFill>
                <a:latin typeface="Century Gothic" pitchFamily="34" charset="0"/>
              </a:rPr>
              <a:t>Veronika Schaabová, Ludmila Vlková,</a:t>
            </a:r>
          </a:p>
          <a:p>
            <a:pPr algn="l"/>
            <a:r>
              <a:rPr lang="cs-CZ" sz="2400" dirty="0" smtClean="0">
                <a:solidFill>
                  <a:schemeClr val="bg1"/>
                </a:solidFill>
                <a:latin typeface="Century Gothic" pitchFamily="34" charset="0"/>
              </a:rPr>
              <a:t>Veronika Otisková, Alexandra Průchová</a:t>
            </a:r>
            <a:endParaRPr lang="cs-CZ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15616" y="2708920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Comparing the abundances of birds on the river and the forest edge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8686800" cy="1399032"/>
          </a:xfrm>
        </p:spPr>
        <p:txBody>
          <a:bodyPr/>
          <a:lstStyle/>
          <a:p>
            <a:pPr algn="ctr"/>
            <a:r>
              <a:rPr lang="en-US" dirty="0" smtClean="0"/>
              <a:t>Years 2011 and 2013</a:t>
            </a:r>
            <a:r>
              <a:rPr lang="cs-CZ" dirty="0" smtClean="0"/>
              <a:t> </a:t>
            </a:r>
            <a:r>
              <a:rPr lang="en-US" dirty="0" smtClean="0"/>
              <a:t>together</a:t>
            </a:r>
            <a:endParaRPr lang="cs-CZ" dirty="0"/>
          </a:p>
        </p:txBody>
      </p:sp>
      <p:pic>
        <p:nvPicPr>
          <p:cNvPr id="4" name="Content Placeholder 3" descr="C:\Users\Katerina Tvardikova\Desktop\Ptaci_Site_Krovi.png"/>
          <p:cNvPicPr>
            <a:picLocks noGrp="1"/>
          </p:cNvPicPr>
          <p:nvPr>
            <p:ph idx="1"/>
          </p:nvPr>
        </p:nvPicPr>
        <p:blipFill>
          <a:blip r:embed="rId3" cstate="print"/>
          <a:srcRect t="21455"/>
          <a:stretch>
            <a:fillRect/>
          </a:stretch>
        </p:blipFill>
        <p:spPr bwMode="auto">
          <a:xfrm>
            <a:off x="470934" y="1882775"/>
            <a:ext cx="820213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6516216" y="314096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6444971" y="425933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198368" y="4599919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3369568" y="4605020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521477" y="4898875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2341674" y="4435190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2715797" y="2840794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732240" y="2060848"/>
            <a:ext cx="192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River edge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Forest edge</a:t>
            </a:r>
            <a:endParaRPr lang="cs-CZ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399032"/>
          </a:xfrm>
        </p:spPr>
        <p:txBody>
          <a:bodyPr/>
          <a:lstStyle/>
          <a:p>
            <a:r>
              <a:rPr lang="cs-CZ" dirty="0" err="1" smtClean="0"/>
              <a:t>Birds</a:t>
            </a:r>
            <a:endParaRPr lang="cs-CZ" dirty="0"/>
          </a:p>
        </p:txBody>
      </p:sp>
      <p:pic>
        <p:nvPicPr>
          <p:cNvPr id="4" name="Zástupný symbol pro obsah 3" descr="Cerven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9766" r="16611"/>
          <a:stretch>
            <a:fillRect/>
          </a:stretch>
        </p:blipFill>
        <p:spPr>
          <a:xfrm>
            <a:off x="571472" y="1214422"/>
            <a:ext cx="3240360" cy="2338313"/>
          </a:xfrm>
        </p:spPr>
      </p:pic>
      <p:pic>
        <p:nvPicPr>
          <p:cNvPr id="5" name="Obrázek 4" descr="Soupalek (2).JPG"/>
          <p:cNvPicPr>
            <a:picLocks noChangeAspect="1"/>
          </p:cNvPicPr>
          <p:nvPr/>
        </p:nvPicPr>
        <p:blipFill>
          <a:blip r:embed="rId4" cstate="print"/>
          <a:srcRect t="20170"/>
          <a:stretch>
            <a:fillRect/>
          </a:stretch>
        </p:blipFill>
        <p:spPr>
          <a:xfrm>
            <a:off x="4643438" y="3929066"/>
            <a:ext cx="3854770" cy="2307934"/>
          </a:xfrm>
          <a:prstGeom prst="rect">
            <a:avLst/>
          </a:prstGeom>
        </p:spPr>
      </p:pic>
      <p:pic>
        <p:nvPicPr>
          <p:cNvPr id="6" name="Obrázek 5" descr="králíček.JPG"/>
          <p:cNvPicPr>
            <a:picLocks noChangeAspect="1"/>
          </p:cNvPicPr>
          <p:nvPr/>
        </p:nvPicPr>
        <p:blipFill>
          <a:blip r:embed="rId5" cstate="print"/>
          <a:srcRect l="10422" t="18816" r="17179" b="23920"/>
          <a:stretch>
            <a:fillRect/>
          </a:stretch>
        </p:blipFill>
        <p:spPr>
          <a:xfrm>
            <a:off x="4929190" y="1428736"/>
            <a:ext cx="3319778" cy="196936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214414" y="121442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Robin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72066" y="621508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Long</a:t>
            </a:r>
            <a:r>
              <a:rPr lang="cs-CZ" dirty="0" smtClean="0"/>
              <a:t>-</a:t>
            </a:r>
            <a:r>
              <a:rPr lang="cs-CZ" dirty="0" err="1" smtClean="0"/>
              <a:t>toed</a:t>
            </a:r>
            <a:r>
              <a:rPr lang="cs-CZ" dirty="0" smtClean="0"/>
              <a:t> </a:t>
            </a:r>
            <a:r>
              <a:rPr lang="cs-CZ" dirty="0" err="1" smtClean="0"/>
              <a:t>Treecreeper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000892" y="142873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Goldcrest</a:t>
            </a:r>
            <a:endParaRPr lang="cs-CZ" dirty="0"/>
          </a:p>
        </p:txBody>
      </p:sp>
      <p:pic>
        <p:nvPicPr>
          <p:cNvPr id="11" name="Zástupný symbol pro obsah 9" descr="DSCF319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71472" y="4071942"/>
            <a:ext cx="2949464" cy="221297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714348" y="62865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Nuthatch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koňadra.jpg"/>
          <p:cNvPicPr>
            <a:picLocks noGrp="1" noChangeAspect="1"/>
          </p:cNvPicPr>
          <p:nvPr>
            <p:ph idx="1"/>
          </p:nvPr>
        </p:nvPicPr>
        <p:blipFill>
          <a:blip r:embed="rId3"/>
          <a:srcRect l="2222" t="3691" r="2222" b="4661"/>
          <a:stretch>
            <a:fillRect/>
          </a:stretch>
        </p:blipFill>
        <p:spPr>
          <a:xfrm>
            <a:off x="714348" y="1209822"/>
            <a:ext cx="3276398" cy="2362054"/>
          </a:xfrm>
        </p:spPr>
      </p:pic>
      <p:pic>
        <p:nvPicPr>
          <p:cNvPr id="6" name="Picture 2" descr="C:\Users\Pájusha\Desktop\konečný výběr\DSCF3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0628" y="1214422"/>
            <a:ext cx="3214710" cy="241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15" descr="DSCF291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00504"/>
            <a:ext cx="32385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13" descr="DSCF286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2910" y="4071942"/>
            <a:ext cx="3286148" cy="23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r>
              <a:rPr lang="cs-CZ" dirty="0" err="1" smtClean="0"/>
              <a:t>Birds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17452" y="1209822"/>
            <a:ext cx="329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Great </a:t>
            </a:r>
            <a:r>
              <a:rPr lang="cs-CZ" sz="1600" dirty="0" err="1" smtClean="0"/>
              <a:t>tit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008098" y="1223670"/>
            <a:ext cx="3193367" cy="35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Blue</a:t>
            </a:r>
            <a:r>
              <a:rPr lang="cs-CZ" sz="1600" dirty="0" smtClean="0"/>
              <a:t> </a:t>
            </a:r>
            <a:r>
              <a:rPr lang="cs-CZ" sz="1600" dirty="0" err="1" smtClean="0"/>
              <a:t>tit</a:t>
            </a:r>
            <a:endParaRPr lang="cs-CZ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85786" y="4000504"/>
            <a:ext cx="398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Grey</a:t>
            </a:r>
            <a:r>
              <a:rPr lang="cs-CZ" sz="1600" dirty="0" smtClean="0"/>
              <a:t> </a:t>
            </a:r>
            <a:r>
              <a:rPr lang="cs-CZ" sz="1600" dirty="0" err="1" smtClean="0"/>
              <a:t>wagtail</a:t>
            </a:r>
            <a:endParaRPr lang="cs-CZ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43504" y="4000504"/>
            <a:ext cx="3244139" cy="348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Blackcap</a:t>
            </a:r>
            <a:r>
              <a:rPr lang="cs-CZ" sz="1600" dirty="0" smtClean="0"/>
              <a:t> 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Treecreeper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/>
              <a:t>Long</a:t>
            </a:r>
            <a:r>
              <a:rPr lang="cs-CZ" dirty="0" smtClean="0"/>
              <a:t>-</a:t>
            </a:r>
            <a:r>
              <a:rPr lang="cs-CZ" dirty="0" err="1" smtClean="0"/>
              <a:t>toed</a:t>
            </a:r>
            <a:endParaRPr lang="cs-CZ" dirty="0" smtClean="0"/>
          </a:p>
          <a:p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499992" y="2348880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971600" y="630932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stephenmenzie.com</a:t>
            </a:r>
            <a:r>
              <a:rPr lang="cs-CZ" dirty="0" smtClean="0">
                <a:hlinkClick r:id="rId4"/>
              </a:rPr>
              <a:t>/2012/04/</a:t>
            </a:r>
            <a:r>
              <a:rPr lang="cs-CZ" dirty="0" err="1" smtClean="0">
                <a:hlinkClick r:id="rId4"/>
              </a:rPr>
              <a:t>brachydactyla.html</a:t>
            </a:r>
            <a:endParaRPr lang="cs-CZ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348880"/>
            <a:ext cx="2880320" cy="399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obsah 4"/>
          <p:cNvSpPr txBox="1">
            <a:spLocks/>
          </p:cNvSpPr>
          <p:nvPr/>
        </p:nvSpPr>
        <p:spPr>
          <a:xfrm>
            <a:off x="395536" y="1772816"/>
            <a:ext cx="4038600" cy="4525963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cs-CZ" sz="2600" dirty="0" err="1" smtClean="0"/>
              <a:t>Short</a:t>
            </a:r>
            <a:r>
              <a:rPr kumimoji="0" lang="cs-CZ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cs-CZ" sz="2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toed</a:t>
            </a:r>
            <a:endParaRPr kumimoji="0" lang="cs-CZ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399032"/>
          </a:xfrm>
        </p:spPr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pic>
        <p:nvPicPr>
          <p:cNvPr id="6" name="Zástupný symbol pro obsah 5" descr="mohel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Methods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046522"/>
          </a:xfrm>
          <a:noFill/>
        </p:spPr>
        <p:txBody>
          <a:bodyPr>
            <a:normAutofit fontScale="92500"/>
          </a:bodyPr>
          <a:lstStyle/>
          <a:p>
            <a:r>
              <a:rPr lang="cs-CZ" dirty="0" smtClean="0"/>
              <a:t>8</a:t>
            </a:r>
            <a:r>
              <a:rPr lang="en-US" dirty="0" smtClean="0"/>
              <a:t> nets</a:t>
            </a:r>
          </a:p>
          <a:p>
            <a:pPr lvl="1"/>
            <a:r>
              <a:rPr lang="cs-CZ" dirty="0" smtClean="0"/>
              <a:t>4</a:t>
            </a:r>
            <a:r>
              <a:rPr lang="en-US" dirty="0" smtClean="0"/>
              <a:t> on the river edge</a:t>
            </a:r>
          </a:p>
          <a:p>
            <a:pPr lvl="1"/>
            <a:r>
              <a:rPr lang="en-US" dirty="0" smtClean="0"/>
              <a:t>4 on the forest edge</a:t>
            </a:r>
          </a:p>
          <a:p>
            <a:r>
              <a:rPr lang="en-US" dirty="0" smtClean="0"/>
              <a:t>2 days (3 hours) + 1 day (6 hours)</a:t>
            </a:r>
          </a:p>
          <a:p>
            <a:r>
              <a:rPr lang="en-US" dirty="0" smtClean="0"/>
              <a:t>Check </a:t>
            </a:r>
            <a:r>
              <a:rPr lang="en-US" dirty="0" smtClean="0"/>
              <a:t>every 30 minutes</a:t>
            </a:r>
          </a:p>
          <a:p>
            <a:r>
              <a:rPr lang="en-US" dirty="0" smtClean="0"/>
              <a:t>Birds</a:t>
            </a:r>
            <a:r>
              <a:rPr lang="en-GB" dirty="0" smtClean="0"/>
              <a:t>:    trap → </a:t>
            </a:r>
            <a:r>
              <a:rPr lang="cs-CZ" dirty="0" err="1" smtClean="0"/>
              <a:t>determine</a:t>
            </a:r>
            <a:r>
              <a:rPr lang="cs-CZ" dirty="0" smtClean="0"/>
              <a:t> </a:t>
            </a:r>
            <a:r>
              <a:rPr lang="en-GB" dirty="0" smtClean="0"/>
              <a:t>→ ring</a:t>
            </a:r>
            <a:r>
              <a:rPr lang="cs-CZ" dirty="0" smtClean="0"/>
              <a:t> </a:t>
            </a:r>
            <a:r>
              <a:rPr lang="en-GB" dirty="0" smtClean="0"/>
              <a:t>→ write down → </a:t>
            </a:r>
            <a:r>
              <a:rPr lang="en-GB" dirty="0" err="1" smtClean="0"/>
              <a:t>releas</a:t>
            </a:r>
            <a:r>
              <a:rPr lang="cs-CZ" dirty="0" smtClean="0"/>
              <a:t>e</a:t>
            </a:r>
            <a:endParaRPr lang="en-GB" dirty="0" smtClean="0"/>
          </a:p>
          <a:p>
            <a:r>
              <a:rPr lang="en-GB" dirty="0" smtClean="0"/>
              <a:t>Comparison of t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smtClean="0"/>
              <a:t>years (2013 and 2011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5282"/>
          </a:xfrm>
        </p:spPr>
        <p:txBody>
          <a:bodyPr/>
          <a:lstStyle/>
          <a:p>
            <a:pPr algn="ctr"/>
            <a:r>
              <a:rPr lang="cs-CZ" dirty="0" smtClean="0"/>
              <a:t>Map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nets</a:t>
            </a:r>
            <a:endParaRPr lang="cs-CZ" dirty="0"/>
          </a:p>
        </p:txBody>
      </p:sp>
      <p:pic>
        <p:nvPicPr>
          <p:cNvPr id="4" name="Zástupný symbol pro obsah 3" descr="Mapa si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285860"/>
            <a:ext cx="6212922" cy="5111164"/>
          </a:xfrm>
        </p:spPr>
      </p:pic>
      <p:sp>
        <p:nvSpPr>
          <p:cNvPr id="5" name="Obdélník 4"/>
          <p:cNvSpPr/>
          <p:nvPr/>
        </p:nvSpPr>
        <p:spPr>
          <a:xfrm>
            <a:off x="6286512" y="5786454"/>
            <a:ext cx="1512168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River edge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Forest edge</a:t>
            </a:r>
            <a:endParaRPr lang="cs-CZ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r>
              <a:rPr lang="cs-CZ" dirty="0" smtClean="0"/>
              <a:t> 2013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28736"/>
            <a:ext cx="8229600" cy="43400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Total number of birds 28</a:t>
            </a:r>
            <a:r>
              <a:rPr lang="cs-CZ" sz="3200" dirty="0" smtClean="0"/>
              <a:t> (10 species)</a:t>
            </a:r>
            <a:endParaRPr lang="en-US" sz="3200" dirty="0" smtClean="0"/>
          </a:p>
          <a:p>
            <a:pPr lvl="1"/>
            <a:r>
              <a:rPr lang="en-US" sz="3200" dirty="0" smtClean="0"/>
              <a:t>17 birds on the river edge</a:t>
            </a:r>
          </a:p>
          <a:p>
            <a:pPr lvl="1"/>
            <a:r>
              <a:rPr lang="en-US" sz="3200" dirty="0" smtClean="0"/>
              <a:t>11 birds on the forest edge</a:t>
            </a:r>
            <a:endParaRPr lang="cs-CZ" sz="3200" dirty="0" smtClean="0"/>
          </a:p>
          <a:p>
            <a:pPr lvl="1"/>
            <a:endParaRPr lang="en-US" sz="3600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/>
        </p:nvGraphicFramePr>
        <p:xfrm>
          <a:off x="457200" y="2996951"/>
          <a:ext cx="6923112" cy="345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Number of species 2013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42910" y="1714488"/>
          <a:ext cx="8001024" cy="459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1"/>
          <p:cNvSpPr txBox="1"/>
          <p:nvPr/>
        </p:nvSpPr>
        <p:spPr>
          <a:xfrm>
            <a:off x="285720" y="2786058"/>
            <a:ext cx="68407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 smtClean="0"/>
              <a:t>N</a:t>
            </a:r>
            <a:endParaRPr lang="cs-CZ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en-US" dirty="0" smtClean="0"/>
              <a:t>Number of trapped birds</a:t>
            </a:r>
            <a:endParaRPr lang="en-US" dirty="0"/>
          </a:p>
        </p:txBody>
      </p:sp>
      <p:graphicFrame>
        <p:nvGraphicFramePr>
          <p:cNvPr id="4" name="Chart 7"/>
          <p:cNvGraphicFramePr>
            <a:graphicFrameLocks noGrp="1"/>
          </p:cNvGraphicFramePr>
          <p:nvPr>
            <p:ph idx="1"/>
          </p:nvPr>
        </p:nvGraphicFramePr>
        <p:xfrm>
          <a:off x="642910" y="1000108"/>
          <a:ext cx="817699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3568" y="573325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How many birds were trapped during 1 hour on 1 m</a:t>
            </a:r>
            <a:r>
              <a:rPr lang="en-US" b="1" baseline="30000" dirty="0" smtClean="0">
                <a:solidFill>
                  <a:schemeClr val="bg1"/>
                </a:solidFill>
              </a:rPr>
              <a:t>2 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baseline="30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Number of birds is standardized (we considered length of nets and time of catching  in hours)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6" name="TextovéPole 1"/>
          <p:cNvSpPr txBox="1"/>
          <p:nvPr/>
        </p:nvSpPr>
        <p:spPr>
          <a:xfrm>
            <a:off x="7775848" y="5157192"/>
            <a:ext cx="1368152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 smtClean="0">
                <a:solidFill>
                  <a:schemeClr val="tx1"/>
                </a:solidFill>
              </a:rPr>
              <a:t>Species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1060589" y="1774915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Trapped</a:t>
            </a:r>
            <a:r>
              <a:rPr lang="cs-CZ" sz="1400" b="1" dirty="0" smtClean="0"/>
              <a:t> – 1hour/1m</a:t>
            </a:r>
            <a:r>
              <a:rPr lang="cs-CZ" sz="1400" b="1" baseline="30000" dirty="0" smtClean="0"/>
              <a:t>2</a:t>
            </a:r>
            <a:endParaRPr lang="cs-CZ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 in KumulativniKrivky_1.st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8043151" cy="6032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en-US" dirty="0" smtClean="0"/>
              <a:t>Habitat characteristics used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628800"/>
            <a:ext cx="4330824" cy="482600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Canopy openness (% of foliage on photo of canopy)</a:t>
            </a:r>
          </a:p>
          <a:p>
            <a:endParaRPr lang="en-US" dirty="0" smtClean="0"/>
          </a:p>
          <a:p>
            <a:r>
              <a:rPr lang="en-US" dirty="0" smtClean="0"/>
              <a:t>Shrub density (% of shrub coverage in 5x5 m)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Grass coverage (% of grass on 1 x 1 m square on forest floor)</a:t>
            </a:r>
            <a:endParaRPr lang="cs-CZ" dirty="0"/>
          </a:p>
        </p:txBody>
      </p:sp>
      <p:pic>
        <p:nvPicPr>
          <p:cNvPr id="1026" name="Picture 2" descr="http://www.mongabay.com/images/rainforests/canopy_prof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484784"/>
            <a:ext cx="403244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67494"/>
            <a:ext cx="2962672" cy="1399032"/>
          </a:xfrm>
        </p:spPr>
        <p:txBody>
          <a:bodyPr/>
          <a:lstStyle/>
          <a:p>
            <a:r>
              <a:rPr lang="cs-CZ" dirty="0" smtClean="0"/>
              <a:t>CCA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7534"/>
            <a:ext cx="5508104" cy="363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0151" y="0"/>
            <a:ext cx="5353849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39552" y="350100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2011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092280" y="26064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2013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156176" y="465313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E1 – grass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E2 – shrubs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E3 - canopy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5385436" y="768262"/>
            <a:ext cx="72008" cy="72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5454798" y="1903937"/>
            <a:ext cx="72008" cy="72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5114500" y="1193610"/>
            <a:ext cx="72008" cy="72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5784668" y="999189"/>
            <a:ext cx="72008" cy="72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6437711" y="2193470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5208166" y="2532992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7855904" y="1459878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6876256" y="2780928"/>
            <a:ext cx="1512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River edge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Forest edge</a:t>
            </a:r>
            <a:endParaRPr lang="cs-CZ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2861</TotalTime>
  <Words>313</Words>
  <Application>Microsoft Office PowerPoint</Application>
  <PresentationFormat>Předvádění na obrazovce (4:3)</PresentationFormat>
  <Paragraphs>79</Paragraphs>
  <Slides>14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Talent</vt:lpstr>
      <vt:lpstr>Mohelno 2013</vt:lpstr>
      <vt:lpstr>Methods</vt:lpstr>
      <vt:lpstr>Map of nets</vt:lpstr>
      <vt:lpstr>Results 2013</vt:lpstr>
      <vt:lpstr>Number of species 2013</vt:lpstr>
      <vt:lpstr>Number of trapped birds</vt:lpstr>
      <vt:lpstr>Snímek 7</vt:lpstr>
      <vt:lpstr>Habitat characteristics used</vt:lpstr>
      <vt:lpstr>CCA</vt:lpstr>
      <vt:lpstr>Years 2011 and 2013 together</vt:lpstr>
      <vt:lpstr>Birds</vt:lpstr>
      <vt:lpstr>Birds</vt:lpstr>
      <vt:lpstr>Treecreeper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Mohelno 2013</dc:title>
  <dc:creator>Veronika</dc:creator>
  <cp:lastModifiedBy>Sasa</cp:lastModifiedBy>
  <cp:revision>17</cp:revision>
  <dcterms:created xsi:type="dcterms:W3CDTF">2013-11-19T08:51:03Z</dcterms:created>
  <dcterms:modified xsi:type="dcterms:W3CDTF">2013-11-28T15:58:28Z</dcterms:modified>
</cp:coreProperties>
</file>