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61" r:id="rId4"/>
    <p:sldId id="267" r:id="rId5"/>
    <p:sldId id="257" r:id="rId6"/>
    <p:sldId id="262" r:id="rId7"/>
    <p:sldId id="263" r:id="rId8"/>
    <p:sldId id="258" r:id="rId9"/>
    <p:sldId id="259"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171CE7"/>
    <a:srgbClr val="333333"/>
    <a:srgbClr val="962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0BF9A8-4261-400A-8932-D48CFF499334}" type="datetimeFigureOut">
              <a:rPr lang="en-GB" smtClean="0"/>
              <a:t>07/12/2017</a:t>
            </a:fld>
            <a:endParaRPr lang="en-GB"/>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5E269-EACA-4F6F-9F77-74D7C4323196}" type="slidenum">
              <a:rPr lang="en-GB" smtClean="0"/>
              <a:t>‹nº›</a:t>
            </a:fld>
            <a:endParaRPr lang="en-GB"/>
          </a:p>
        </p:txBody>
      </p:sp>
    </p:spTree>
    <p:extLst>
      <p:ext uri="{BB962C8B-B14F-4D97-AF65-F5344CB8AC3E}">
        <p14:creationId xmlns:p14="http://schemas.microsoft.com/office/powerpoint/2010/main" val="43682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all processes at each scale to illustrate the full range of theoretical possibilities, even if some processes are unlikely to be important at particular scales (e.g., speciation at the local scale).</a:t>
            </a:r>
            <a:endParaRPr lang="en-GB" dirty="0"/>
          </a:p>
        </p:txBody>
      </p:sp>
      <p:sp>
        <p:nvSpPr>
          <p:cNvPr id="4" name="Espaço Reservado para Número de Slide 3"/>
          <p:cNvSpPr>
            <a:spLocks noGrp="1"/>
          </p:cNvSpPr>
          <p:nvPr>
            <p:ph type="sldNum" sz="quarter" idx="10"/>
          </p:nvPr>
        </p:nvSpPr>
        <p:spPr/>
        <p:txBody>
          <a:bodyPr/>
          <a:lstStyle/>
          <a:p>
            <a:fld id="{A395E269-EACA-4F6F-9F77-74D7C4323196}" type="slidenum">
              <a:rPr lang="en-GB" smtClean="0"/>
              <a:t>5</a:t>
            </a:fld>
            <a:endParaRPr lang="en-GB"/>
          </a:p>
        </p:txBody>
      </p:sp>
    </p:spTree>
    <p:extLst>
      <p:ext uri="{BB962C8B-B14F-4D97-AF65-F5344CB8AC3E}">
        <p14:creationId xmlns:p14="http://schemas.microsoft.com/office/powerpoint/2010/main" val="174305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1-&gt; </a:t>
            </a:r>
            <a:r>
              <a:rPr lang="pt-BR" dirty="0" err="1"/>
              <a:t>subpopulation</a:t>
            </a:r>
            <a:r>
              <a:rPr lang="pt-BR" baseline="0" dirty="0"/>
              <a:t> diverge; 2-&gt; </a:t>
            </a:r>
            <a:r>
              <a:rPr lang="pt-BR" baseline="0" dirty="0" err="1"/>
              <a:t>an</a:t>
            </a:r>
            <a:r>
              <a:rPr lang="pt-BR" baseline="0" dirty="0"/>
              <a:t> </a:t>
            </a:r>
            <a:r>
              <a:rPr lang="pt-BR" baseline="0" dirty="0" err="1"/>
              <a:t>species</a:t>
            </a:r>
            <a:r>
              <a:rPr lang="pt-BR" baseline="0" dirty="0"/>
              <a:t> </a:t>
            </a:r>
            <a:r>
              <a:rPr lang="pt-BR" baseline="0" dirty="0" err="1"/>
              <a:t>arrives</a:t>
            </a:r>
            <a:r>
              <a:rPr lang="pt-BR" baseline="0" dirty="0"/>
              <a:t>; 3-&gt; </a:t>
            </a:r>
            <a:r>
              <a:rPr lang="pt-BR" baseline="0" dirty="0" err="1"/>
              <a:t>same</a:t>
            </a:r>
            <a:r>
              <a:rPr lang="pt-BR" baseline="0" dirty="0"/>
              <a:t> rate </a:t>
            </a:r>
            <a:r>
              <a:rPr lang="pt-BR" baseline="0" dirty="0" err="1"/>
              <a:t>of</a:t>
            </a:r>
            <a:r>
              <a:rPr lang="pt-BR" baseline="0" dirty="0"/>
              <a:t> </a:t>
            </a:r>
            <a:r>
              <a:rPr lang="pt-BR" baseline="0" dirty="0" err="1"/>
              <a:t>survival</a:t>
            </a:r>
            <a:r>
              <a:rPr lang="pt-BR" baseline="0" dirty="0"/>
              <a:t>, </a:t>
            </a:r>
            <a:r>
              <a:rPr lang="pt-BR" baseline="0" dirty="0" err="1"/>
              <a:t>but</a:t>
            </a:r>
            <a:r>
              <a:rPr lang="pt-BR" baseline="0" dirty="0"/>
              <a:t> </a:t>
            </a:r>
            <a:r>
              <a:rPr lang="pt-BR" baseline="0" dirty="0" err="1"/>
              <a:t>there</a:t>
            </a:r>
            <a:r>
              <a:rPr lang="pt-BR" baseline="0" dirty="0"/>
              <a:t> </a:t>
            </a:r>
            <a:r>
              <a:rPr lang="pt-BR" baseline="0" dirty="0" err="1"/>
              <a:t>is</a:t>
            </a:r>
            <a:r>
              <a:rPr lang="pt-BR" baseline="0" dirty="0"/>
              <a:t> </a:t>
            </a:r>
            <a:r>
              <a:rPr lang="pt-BR" baseline="0" dirty="0" err="1"/>
              <a:t>probability</a:t>
            </a:r>
            <a:r>
              <a:rPr lang="pt-BR" baseline="0" dirty="0"/>
              <a:t> </a:t>
            </a:r>
            <a:r>
              <a:rPr lang="pt-BR" baseline="0" dirty="0" err="1"/>
              <a:t>of</a:t>
            </a:r>
            <a:r>
              <a:rPr lang="pt-BR" baseline="0" dirty="0"/>
              <a:t> die </a:t>
            </a:r>
            <a:r>
              <a:rPr lang="pt-BR" baseline="0" dirty="0" err="1"/>
              <a:t>before</a:t>
            </a:r>
            <a:r>
              <a:rPr lang="pt-BR" baseline="0" dirty="0"/>
              <a:t> </a:t>
            </a:r>
            <a:r>
              <a:rPr lang="pt-BR" baseline="0" dirty="0" err="1"/>
              <a:t>reproducing</a:t>
            </a:r>
            <a:r>
              <a:rPr lang="pt-BR" baseline="0" dirty="0"/>
              <a:t>; 4-&gt; fitness </a:t>
            </a:r>
            <a:r>
              <a:rPr lang="pt-BR" baseline="0" dirty="0" err="1"/>
              <a:t>advantage</a:t>
            </a:r>
            <a:r>
              <a:rPr lang="pt-BR" baseline="0" dirty="0"/>
              <a:t> over </a:t>
            </a:r>
            <a:r>
              <a:rPr lang="pt-BR" baseline="0" dirty="0" err="1"/>
              <a:t>the</a:t>
            </a:r>
            <a:r>
              <a:rPr lang="pt-BR" baseline="0" dirty="0"/>
              <a:t> </a:t>
            </a:r>
            <a:r>
              <a:rPr lang="pt-BR" baseline="0" dirty="0" err="1"/>
              <a:t>others</a:t>
            </a:r>
            <a:r>
              <a:rPr lang="pt-BR" baseline="0" dirty="0"/>
              <a:t>, </a:t>
            </a:r>
            <a:r>
              <a:rPr lang="pt-BR" baseline="0" dirty="0" err="1"/>
              <a:t>excluding</a:t>
            </a:r>
            <a:r>
              <a:rPr lang="pt-BR" baseline="0" dirty="0"/>
              <a:t> </a:t>
            </a:r>
            <a:r>
              <a:rPr lang="pt-BR" baseline="0" dirty="0" err="1"/>
              <a:t>them</a:t>
            </a:r>
            <a:r>
              <a:rPr lang="pt-BR" baseline="0" dirty="0"/>
              <a:t> </a:t>
            </a:r>
            <a:r>
              <a:rPr lang="pt-BR" baseline="0" dirty="0" err="1"/>
              <a:t>from</a:t>
            </a:r>
            <a:r>
              <a:rPr lang="pt-BR" baseline="0" dirty="0"/>
              <a:t> </a:t>
            </a:r>
            <a:r>
              <a:rPr lang="pt-BR" baseline="0" dirty="0" err="1"/>
              <a:t>the</a:t>
            </a:r>
            <a:r>
              <a:rPr lang="pt-BR" baseline="0" dirty="0"/>
              <a:t> </a:t>
            </a:r>
            <a:r>
              <a:rPr lang="pt-BR" baseline="0" dirty="0" err="1"/>
              <a:t>community</a:t>
            </a:r>
            <a:r>
              <a:rPr lang="pt-BR" baseline="0" dirty="0"/>
              <a:t>.</a:t>
            </a:r>
            <a:endParaRPr lang="en-GB" dirty="0"/>
          </a:p>
        </p:txBody>
      </p:sp>
      <p:sp>
        <p:nvSpPr>
          <p:cNvPr id="4" name="Espaço Reservado para Número de Slide 3"/>
          <p:cNvSpPr>
            <a:spLocks noGrp="1"/>
          </p:cNvSpPr>
          <p:nvPr>
            <p:ph type="sldNum" sz="quarter" idx="10"/>
          </p:nvPr>
        </p:nvSpPr>
        <p:spPr/>
        <p:txBody>
          <a:bodyPr/>
          <a:lstStyle/>
          <a:p>
            <a:fld id="{A395E269-EACA-4F6F-9F77-74D7C4323196}" type="slidenum">
              <a:rPr lang="en-GB" smtClean="0"/>
              <a:t>6</a:t>
            </a:fld>
            <a:endParaRPr lang="en-GB"/>
          </a:p>
        </p:txBody>
      </p:sp>
    </p:spTree>
    <p:extLst>
      <p:ext uri="{BB962C8B-B14F-4D97-AF65-F5344CB8AC3E}">
        <p14:creationId xmlns:p14="http://schemas.microsoft.com/office/powerpoint/2010/main" val="257919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At</a:t>
            </a:r>
            <a:r>
              <a:rPr lang="pt-BR" baseline="0" dirty="0"/>
              <a:t> </a:t>
            </a:r>
            <a:r>
              <a:rPr lang="pt-BR" baseline="0" dirty="0" err="1"/>
              <a:t>evolutionary</a:t>
            </a:r>
            <a:r>
              <a:rPr lang="pt-BR" baseline="0" dirty="0"/>
              <a:t> time = </a:t>
            </a:r>
            <a:r>
              <a:rPr lang="pt-BR" baseline="0" dirty="0" err="1"/>
              <a:t>andean</a:t>
            </a:r>
            <a:r>
              <a:rPr lang="pt-BR" baseline="0" dirty="0"/>
              <a:t> </a:t>
            </a:r>
            <a:r>
              <a:rPr lang="pt-BR" baseline="0" dirty="0" err="1"/>
              <a:t>orogeny</a:t>
            </a:r>
            <a:r>
              <a:rPr lang="pt-BR" baseline="0" dirty="0"/>
              <a:t>; </a:t>
            </a:r>
            <a:r>
              <a:rPr lang="pt-BR" baseline="0" dirty="0" err="1"/>
              <a:t>at</a:t>
            </a:r>
            <a:r>
              <a:rPr lang="pt-BR" baseline="0" dirty="0"/>
              <a:t> </a:t>
            </a:r>
            <a:r>
              <a:rPr lang="pt-BR" baseline="0" dirty="0" err="1"/>
              <a:t>current</a:t>
            </a:r>
            <a:r>
              <a:rPr lang="pt-BR" baseline="0" dirty="0"/>
              <a:t> time = </a:t>
            </a:r>
            <a:r>
              <a:rPr lang="pt-BR" baseline="0" dirty="0" err="1"/>
              <a:t>disturbance</a:t>
            </a:r>
            <a:r>
              <a:rPr lang="pt-BR" baseline="0" dirty="0"/>
              <a:t>, </a:t>
            </a:r>
            <a:r>
              <a:rPr lang="pt-BR" baseline="0" dirty="0" err="1"/>
              <a:t>fragmentation</a:t>
            </a:r>
            <a:r>
              <a:rPr lang="pt-BR" baseline="0" dirty="0"/>
              <a:t>, </a:t>
            </a:r>
            <a:endParaRPr lang="en-GB" dirty="0"/>
          </a:p>
        </p:txBody>
      </p:sp>
      <p:sp>
        <p:nvSpPr>
          <p:cNvPr id="4" name="Espaço Reservado para Número de Slide 3"/>
          <p:cNvSpPr>
            <a:spLocks noGrp="1"/>
          </p:cNvSpPr>
          <p:nvPr>
            <p:ph type="sldNum" sz="quarter" idx="10"/>
          </p:nvPr>
        </p:nvSpPr>
        <p:spPr/>
        <p:txBody>
          <a:bodyPr/>
          <a:lstStyle/>
          <a:p>
            <a:fld id="{A395E269-EACA-4F6F-9F77-74D7C4323196}" type="slidenum">
              <a:rPr lang="en-GB" smtClean="0"/>
              <a:t>7</a:t>
            </a:fld>
            <a:endParaRPr lang="en-GB"/>
          </a:p>
        </p:txBody>
      </p:sp>
    </p:spTree>
    <p:extLst>
      <p:ext uri="{BB962C8B-B14F-4D97-AF65-F5344CB8AC3E}">
        <p14:creationId xmlns:p14="http://schemas.microsoft.com/office/powerpoint/2010/main" val="239829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sz="1200" b="0" i="0" u="none" strike="noStrike" kern="1200" baseline="0" dirty="0" err="1">
                <a:solidFill>
                  <a:schemeClr val="tx1"/>
                </a:solidFill>
                <a:latin typeface="+mn-lt"/>
                <a:ea typeface="+mn-ea"/>
                <a:cs typeface="+mn-cs"/>
              </a:rPr>
              <a:t>Valerianaceae</a:t>
            </a:r>
            <a:r>
              <a:rPr lang="en-GB" sz="1200" b="0" i="0" u="none" strike="noStrike" kern="1200" baseline="0" dirty="0">
                <a:solidFill>
                  <a:schemeClr val="tx1"/>
                </a:solidFill>
                <a:latin typeface="+mn-lt"/>
                <a:ea typeface="+mn-ea"/>
                <a:cs typeface="+mn-cs"/>
              </a:rPr>
              <a:t> colonized South America on multiple occasions from the north. In one of these cases there appears to have been a substantial and rapid radiation, primarily in the high elevation. </a:t>
            </a:r>
            <a:endParaRPr lang="en-GB" dirty="0"/>
          </a:p>
        </p:txBody>
      </p:sp>
      <p:sp>
        <p:nvSpPr>
          <p:cNvPr id="4" name="Espaço Reservado para Número de Slide 3"/>
          <p:cNvSpPr>
            <a:spLocks noGrp="1"/>
          </p:cNvSpPr>
          <p:nvPr>
            <p:ph type="sldNum" sz="quarter" idx="10"/>
          </p:nvPr>
        </p:nvSpPr>
        <p:spPr/>
        <p:txBody>
          <a:bodyPr/>
          <a:lstStyle/>
          <a:p>
            <a:fld id="{A395E269-EACA-4F6F-9F77-74D7C4323196}" type="slidenum">
              <a:rPr lang="en-GB" smtClean="0"/>
              <a:t>8</a:t>
            </a:fld>
            <a:endParaRPr lang="en-GB"/>
          </a:p>
        </p:txBody>
      </p:sp>
    </p:spTree>
    <p:extLst>
      <p:ext uri="{BB962C8B-B14F-4D97-AF65-F5344CB8AC3E}">
        <p14:creationId xmlns:p14="http://schemas.microsoft.com/office/powerpoint/2010/main" val="107175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Probably</a:t>
            </a:r>
            <a:r>
              <a:rPr lang="pt-BR" dirty="0"/>
              <a:t> </a:t>
            </a:r>
            <a:r>
              <a:rPr lang="pt-BR" dirty="0" err="1"/>
              <a:t>arrived</a:t>
            </a:r>
            <a:r>
              <a:rPr lang="pt-BR" dirty="0"/>
              <a:t> </a:t>
            </a:r>
            <a:r>
              <a:rPr lang="pt-BR" dirty="0" err="1"/>
              <a:t>by</a:t>
            </a:r>
            <a:r>
              <a:rPr lang="pt-BR" dirty="0"/>
              <a:t> </a:t>
            </a:r>
            <a:r>
              <a:rPr lang="pt-BR" dirty="0" err="1"/>
              <a:t>long</a:t>
            </a:r>
            <a:r>
              <a:rPr lang="pt-BR" baseline="0" dirty="0"/>
              <a:t> </a:t>
            </a:r>
            <a:r>
              <a:rPr lang="pt-BR" baseline="0" dirty="0" err="1"/>
              <a:t>dispersal</a:t>
            </a:r>
            <a:r>
              <a:rPr lang="pt-BR" baseline="0" dirty="0"/>
              <a:t> </a:t>
            </a:r>
            <a:r>
              <a:rPr lang="pt-BR" baseline="0" dirty="0" err="1"/>
              <a:t>because</a:t>
            </a:r>
            <a:r>
              <a:rPr lang="pt-BR" baseline="0" dirty="0"/>
              <a:t> </a:t>
            </a:r>
            <a:r>
              <a:rPr lang="pt-BR" baseline="0" dirty="0" err="1"/>
              <a:t>the</a:t>
            </a:r>
            <a:r>
              <a:rPr lang="pt-BR" baseline="0" dirty="0"/>
              <a:t> </a:t>
            </a:r>
            <a:r>
              <a:rPr lang="pt-BR" baseline="0" dirty="0" err="1"/>
              <a:t>istmus</a:t>
            </a:r>
            <a:r>
              <a:rPr lang="pt-BR" baseline="0" dirty="0"/>
              <a:t> </a:t>
            </a:r>
            <a:r>
              <a:rPr lang="pt-BR" baseline="0" dirty="0" err="1"/>
              <a:t>of</a:t>
            </a:r>
            <a:r>
              <a:rPr lang="pt-BR" baseline="0" dirty="0"/>
              <a:t> </a:t>
            </a:r>
            <a:r>
              <a:rPr lang="pt-BR" baseline="0" dirty="0" err="1"/>
              <a:t>Panama</a:t>
            </a:r>
            <a:r>
              <a:rPr lang="pt-BR" baseline="0" dirty="0"/>
              <a:t> </a:t>
            </a:r>
            <a:r>
              <a:rPr lang="pt-BR" baseline="0" dirty="0" err="1"/>
              <a:t>did</a:t>
            </a:r>
            <a:r>
              <a:rPr lang="pt-BR" baseline="0" dirty="0"/>
              <a:t> </a:t>
            </a:r>
            <a:r>
              <a:rPr lang="pt-BR" baseline="0" dirty="0" err="1"/>
              <a:t>not</a:t>
            </a:r>
            <a:r>
              <a:rPr lang="pt-BR" baseline="0" dirty="0"/>
              <a:t> emerge </a:t>
            </a:r>
            <a:r>
              <a:rPr lang="pt-BR" baseline="0" dirty="0" err="1"/>
              <a:t>yet</a:t>
            </a:r>
            <a:r>
              <a:rPr lang="pt-BR" baseline="0" dirty="0"/>
              <a:t>...</a:t>
            </a:r>
            <a:endParaRPr lang="en-GB" dirty="0"/>
          </a:p>
        </p:txBody>
      </p:sp>
      <p:sp>
        <p:nvSpPr>
          <p:cNvPr id="4" name="Espaço Reservado para Número de Slide 3"/>
          <p:cNvSpPr>
            <a:spLocks noGrp="1"/>
          </p:cNvSpPr>
          <p:nvPr>
            <p:ph type="sldNum" sz="quarter" idx="10"/>
          </p:nvPr>
        </p:nvSpPr>
        <p:spPr/>
        <p:txBody>
          <a:bodyPr/>
          <a:lstStyle/>
          <a:p>
            <a:fld id="{A395E269-EACA-4F6F-9F77-74D7C4323196}" type="slidenum">
              <a:rPr lang="en-GB" smtClean="0"/>
              <a:t>9</a:t>
            </a:fld>
            <a:endParaRPr lang="en-GB"/>
          </a:p>
        </p:txBody>
      </p:sp>
    </p:spTree>
    <p:extLst>
      <p:ext uri="{BB962C8B-B14F-4D97-AF65-F5344CB8AC3E}">
        <p14:creationId xmlns:p14="http://schemas.microsoft.com/office/powerpoint/2010/main" val="416585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Rather</a:t>
            </a:r>
            <a:r>
              <a:rPr lang="pt-BR" baseline="0" dirty="0"/>
              <a:t> </a:t>
            </a:r>
            <a:r>
              <a:rPr lang="pt-BR" baseline="0" dirty="0" err="1"/>
              <a:t>than</a:t>
            </a:r>
            <a:r>
              <a:rPr lang="pt-BR" baseline="0" dirty="0"/>
              <a:t> short-</a:t>
            </a:r>
            <a:r>
              <a:rPr lang="pt-BR" baseline="0" dirty="0" err="1"/>
              <a:t>term</a:t>
            </a:r>
            <a:r>
              <a:rPr lang="pt-BR" baseline="0" dirty="0"/>
              <a:t> </a:t>
            </a:r>
            <a:r>
              <a:rPr lang="pt-BR" baseline="0" dirty="0" err="1"/>
              <a:t>consequences</a:t>
            </a:r>
            <a:r>
              <a:rPr lang="pt-BR" baseline="0" dirty="0"/>
              <a:t> </a:t>
            </a:r>
            <a:r>
              <a:rPr lang="pt-BR" baseline="0" dirty="0" err="1"/>
              <a:t>of</a:t>
            </a:r>
            <a:r>
              <a:rPr lang="pt-BR" baseline="0" dirty="0"/>
              <a:t> local </a:t>
            </a:r>
            <a:r>
              <a:rPr lang="pt-BR" baseline="0" dirty="0" err="1"/>
              <a:t>selection</a:t>
            </a:r>
            <a:r>
              <a:rPr lang="pt-BR" baseline="0" dirty="0"/>
              <a:t> </a:t>
            </a:r>
            <a:r>
              <a:rPr lang="pt-BR" baseline="0" dirty="0" err="1"/>
              <a:t>and</a:t>
            </a:r>
            <a:r>
              <a:rPr lang="pt-BR" baseline="0" dirty="0"/>
              <a:t> </a:t>
            </a:r>
            <a:r>
              <a:rPr lang="pt-BR" baseline="0" dirty="0" err="1"/>
              <a:t>drift</a:t>
            </a:r>
            <a:r>
              <a:rPr lang="pt-BR" baseline="0" dirty="0"/>
              <a:t>.  </a:t>
            </a:r>
            <a:r>
              <a:rPr lang="pt-BR" baseline="0" dirty="0" err="1"/>
              <a:t>If</a:t>
            </a:r>
            <a:r>
              <a:rPr lang="pt-BR" baseline="0" dirty="0"/>
              <a:t> </a:t>
            </a:r>
            <a:r>
              <a:rPr lang="pt-BR" baseline="0" dirty="0" err="1"/>
              <a:t>the</a:t>
            </a:r>
            <a:r>
              <a:rPr lang="pt-BR" baseline="0" dirty="0"/>
              <a:t> </a:t>
            </a:r>
            <a:r>
              <a:rPr lang="pt-BR" baseline="0" dirty="0" err="1"/>
              <a:t>process</a:t>
            </a:r>
            <a:r>
              <a:rPr lang="pt-BR" baseline="0" dirty="0"/>
              <a:t> X </a:t>
            </a:r>
            <a:r>
              <a:rPr lang="pt-BR" baseline="0" dirty="0" err="1"/>
              <a:t>is</a:t>
            </a:r>
            <a:r>
              <a:rPr lang="pt-BR" baseline="0" dirty="0"/>
              <a:t> </a:t>
            </a:r>
            <a:r>
              <a:rPr lang="pt-BR" baseline="0" dirty="0" err="1"/>
              <a:t>important</a:t>
            </a:r>
            <a:r>
              <a:rPr lang="pt-BR" baseline="0" dirty="0"/>
              <a:t> </a:t>
            </a:r>
            <a:r>
              <a:rPr lang="pt-BR" baseline="0" dirty="0" err="1"/>
              <a:t>determinant</a:t>
            </a:r>
            <a:r>
              <a:rPr lang="pt-BR" baseline="0" dirty="0"/>
              <a:t> </a:t>
            </a:r>
            <a:r>
              <a:rPr lang="pt-BR" baseline="0" dirty="0" err="1"/>
              <a:t>of</a:t>
            </a:r>
            <a:r>
              <a:rPr lang="pt-BR" baseline="0" dirty="0"/>
              <a:t> </a:t>
            </a:r>
            <a:r>
              <a:rPr lang="pt-BR" baseline="0" dirty="0" err="1"/>
              <a:t>community</a:t>
            </a:r>
            <a:r>
              <a:rPr lang="pt-BR" baseline="0" dirty="0"/>
              <a:t> </a:t>
            </a:r>
            <a:r>
              <a:rPr lang="pt-BR" baseline="0" dirty="0" err="1"/>
              <a:t>structure</a:t>
            </a:r>
            <a:r>
              <a:rPr lang="pt-BR" baseline="0" dirty="0"/>
              <a:t> </a:t>
            </a:r>
            <a:r>
              <a:rPr lang="pt-BR" baseline="0" dirty="0" err="1"/>
              <a:t>and</a:t>
            </a:r>
            <a:r>
              <a:rPr lang="pt-BR" baseline="0" dirty="0"/>
              <a:t> dynamics, </a:t>
            </a:r>
            <a:r>
              <a:rPr lang="pt-BR" baseline="0" dirty="0" err="1"/>
              <a:t>what</a:t>
            </a:r>
            <a:r>
              <a:rPr lang="pt-BR" baseline="0" dirty="0"/>
              <a:t> do </a:t>
            </a:r>
            <a:r>
              <a:rPr lang="pt-BR" baseline="0" dirty="0" err="1"/>
              <a:t>expect</a:t>
            </a:r>
            <a:r>
              <a:rPr lang="pt-BR" baseline="0" dirty="0"/>
              <a:t> </a:t>
            </a:r>
            <a:r>
              <a:rPr lang="pt-BR" baseline="0" dirty="0" err="1"/>
              <a:t>to</a:t>
            </a:r>
            <a:r>
              <a:rPr lang="pt-BR" baseline="0" dirty="0"/>
              <a:t> </a:t>
            </a:r>
            <a:r>
              <a:rPr lang="pt-BR" baseline="0" dirty="0" err="1"/>
              <a:t>see</a:t>
            </a:r>
            <a:r>
              <a:rPr lang="pt-BR" baseline="0" dirty="0"/>
              <a:t> in natural </a:t>
            </a:r>
            <a:r>
              <a:rPr lang="pt-BR" baseline="0" dirty="0" err="1"/>
              <a:t>or</a:t>
            </a:r>
            <a:r>
              <a:rPr lang="pt-BR" baseline="0" dirty="0"/>
              <a:t> experimental </a:t>
            </a:r>
            <a:r>
              <a:rPr lang="pt-BR" baseline="0" dirty="0" err="1"/>
              <a:t>communities</a:t>
            </a:r>
            <a:r>
              <a:rPr lang="pt-BR" baseline="0" dirty="0"/>
              <a:t>?</a:t>
            </a:r>
            <a:endParaRPr lang="en-GB" dirty="0"/>
          </a:p>
        </p:txBody>
      </p:sp>
      <p:sp>
        <p:nvSpPr>
          <p:cNvPr id="4" name="Espaço Reservado para Número de Slide 3"/>
          <p:cNvSpPr>
            <a:spLocks noGrp="1"/>
          </p:cNvSpPr>
          <p:nvPr>
            <p:ph type="sldNum" sz="quarter" idx="10"/>
          </p:nvPr>
        </p:nvSpPr>
        <p:spPr/>
        <p:txBody>
          <a:bodyPr/>
          <a:lstStyle/>
          <a:p>
            <a:fld id="{A395E269-EACA-4F6F-9F77-74D7C4323196}" type="slidenum">
              <a:rPr lang="en-GB" smtClean="0"/>
              <a:t>10</a:t>
            </a:fld>
            <a:endParaRPr lang="en-GB"/>
          </a:p>
        </p:txBody>
      </p:sp>
    </p:spTree>
    <p:extLst>
      <p:ext uri="{BB962C8B-B14F-4D97-AF65-F5344CB8AC3E}">
        <p14:creationId xmlns:p14="http://schemas.microsoft.com/office/powerpoint/2010/main" val="491930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GB"/>
          </a:p>
        </p:txBody>
      </p:sp>
      <p:sp>
        <p:nvSpPr>
          <p:cNvPr id="4" name="Espaço Reservado para Data 3"/>
          <p:cNvSpPr>
            <a:spLocks noGrp="1"/>
          </p:cNvSpPr>
          <p:nvPr>
            <p:ph type="dt" sz="half" idx="10"/>
          </p:nvPr>
        </p:nvSpPr>
        <p:spPr/>
        <p:txBody>
          <a:bodyPr/>
          <a:lstStyle/>
          <a:p>
            <a:fld id="{F7193D02-F7F3-4F49-8818-C050C64550F5}" type="datetimeFigureOut">
              <a:rPr lang="en-GB" smtClean="0"/>
              <a:t>07/12/2017</a:t>
            </a:fld>
            <a:endParaRPr lang="en-GB"/>
          </a:p>
        </p:txBody>
      </p:sp>
      <p:sp>
        <p:nvSpPr>
          <p:cNvPr id="5" name="Espaço Reservado para Rodapé 4"/>
          <p:cNvSpPr>
            <a:spLocks noGrp="1"/>
          </p:cNvSpPr>
          <p:nvPr>
            <p:ph type="ftr" sz="quarter" idx="11"/>
          </p:nvPr>
        </p:nvSpPr>
        <p:spPr/>
        <p:txBody>
          <a:bodyPr/>
          <a:lstStyle/>
          <a:p>
            <a:endParaRPr lang="en-GB"/>
          </a:p>
        </p:txBody>
      </p:sp>
      <p:sp>
        <p:nvSpPr>
          <p:cNvPr id="6" name="Espaço Reservado para Número de Slide 5"/>
          <p:cNvSpPr>
            <a:spLocks noGrp="1"/>
          </p:cNvSpPr>
          <p:nvPr>
            <p:ph type="sldNum" sz="quarter" idx="12"/>
          </p:nvPr>
        </p:nvSpPr>
        <p:spPr/>
        <p:txBody>
          <a:bodyPr/>
          <a:lstStyle/>
          <a:p>
            <a:fld id="{EA0BE7E0-1E05-4C37-BA84-0E78E2965794}" type="slidenum">
              <a:rPr lang="en-GB" smtClean="0"/>
              <a:t>‹nº›</a:t>
            </a:fld>
            <a:endParaRPr lang="en-GB"/>
          </a:p>
        </p:txBody>
      </p:sp>
    </p:spTree>
    <p:extLst>
      <p:ext uri="{BB962C8B-B14F-4D97-AF65-F5344CB8AC3E}">
        <p14:creationId xmlns:p14="http://schemas.microsoft.com/office/powerpoint/2010/main" val="378218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GB"/>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Data 3"/>
          <p:cNvSpPr>
            <a:spLocks noGrp="1"/>
          </p:cNvSpPr>
          <p:nvPr>
            <p:ph type="dt" sz="half" idx="10"/>
          </p:nvPr>
        </p:nvSpPr>
        <p:spPr/>
        <p:txBody>
          <a:bodyPr/>
          <a:lstStyle/>
          <a:p>
            <a:fld id="{F7193D02-F7F3-4F49-8818-C050C64550F5}" type="datetimeFigureOut">
              <a:rPr lang="en-GB" smtClean="0"/>
              <a:t>07/12/2017</a:t>
            </a:fld>
            <a:endParaRPr lang="en-GB"/>
          </a:p>
        </p:txBody>
      </p:sp>
      <p:sp>
        <p:nvSpPr>
          <p:cNvPr id="5" name="Espaço Reservado para Rodapé 4"/>
          <p:cNvSpPr>
            <a:spLocks noGrp="1"/>
          </p:cNvSpPr>
          <p:nvPr>
            <p:ph type="ftr" sz="quarter" idx="11"/>
          </p:nvPr>
        </p:nvSpPr>
        <p:spPr/>
        <p:txBody>
          <a:bodyPr/>
          <a:lstStyle/>
          <a:p>
            <a:endParaRPr lang="en-GB"/>
          </a:p>
        </p:txBody>
      </p:sp>
      <p:sp>
        <p:nvSpPr>
          <p:cNvPr id="6" name="Espaço Reservado para Número de Slide 5"/>
          <p:cNvSpPr>
            <a:spLocks noGrp="1"/>
          </p:cNvSpPr>
          <p:nvPr>
            <p:ph type="sldNum" sz="quarter" idx="12"/>
          </p:nvPr>
        </p:nvSpPr>
        <p:spPr/>
        <p:txBody>
          <a:bodyPr/>
          <a:lstStyle/>
          <a:p>
            <a:fld id="{EA0BE7E0-1E05-4C37-BA84-0E78E2965794}" type="slidenum">
              <a:rPr lang="en-GB" smtClean="0"/>
              <a:t>‹nº›</a:t>
            </a:fld>
            <a:endParaRPr lang="en-GB"/>
          </a:p>
        </p:txBody>
      </p:sp>
    </p:spTree>
    <p:extLst>
      <p:ext uri="{BB962C8B-B14F-4D97-AF65-F5344CB8AC3E}">
        <p14:creationId xmlns:p14="http://schemas.microsoft.com/office/powerpoint/2010/main" val="211888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endParaRPr lang="en-GB"/>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Data 3"/>
          <p:cNvSpPr>
            <a:spLocks noGrp="1"/>
          </p:cNvSpPr>
          <p:nvPr>
            <p:ph type="dt" sz="half" idx="10"/>
          </p:nvPr>
        </p:nvSpPr>
        <p:spPr/>
        <p:txBody>
          <a:bodyPr/>
          <a:lstStyle/>
          <a:p>
            <a:fld id="{F7193D02-F7F3-4F49-8818-C050C64550F5}" type="datetimeFigureOut">
              <a:rPr lang="en-GB" smtClean="0"/>
              <a:t>07/12/2017</a:t>
            </a:fld>
            <a:endParaRPr lang="en-GB"/>
          </a:p>
        </p:txBody>
      </p:sp>
      <p:sp>
        <p:nvSpPr>
          <p:cNvPr id="5" name="Espaço Reservado para Rodapé 4"/>
          <p:cNvSpPr>
            <a:spLocks noGrp="1"/>
          </p:cNvSpPr>
          <p:nvPr>
            <p:ph type="ftr" sz="quarter" idx="11"/>
          </p:nvPr>
        </p:nvSpPr>
        <p:spPr/>
        <p:txBody>
          <a:bodyPr/>
          <a:lstStyle/>
          <a:p>
            <a:endParaRPr lang="en-GB"/>
          </a:p>
        </p:txBody>
      </p:sp>
      <p:sp>
        <p:nvSpPr>
          <p:cNvPr id="6" name="Espaço Reservado para Número de Slide 5"/>
          <p:cNvSpPr>
            <a:spLocks noGrp="1"/>
          </p:cNvSpPr>
          <p:nvPr>
            <p:ph type="sldNum" sz="quarter" idx="12"/>
          </p:nvPr>
        </p:nvSpPr>
        <p:spPr/>
        <p:txBody>
          <a:bodyPr/>
          <a:lstStyle/>
          <a:p>
            <a:fld id="{EA0BE7E0-1E05-4C37-BA84-0E78E2965794}" type="slidenum">
              <a:rPr lang="en-GB" smtClean="0"/>
              <a:t>‹nº›</a:t>
            </a:fld>
            <a:endParaRPr lang="en-GB"/>
          </a:p>
        </p:txBody>
      </p:sp>
    </p:spTree>
    <p:extLst>
      <p:ext uri="{BB962C8B-B14F-4D97-AF65-F5344CB8AC3E}">
        <p14:creationId xmlns:p14="http://schemas.microsoft.com/office/powerpoint/2010/main" val="82700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GB"/>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Data 3"/>
          <p:cNvSpPr>
            <a:spLocks noGrp="1"/>
          </p:cNvSpPr>
          <p:nvPr>
            <p:ph type="dt" sz="half" idx="10"/>
          </p:nvPr>
        </p:nvSpPr>
        <p:spPr/>
        <p:txBody>
          <a:bodyPr/>
          <a:lstStyle/>
          <a:p>
            <a:fld id="{F7193D02-F7F3-4F49-8818-C050C64550F5}" type="datetimeFigureOut">
              <a:rPr lang="en-GB" smtClean="0"/>
              <a:t>07/12/2017</a:t>
            </a:fld>
            <a:endParaRPr lang="en-GB"/>
          </a:p>
        </p:txBody>
      </p:sp>
      <p:sp>
        <p:nvSpPr>
          <p:cNvPr id="5" name="Espaço Reservado para Rodapé 4"/>
          <p:cNvSpPr>
            <a:spLocks noGrp="1"/>
          </p:cNvSpPr>
          <p:nvPr>
            <p:ph type="ftr" sz="quarter" idx="11"/>
          </p:nvPr>
        </p:nvSpPr>
        <p:spPr/>
        <p:txBody>
          <a:bodyPr/>
          <a:lstStyle/>
          <a:p>
            <a:endParaRPr lang="en-GB"/>
          </a:p>
        </p:txBody>
      </p:sp>
      <p:sp>
        <p:nvSpPr>
          <p:cNvPr id="6" name="Espaço Reservado para Número de Slide 5"/>
          <p:cNvSpPr>
            <a:spLocks noGrp="1"/>
          </p:cNvSpPr>
          <p:nvPr>
            <p:ph type="sldNum" sz="quarter" idx="12"/>
          </p:nvPr>
        </p:nvSpPr>
        <p:spPr/>
        <p:txBody>
          <a:bodyPr/>
          <a:lstStyle/>
          <a:p>
            <a:fld id="{EA0BE7E0-1E05-4C37-BA84-0E78E2965794}" type="slidenum">
              <a:rPr lang="en-GB" smtClean="0"/>
              <a:t>‹nº›</a:t>
            </a:fld>
            <a:endParaRPr lang="en-GB"/>
          </a:p>
        </p:txBody>
      </p:sp>
    </p:spTree>
    <p:extLst>
      <p:ext uri="{BB962C8B-B14F-4D97-AF65-F5344CB8AC3E}">
        <p14:creationId xmlns:p14="http://schemas.microsoft.com/office/powerpoint/2010/main" val="154359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endParaRPr lang="en-GB"/>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7193D02-F7F3-4F49-8818-C050C64550F5}" type="datetimeFigureOut">
              <a:rPr lang="en-GB" smtClean="0"/>
              <a:t>07/12/2017</a:t>
            </a:fld>
            <a:endParaRPr lang="en-GB"/>
          </a:p>
        </p:txBody>
      </p:sp>
      <p:sp>
        <p:nvSpPr>
          <p:cNvPr id="5" name="Espaço Reservado para Rodapé 4"/>
          <p:cNvSpPr>
            <a:spLocks noGrp="1"/>
          </p:cNvSpPr>
          <p:nvPr>
            <p:ph type="ftr" sz="quarter" idx="11"/>
          </p:nvPr>
        </p:nvSpPr>
        <p:spPr/>
        <p:txBody>
          <a:bodyPr/>
          <a:lstStyle/>
          <a:p>
            <a:endParaRPr lang="en-GB"/>
          </a:p>
        </p:txBody>
      </p:sp>
      <p:sp>
        <p:nvSpPr>
          <p:cNvPr id="6" name="Espaço Reservado para Número de Slide 5"/>
          <p:cNvSpPr>
            <a:spLocks noGrp="1"/>
          </p:cNvSpPr>
          <p:nvPr>
            <p:ph type="sldNum" sz="quarter" idx="12"/>
          </p:nvPr>
        </p:nvSpPr>
        <p:spPr/>
        <p:txBody>
          <a:bodyPr/>
          <a:lstStyle/>
          <a:p>
            <a:fld id="{EA0BE7E0-1E05-4C37-BA84-0E78E2965794}" type="slidenum">
              <a:rPr lang="en-GB" smtClean="0"/>
              <a:t>‹nº›</a:t>
            </a:fld>
            <a:endParaRPr lang="en-GB"/>
          </a:p>
        </p:txBody>
      </p:sp>
    </p:spTree>
    <p:extLst>
      <p:ext uri="{BB962C8B-B14F-4D97-AF65-F5344CB8AC3E}">
        <p14:creationId xmlns:p14="http://schemas.microsoft.com/office/powerpoint/2010/main" val="348131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GB"/>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5" name="Espaço Reservado para Data 4"/>
          <p:cNvSpPr>
            <a:spLocks noGrp="1"/>
          </p:cNvSpPr>
          <p:nvPr>
            <p:ph type="dt" sz="half" idx="10"/>
          </p:nvPr>
        </p:nvSpPr>
        <p:spPr/>
        <p:txBody>
          <a:bodyPr/>
          <a:lstStyle/>
          <a:p>
            <a:fld id="{F7193D02-F7F3-4F49-8818-C050C64550F5}" type="datetimeFigureOut">
              <a:rPr lang="en-GB" smtClean="0"/>
              <a:t>07/12/2017</a:t>
            </a:fld>
            <a:endParaRPr lang="en-GB"/>
          </a:p>
        </p:txBody>
      </p:sp>
      <p:sp>
        <p:nvSpPr>
          <p:cNvPr id="6" name="Espaço Reservado para Rodapé 5"/>
          <p:cNvSpPr>
            <a:spLocks noGrp="1"/>
          </p:cNvSpPr>
          <p:nvPr>
            <p:ph type="ftr" sz="quarter" idx="11"/>
          </p:nvPr>
        </p:nvSpPr>
        <p:spPr/>
        <p:txBody>
          <a:bodyPr/>
          <a:lstStyle/>
          <a:p>
            <a:endParaRPr lang="en-GB"/>
          </a:p>
        </p:txBody>
      </p:sp>
      <p:sp>
        <p:nvSpPr>
          <p:cNvPr id="7" name="Espaço Reservado para Número de Slide 6"/>
          <p:cNvSpPr>
            <a:spLocks noGrp="1"/>
          </p:cNvSpPr>
          <p:nvPr>
            <p:ph type="sldNum" sz="quarter" idx="12"/>
          </p:nvPr>
        </p:nvSpPr>
        <p:spPr/>
        <p:txBody>
          <a:bodyPr/>
          <a:lstStyle/>
          <a:p>
            <a:fld id="{EA0BE7E0-1E05-4C37-BA84-0E78E2965794}" type="slidenum">
              <a:rPr lang="en-GB" smtClean="0"/>
              <a:t>‹nº›</a:t>
            </a:fld>
            <a:endParaRPr lang="en-GB"/>
          </a:p>
        </p:txBody>
      </p:sp>
    </p:spTree>
    <p:extLst>
      <p:ext uri="{BB962C8B-B14F-4D97-AF65-F5344CB8AC3E}">
        <p14:creationId xmlns:p14="http://schemas.microsoft.com/office/powerpoint/2010/main" val="161894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endParaRPr lang="en-GB"/>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7" name="Espaço Reservado para Data 6"/>
          <p:cNvSpPr>
            <a:spLocks noGrp="1"/>
          </p:cNvSpPr>
          <p:nvPr>
            <p:ph type="dt" sz="half" idx="10"/>
          </p:nvPr>
        </p:nvSpPr>
        <p:spPr/>
        <p:txBody>
          <a:bodyPr/>
          <a:lstStyle/>
          <a:p>
            <a:fld id="{F7193D02-F7F3-4F49-8818-C050C64550F5}" type="datetimeFigureOut">
              <a:rPr lang="en-GB" smtClean="0"/>
              <a:t>07/12/2017</a:t>
            </a:fld>
            <a:endParaRPr lang="en-GB"/>
          </a:p>
        </p:txBody>
      </p:sp>
      <p:sp>
        <p:nvSpPr>
          <p:cNvPr id="8" name="Espaço Reservado para Rodapé 7"/>
          <p:cNvSpPr>
            <a:spLocks noGrp="1"/>
          </p:cNvSpPr>
          <p:nvPr>
            <p:ph type="ftr" sz="quarter" idx="11"/>
          </p:nvPr>
        </p:nvSpPr>
        <p:spPr/>
        <p:txBody>
          <a:bodyPr/>
          <a:lstStyle/>
          <a:p>
            <a:endParaRPr lang="en-GB"/>
          </a:p>
        </p:txBody>
      </p:sp>
      <p:sp>
        <p:nvSpPr>
          <p:cNvPr id="9" name="Espaço Reservado para Número de Slide 8"/>
          <p:cNvSpPr>
            <a:spLocks noGrp="1"/>
          </p:cNvSpPr>
          <p:nvPr>
            <p:ph type="sldNum" sz="quarter" idx="12"/>
          </p:nvPr>
        </p:nvSpPr>
        <p:spPr/>
        <p:txBody>
          <a:bodyPr/>
          <a:lstStyle/>
          <a:p>
            <a:fld id="{EA0BE7E0-1E05-4C37-BA84-0E78E2965794}" type="slidenum">
              <a:rPr lang="en-GB" smtClean="0"/>
              <a:t>‹nº›</a:t>
            </a:fld>
            <a:endParaRPr lang="en-GB"/>
          </a:p>
        </p:txBody>
      </p:sp>
    </p:spTree>
    <p:extLst>
      <p:ext uri="{BB962C8B-B14F-4D97-AF65-F5344CB8AC3E}">
        <p14:creationId xmlns:p14="http://schemas.microsoft.com/office/powerpoint/2010/main" val="201995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GB"/>
          </a:p>
        </p:txBody>
      </p:sp>
      <p:sp>
        <p:nvSpPr>
          <p:cNvPr id="3" name="Espaço Reservado para Data 2"/>
          <p:cNvSpPr>
            <a:spLocks noGrp="1"/>
          </p:cNvSpPr>
          <p:nvPr>
            <p:ph type="dt" sz="half" idx="10"/>
          </p:nvPr>
        </p:nvSpPr>
        <p:spPr/>
        <p:txBody>
          <a:bodyPr/>
          <a:lstStyle/>
          <a:p>
            <a:fld id="{F7193D02-F7F3-4F49-8818-C050C64550F5}" type="datetimeFigureOut">
              <a:rPr lang="en-GB" smtClean="0"/>
              <a:t>07/12/2017</a:t>
            </a:fld>
            <a:endParaRPr lang="en-GB"/>
          </a:p>
        </p:txBody>
      </p:sp>
      <p:sp>
        <p:nvSpPr>
          <p:cNvPr id="4" name="Espaço Reservado para Rodapé 3"/>
          <p:cNvSpPr>
            <a:spLocks noGrp="1"/>
          </p:cNvSpPr>
          <p:nvPr>
            <p:ph type="ftr" sz="quarter" idx="11"/>
          </p:nvPr>
        </p:nvSpPr>
        <p:spPr/>
        <p:txBody>
          <a:bodyPr/>
          <a:lstStyle/>
          <a:p>
            <a:endParaRPr lang="en-GB"/>
          </a:p>
        </p:txBody>
      </p:sp>
      <p:sp>
        <p:nvSpPr>
          <p:cNvPr id="5" name="Espaço Reservado para Número de Slide 4"/>
          <p:cNvSpPr>
            <a:spLocks noGrp="1"/>
          </p:cNvSpPr>
          <p:nvPr>
            <p:ph type="sldNum" sz="quarter" idx="12"/>
          </p:nvPr>
        </p:nvSpPr>
        <p:spPr/>
        <p:txBody>
          <a:bodyPr/>
          <a:lstStyle/>
          <a:p>
            <a:fld id="{EA0BE7E0-1E05-4C37-BA84-0E78E2965794}" type="slidenum">
              <a:rPr lang="en-GB" smtClean="0"/>
              <a:t>‹nº›</a:t>
            </a:fld>
            <a:endParaRPr lang="en-GB"/>
          </a:p>
        </p:txBody>
      </p:sp>
    </p:spTree>
    <p:extLst>
      <p:ext uri="{BB962C8B-B14F-4D97-AF65-F5344CB8AC3E}">
        <p14:creationId xmlns:p14="http://schemas.microsoft.com/office/powerpoint/2010/main" val="23688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7193D02-F7F3-4F49-8818-C050C64550F5}" type="datetimeFigureOut">
              <a:rPr lang="en-GB" smtClean="0"/>
              <a:t>07/12/2017</a:t>
            </a:fld>
            <a:endParaRPr lang="en-GB"/>
          </a:p>
        </p:txBody>
      </p:sp>
      <p:sp>
        <p:nvSpPr>
          <p:cNvPr id="3" name="Espaço Reservado para Rodapé 2"/>
          <p:cNvSpPr>
            <a:spLocks noGrp="1"/>
          </p:cNvSpPr>
          <p:nvPr>
            <p:ph type="ftr" sz="quarter" idx="11"/>
          </p:nvPr>
        </p:nvSpPr>
        <p:spPr/>
        <p:txBody>
          <a:bodyPr/>
          <a:lstStyle/>
          <a:p>
            <a:endParaRPr lang="en-GB"/>
          </a:p>
        </p:txBody>
      </p:sp>
      <p:sp>
        <p:nvSpPr>
          <p:cNvPr id="4" name="Espaço Reservado para Número de Slide 3"/>
          <p:cNvSpPr>
            <a:spLocks noGrp="1"/>
          </p:cNvSpPr>
          <p:nvPr>
            <p:ph type="sldNum" sz="quarter" idx="12"/>
          </p:nvPr>
        </p:nvSpPr>
        <p:spPr/>
        <p:txBody>
          <a:bodyPr/>
          <a:lstStyle/>
          <a:p>
            <a:fld id="{EA0BE7E0-1E05-4C37-BA84-0E78E2965794}" type="slidenum">
              <a:rPr lang="en-GB" smtClean="0"/>
              <a:t>‹nº›</a:t>
            </a:fld>
            <a:endParaRPr lang="en-GB"/>
          </a:p>
        </p:txBody>
      </p:sp>
    </p:spTree>
    <p:extLst>
      <p:ext uri="{BB962C8B-B14F-4D97-AF65-F5344CB8AC3E}">
        <p14:creationId xmlns:p14="http://schemas.microsoft.com/office/powerpoint/2010/main" val="199530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endParaRPr lang="en-GB"/>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7193D02-F7F3-4F49-8818-C050C64550F5}" type="datetimeFigureOut">
              <a:rPr lang="en-GB" smtClean="0"/>
              <a:t>07/12/2017</a:t>
            </a:fld>
            <a:endParaRPr lang="en-GB"/>
          </a:p>
        </p:txBody>
      </p:sp>
      <p:sp>
        <p:nvSpPr>
          <p:cNvPr id="6" name="Espaço Reservado para Rodapé 5"/>
          <p:cNvSpPr>
            <a:spLocks noGrp="1"/>
          </p:cNvSpPr>
          <p:nvPr>
            <p:ph type="ftr" sz="quarter" idx="11"/>
          </p:nvPr>
        </p:nvSpPr>
        <p:spPr/>
        <p:txBody>
          <a:bodyPr/>
          <a:lstStyle/>
          <a:p>
            <a:endParaRPr lang="en-GB"/>
          </a:p>
        </p:txBody>
      </p:sp>
      <p:sp>
        <p:nvSpPr>
          <p:cNvPr id="7" name="Espaço Reservado para Número de Slide 6"/>
          <p:cNvSpPr>
            <a:spLocks noGrp="1"/>
          </p:cNvSpPr>
          <p:nvPr>
            <p:ph type="sldNum" sz="quarter" idx="12"/>
          </p:nvPr>
        </p:nvSpPr>
        <p:spPr/>
        <p:txBody>
          <a:bodyPr/>
          <a:lstStyle/>
          <a:p>
            <a:fld id="{EA0BE7E0-1E05-4C37-BA84-0E78E2965794}" type="slidenum">
              <a:rPr lang="en-GB" smtClean="0"/>
              <a:t>‹nº›</a:t>
            </a:fld>
            <a:endParaRPr lang="en-GB"/>
          </a:p>
        </p:txBody>
      </p:sp>
    </p:spTree>
    <p:extLst>
      <p:ext uri="{BB962C8B-B14F-4D97-AF65-F5344CB8AC3E}">
        <p14:creationId xmlns:p14="http://schemas.microsoft.com/office/powerpoint/2010/main" val="105339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endParaRPr lang="en-GB"/>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7193D02-F7F3-4F49-8818-C050C64550F5}" type="datetimeFigureOut">
              <a:rPr lang="en-GB" smtClean="0"/>
              <a:t>07/12/2017</a:t>
            </a:fld>
            <a:endParaRPr lang="en-GB"/>
          </a:p>
        </p:txBody>
      </p:sp>
      <p:sp>
        <p:nvSpPr>
          <p:cNvPr id="6" name="Espaço Reservado para Rodapé 5"/>
          <p:cNvSpPr>
            <a:spLocks noGrp="1"/>
          </p:cNvSpPr>
          <p:nvPr>
            <p:ph type="ftr" sz="quarter" idx="11"/>
          </p:nvPr>
        </p:nvSpPr>
        <p:spPr/>
        <p:txBody>
          <a:bodyPr/>
          <a:lstStyle/>
          <a:p>
            <a:endParaRPr lang="en-GB"/>
          </a:p>
        </p:txBody>
      </p:sp>
      <p:sp>
        <p:nvSpPr>
          <p:cNvPr id="7" name="Espaço Reservado para Número de Slide 6"/>
          <p:cNvSpPr>
            <a:spLocks noGrp="1"/>
          </p:cNvSpPr>
          <p:nvPr>
            <p:ph type="sldNum" sz="quarter" idx="12"/>
          </p:nvPr>
        </p:nvSpPr>
        <p:spPr/>
        <p:txBody>
          <a:bodyPr/>
          <a:lstStyle/>
          <a:p>
            <a:fld id="{EA0BE7E0-1E05-4C37-BA84-0E78E2965794}" type="slidenum">
              <a:rPr lang="en-GB" smtClean="0"/>
              <a:t>‹nº›</a:t>
            </a:fld>
            <a:endParaRPr lang="en-GB"/>
          </a:p>
        </p:txBody>
      </p:sp>
    </p:spTree>
    <p:extLst>
      <p:ext uri="{BB962C8B-B14F-4D97-AF65-F5344CB8AC3E}">
        <p14:creationId xmlns:p14="http://schemas.microsoft.com/office/powerpoint/2010/main" val="820275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endParaRPr lang="en-GB"/>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93D02-F7F3-4F49-8818-C050C64550F5}" type="datetimeFigureOut">
              <a:rPr lang="en-GB" smtClean="0"/>
              <a:t>07/12/2017</a:t>
            </a:fld>
            <a:endParaRPr lang="en-GB"/>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BE7E0-1E05-4C37-BA84-0E78E2965794}" type="slidenum">
              <a:rPr lang="en-GB" smtClean="0"/>
              <a:t>‹nº›</a:t>
            </a:fld>
            <a:endParaRPr lang="en-GB"/>
          </a:p>
        </p:txBody>
      </p:sp>
    </p:spTree>
    <p:extLst>
      <p:ext uri="{BB962C8B-B14F-4D97-AF65-F5344CB8AC3E}">
        <p14:creationId xmlns:p14="http://schemas.microsoft.com/office/powerpoint/2010/main" val="1614049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393CBED9-B61F-4503-93E2-1DA2F4F4C365}"/>
              </a:ext>
            </a:extLst>
          </p:cNvPr>
          <p:cNvSpPr txBox="1">
            <a:spLocks noChangeArrowheads="1"/>
          </p:cNvSpPr>
          <p:nvPr/>
        </p:nvSpPr>
        <p:spPr bwMode="auto">
          <a:xfrm>
            <a:off x="272243" y="2539306"/>
            <a:ext cx="876425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a:spcAft>
                <a:spcPct val="0"/>
              </a:spcAft>
              <a:buClrTx/>
              <a:buFontTx/>
              <a:buNone/>
            </a:pPr>
            <a:r>
              <a:rPr lang="pt-BR" altLang="pt-BR" sz="3200" dirty="0">
                <a:solidFill>
                  <a:schemeClr val="tx1"/>
                </a:solidFill>
              </a:rPr>
              <a:t>HIGH LEVEL PROCESSES IN ECOLOGICAL COMMUNITIES</a:t>
            </a:r>
          </a:p>
        </p:txBody>
      </p:sp>
      <p:sp>
        <p:nvSpPr>
          <p:cNvPr id="5" name="CaixaDeTexto 1">
            <a:extLst>
              <a:ext uri="{FF2B5EF4-FFF2-40B4-BE49-F238E27FC236}">
                <a16:creationId xmlns:a16="http://schemas.microsoft.com/office/drawing/2014/main" id="{F8594E04-BB15-4DBA-8063-11C8F1D2B282}"/>
              </a:ext>
            </a:extLst>
          </p:cNvPr>
          <p:cNvSpPr txBox="1">
            <a:spLocks noChangeArrowheads="1"/>
          </p:cNvSpPr>
          <p:nvPr/>
        </p:nvSpPr>
        <p:spPr bwMode="auto">
          <a:xfrm>
            <a:off x="2555776" y="4393034"/>
            <a:ext cx="42481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a:lnSpc>
                <a:spcPct val="93000"/>
              </a:lnSpc>
              <a:buClr>
                <a:srgbClr val="000000"/>
              </a:buClr>
              <a:buSzPct val="100000"/>
              <a:buFont typeface="Times New Roman" panose="02020603050405020304" pitchFamily="18" charset="0"/>
              <a:buNone/>
            </a:pPr>
            <a:r>
              <a:rPr lang="pt-BR" altLang="pt-BR" sz="2400" dirty="0">
                <a:solidFill>
                  <a:srgbClr val="000000"/>
                </a:solidFill>
              </a:rPr>
              <a:t>Jhonny Capichoni Massante</a:t>
            </a:r>
          </a:p>
          <a:p>
            <a:pPr algn="ctr" eaLnBrk="1">
              <a:lnSpc>
                <a:spcPct val="93000"/>
              </a:lnSpc>
              <a:buClr>
                <a:srgbClr val="000000"/>
              </a:buClr>
              <a:buSzPct val="100000"/>
              <a:buFont typeface="Times New Roman" panose="02020603050405020304" pitchFamily="18" charset="0"/>
              <a:buNone/>
            </a:pPr>
            <a:endParaRPr lang="en-GB" altLang="en-US" dirty="0"/>
          </a:p>
        </p:txBody>
      </p:sp>
      <p:pic>
        <p:nvPicPr>
          <p:cNvPr id="6" name="Picture 2" descr="Resultado de imagem para logo university of tartu">
            <a:extLst>
              <a:ext uri="{FF2B5EF4-FFF2-40B4-BE49-F238E27FC236}">
                <a16:creationId xmlns:a16="http://schemas.microsoft.com/office/drawing/2014/main" id="{793AE8E3-4966-4780-A05D-C813BB742F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19" y="336456"/>
            <a:ext cx="1093305" cy="10933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m para university of south bohemia">
            <a:extLst>
              <a:ext uri="{FF2B5EF4-FFF2-40B4-BE49-F238E27FC236}">
                <a16:creationId xmlns:a16="http://schemas.microsoft.com/office/drawing/2014/main" id="{EE1A1F91-83DE-4EE2-B3CF-01A01F9FF3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359656"/>
            <a:ext cx="1083363" cy="104690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a:extLst>
              <a:ext uri="{FF2B5EF4-FFF2-40B4-BE49-F238E27FC236}">
                <a16:creationId xmlns:a16="http://schemas.microsoft.com/office/drawing/2014/main" id="{BE73893A-D4EF-4A65-85A2-86583A180761}"/>
              </a:ext>
            </a:extLst>
          </p:cNvPr>
          <p:cNvSpPr txBox="1">
            <a:spLocks noChangeArrowheads="1"/>
          </p:cNvSpPr>
          <p:nvPr/>
        </p:nvSpPr>
        <p:spPr bwMode="auto">
          <a:xfrm>
            <a:off x="2771676" y="5661248"/>
            <a:ext cx="38163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a:spcAft>
                <a:spcPct val="0"/>
              </a:spcAft>
              <a:buClrTx/>
              <a:buFontTx/>
              <a:buNone/>
            </a:pPr>
            <a:endParaRPr lang="pt-BR" altLang="pt-BR" sz="1800" dirty="0">
              <a:solidFill>
                <a:schemeClr val="tx1"/>
              </a:solidFill>
            </a:endParaRPr>
          </a:p>
          <a:p>
            <a:pPr algn="ctr" eaLnBrk="1">
              <a:spcAft>
                <a:spcPct val="0"/>
              </a:spcAft>
              <a:buClrTx/>
              <a:buFontTx/>
              <a:buNone/>
            </a:pPr>
            <a:r>
              <a:rPr lang="en-GB" sz="1800" dirty="0" err="1">
                <a:solidFill>
                  <a:schemeClr val="tx1"/>
                </a:solidFill>
              </a:rPr>
              <a:t>České</a:t>
            </a:r>
            <a:r>
              <a:rPr lang="en-GB" sz="1800" dirty="0">
                <a:solidFill>
                  <a:schemeClr val="tx1"/>
                </a:solidFill>
              </a:rPr>
              <a:t> </a:t>
            </a:r>
            <a:r>
              <a:rPr lang="en-GB" sz="1800" dirty="0" err="1">
                <a:solidFill>
                  <a:schemeClr val="tx1"/>
                </a:solidFill>
              </a:rPr>
              <a:t>Budějovice</a:t>
            </a:r>
            <a:r>
              <a:rPr lang="pt-BR" altLang="pt-BR" sz="1800" dirty="0">
                <a:solidFill>
                  <a:schemeClr val="tx1"/>
                </a:solidFill>
              </a:rPr>
              <a:t>- 2017</a:t>
            </a:r>
          </a:p>
        </p:txBody>
      </p:sp>
    </p:spTree>
    <p:extLst>
      <p:ext uri="{BB962C8B-B14F-4D97-AF65-F5344CB8AC3E}">
        <p14:creationId xmlns:p14="http://schemas.microsoft.com/office/powerpoint/2010/main" val="2552247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648072"/>
          </a:xfrm>
        </p:spPr>
        <p:txBody>
          <a:bodyPr>
            <a:normAutofit fontScale="90000"/>
          </a:bodyPr>
          <a:lstStyle/>
          <a:p>
            <a:r>
              <a:rPr lang="pt-BR" dirty="0" err="1"/>
              <a:t>Take</a:t>
            </a:r>
            <a:r>
              <a:rPr lang="pt-BR" dirty="0"/>
              <a:t> Home </a:t>
            </a:r>
            <a:r>
              <a:rPr lang="pt-BR" dirty="0" err="1"/>
              <a:t>Message</a:t>
            </a:r>
            <a:endParaRPr lang="en-GB" dirty="0"/>
          </a:p>
        </p:txBody>
      </p:sp>
      <p:pic>
        <p:nvPicPr>
          <p:cNvPr id="4" name="Picture 2" descr="Resultado de imagem para the theory of ecological communities">
            <a:extLst>
              <a:ext uri="{FF2B5EF4-FFF2-40B4-BE49-F238E27FC236}">
                <a16:creationId xmlns:a16="http://schemas.microsoft.com/office/drawing/2014/main" id="{D7C0111C-92F3-493E-A7BA-E9D87CD4D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920" y="1844824"/>
            <a:ext cx="2900873" cy="4392488"/>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51520" y="1124744"/>
            <a:ext cx="5294934" cy="5632311"/>
          </a:xfrm>
          <a:prstGeom prst="rect">
            <a:avLst/>
          </a:prstGeom>
          <a:noFill/>
        </p:spPr>
        <p:txBody>
          <a:bodyPr wrap="square" rtlCol="0">
            <a:spAutoFit/>
          </a:bodyPr>
          <a:lstStyle/>
          <a:p>
            <a:r>
              <a:rPr lang="pt-BR" sz="2400" dirty="0" err="1"/>
              <a:t>All</a:t>
            </a:r>
            <a:r>
              <a:rPr lang="pt-BR" sz="2400" dirty="0"/>
              <a:t> high-</a:t>
            </a:r>
            <a:r>
              <a:rPr lang="pt-BR" sz="2400" dirty="0" err="1"/>
              <a:t>level</a:t>
            </a:r>
            <a:r>
              <a:rPr lang="pt-BR" sz="2400" dirty="0"/>
              <a:t> processes </a:t>
            </a:r>
            <a:r>
              <a:rPr lang="pt-BR" sz="2400" dirty="0" err="1"/>
              <a:t>can</a:t>
            </a:r>
            <a:r>
              <a:rPr lang="pt-BR" sz="2400" dirty="0"/>
              <a:t> </a:t>
            </a:r>
            <a:r>
              <a:rPr lang="pt-BR" sz="2400" dirty="0" err="1"/>
              <a:t>be</a:t>
            </a:r>
            <a:r>
              <a:rPr lang="pt-BR" sz="2400" dirty="0"/>
              <a:t> </a:t>
            </a:r>
            <a:r>
              <a:rPr lang="pt-BR" sz="2400" dirty="0" err="1"/>
              <a:t>important</a:t>
            </a:r>
            <a:r>
              <a:rPr lang="pt-BR" sz="2400" dirty="0"/>
              <a:t> </a:t>
            </a:r>
            <a:r>
              <a:rPr lang="pt-BR" sz="2400" dirty="0" err="1"/>
              <a:t>determinants</a:t>
            </a:r>
            <a:r>
              <a:rPr lang="pt-BR" sz="2400" dirty="0"/>
              <a:t> </a:t>
            </a:r>
            <a:r>
              <a:rPr lang="pt-BR" sz="2400" dirty="0" err="1"/>
              <a:t>of</a:t>
            </a:r>
            <a:r>
              <a:rPr lang="pt-BR" sz="2400" dirty="0"/>
              <a:t> </a:t>
            </a:r>
            <a:r>
              <a:rPr lang="pt-BR" sz="2400" dirty="0" err="1"/>
              <a:t>community</a:t>
            </a:r>
            <a:r>
              <a:rPr lang="pt-BR" sz="2400" dirty="0"/>
              <a:t> </a:t>
            </a:r>
            <a:r>
              <a:rPr lang="pt-BR" sz="2400" dirty="0" err="1"/>
              <a:t>structure</a:t>
            </a:r>
            <a:r>
              <a:rPr lang="pt-BR" sz="2400" dirty="0"/>
              <a:t> </a:t>
            </a:r>
            <a:r>
              <a:rPr lang="pt-BR" sz="2400" dirty="0" err="1"/>
              <a:t>and</a:t>
            </a:r>
            <a:r>
              <a:rPr lang="pt-BR" sz="2400" dirty="0"/>
              <a:t> dynamics;</a:t>
            </a:r>
          </a:p>
          <a:p>
            <a:endParaRPr lang="pt-BR" sz="2400" dirty="0"/>
          </a:p>
          <a:p>
            <a:pPr algn="just"/>
            <a:r>
              <a:rPr lang="pt-BR" sz="2400" dirty="0"/>
              <a:t>Local-</a:t>
            </a:r>
            <a:r>
              <a:rPr lang="pt-BR" sz="2400" dirty="0" err="1"/>
              <a:t>scale</a:t>
            </a:r>
            <a:r>
              <a:rPr lang="pt-BR" sz="2400" dirty="0"/>
              <a:t> </a:t>
            </a:r>
            <a:r>
              <a:rPr lang="pt-BR" sz="2400" dirty="0" err="1"/>
              <a:t>variation</a:t>
            </a:r>
            <a:r>
              <a:rPr lang="pt-BR" sz="2400" dirty="0"/>
              <a:t> in </a:t>
            </a:r>
            <a:r>
              <a:rPr lang="pt-BR" sz="2400" dirty="0" err="1"/>
              <a:t>species</a:t>
            </a:r>
            <a:r>
              <a:rPr lang="pt-BR" sz="2400" dirty="0"/>
              <a:t> </a:t>
            </a:r>
            <a:r>
              <a:rPr lang="pt-BR" sz="2400" dirty="0" err="1"/>
              <a:t>diversity</a:t>
            </a:r>
            <a:r>
              <a:rPr lang="pt-BR" sz="2400" dirty="0"/>
              <a:t> </a:t>
            </a:r>
            <a:r>
              <a:rPr lang="pt-BR" sz="2400" dirty="0" err="1"/>
              <a:t>may</a:t>
            </a:r>
            <a:r>
              <a:rPr lang="pt-BR" sz="2400" dirty="0"/>
              <a:t> </a:t>
            </a:r>
            <a:r>
              <a:rPr lang="pt-BR" sz="2400" dirty="0" err="1"/>
              <a:t>very</a:t>
            </a:r>
            <a:r>
              <a:rPr lang="pt-BR" sz="2400" dirty="0"/>
              <a:t> </a:t>
            </a:r>
            <a:r>
              <a:rPr lang="pt-BR" sz="2400" dirty="0" err="1"/>
              <a:t>often</a:t>
            </a:r>
            <a:r>
              <a:rPr lang="pt-BR" sz="2400" dirty="0"/>
              <a:t> </a:t>
            </a:r>
            <a:r>
              <a:rPr lang="pt-BR" sz="2400" dirty="0" err="1"/>
              <a:t>be</a:t>
            </a:r>
            <a:r>
              <a:rPr lang="pt-BR" sz="2400" dirty="0"/>
              <a:t> a </a:t>
            </a:r>
            <a:r>
              <a:rPr lang="pt-BR" sz="2400" dirty="0" err="1"/>
              <a:t>result</a:t>
            </a:r>
            <a:r>
              <a:rPr lang="pt-BR" sz="2400" dirty="0"/>
              <a:t> </a:t>
            </a:r>
            <a:r>
              <a:rPr lang="pt-BR" sz="2400" dirty="0" err="1"/>
              <a:t>of</a:t>
            </a:r>
            <a:r>
              <a:rPr lang="pt-BR" sz="2400" dirty="0"/>
              <a:t> </a:t>
            </a:r>
            <a:r>
              <a:rPr lang="pt-BR" sz="2400" dirty="0" err="1"/>
              <a:t>species</a:t>
            </a:r>
            <a:r>
              <a:rPr lang="pt-BR" sz="2400" dirty="0"/>
              <a:t> pools </a:t>
            </a:r>
            <a:r>
              <a:rPr lang="pt-BR" sz="2400" dirty="0" err="1"/>
              <a:t>which</a:t>
            </a:r>
            <a:r>
              <a:rPr lang="pt-BR" sz="2400" dirty="0"/>
              <a:t> </a:t>
            </a:r>
            <a:r>
              <a:rPr lang="pt-BR" sz="2400" dirty="0" err="1"/>
              <a:t>evolved</a:t>
            </a:r>
            <a:r>
              <a:rPr lang="pt-BR" sz="2400" dirty="0"/>
              <a:t> </a:t>
            </a:r>
            <a:r>
              <a:rPr lang="pt-BR" sz="2400" dirty="0" err="1"/>
              <a:t>under</a:t>
            </a:r>
            <a:r>
              <a:rPr lang="pt-BR" sz="2400" dirty="0"/>
              <a:t> </a:t>
            </a:r>
            <a:r>
              <a:rPr lang="pt-BR" sz="2400" dirty="0" err="1"/>
              <a:t>different</a:t>
            </a:r>
            <a:r>
              <a:rPr lang="pt-BR" sz="2400" dirty="0"/>
              <a:t> </a:t>
            </a:r>
            <a:r>
              <a:rPr lang="pt-BR" sz="2400" dirty="0" err="1"/>
              <a:t>conditions</a:t>
            </a:r>
            <a:r>
              <a:rPr lang="pt-BR" sz="2400" dirty="0"/>
              <a:t>;</a:t>
            </a:r>
          </a:p>
          <a:p>
            <a:endParaRPr lang="pt-BR" sz="2400" dirty="0"/>
          </a:p>
          <a:p>
            <a:r>
              <a:rPr lang="pt-BR" sz="2400" dirty="0" err="1"/>
              <a:t>Process</a:t>
            </a:r>
            <a:r>
              <a:rPr lang="pt-BR" sz="2400" dirty="0"/>
              <a:t> </a:t>
            </a:r>
            <a:r>
              <a:rPr lang="pt-BR" sz="2400" dirty="0" err="1"/>
              <a:t>first</a:t>
            </a:r>
            <a:r>
              <a:rPr lang="pt-BR" sz="2400" dirty="0"/>
              <a:t>; </a:t>
            </a:r>
            <a:r>
              <a:rPr lang="pt-BR" sz="2400" dirty="0" err="1"/>
              <a:t>Pattern</a:t>
            </a:r>
            <a:r>
              <a:rPr lang="pt-BR" sz="2400" dirty="0"/>
              <a:t> </a:t>
            </a:r>
            <a:r>
              <a:rPr lang="pt-BR" sz="2400" dirty="0" err="1"/>
              <a:t>after</a:t>
            </a:r>
            <a:r>
              <a:rPr lang="pt-BR" sz="2400" dirty="0"/>
              <a:t>;</a:t>
            </a:r>
          </a:p>
          <a:p>
            <a:endParaRPr lang="pt-BR" sz="2400" dirty="0"/>
          </a:p>
          <a:p>
            <a:r>
              <a:rPr lang="pt-BR" sz="2400" dirty="0"/>
              <a:t>Does </a:t>
            </a:r>
            <a:r>
              <a:rPr lang="pt-BR" sz="2400" dirty="0" err="1"/>
              <a:t>not</a:t>
            </a:r>
            <a:r>
              <a:rPr lang="pt-BR" sz="2400" dirty="0"/>
              <a:t> solve </a:t>
            </a:r>
            <a:r>
              <a:rPr lang="pt-BR" sz="2400" dirty="0" err="1"/>
              <a:t>all</a:t>
            </a:r>
            <a:r>
              <a:rPr lang="pt-BR" sz="2400" dirty="0"/>
              <a:t> </a:t>
            </a:r>
            <a:r>
              <a:rPr lang="pt-BR" sz="2400" dirty="0" err="1"/>
              <a:t>issues</a:t>
            </a:r>
            <a:r>
              <a:rPr lang="pt-BR" sz="2400" dirty="0"/>
              <a:t> in </a:t>
            </a:r>
            <a:r>
              <a:rPr lang="pt-BR" sz="2400" dirty="0" err="1"/>
              <a:t>community</a:t>
            </a:r>
            <a:r>
              <a:rPr lang="pt-BR" sz="2400" dirty="0"/>
              <a:t> </a:t>
            </a:r>
          </a:p>
          <a:p>
            <a:r>
              <a:rPr lang="pt-BR" sz="2400" dirty="0" err="1"/>
              <a:t>ecology</a:t>
            </a:r>
            <a:r>
              <a:rPr lang="pt-BR" sz="2400" dirty="0"/>
              <a:t>.</a:t>
            </a:r>
          </a:p>
          <a:p>
            <a:endParaRPr lang="pt-BR" sz="2400" dirty="0"/>
          </a:p>
          <a:p>
            <a:endParaRPr lang="en-GB" sz="2400" dirty="0"/>
          </a:p>
        </p:txBody>
      </p:sp>
      <p:pic>
        <p:nvPicPr>
          <p:cNvPr id="3074" name="Picture 2" descr="Ancient Aliens Meme | COMMUNITY ECOLOGY IS A BORDEL | image tagged in memes,ancient aliens | made w/ Imgflip meme ma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454" y="3789040"/>
            <a:ext cx="346033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31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14E17878-922F-4825-806B-DBDFC23C0CA6}"/>
              </a:ext>
            </a:extLst>
          </p:cNvPr>
          <p:cNvPicPr>
            <a:picLocks noChangeAspect="1"/>
          </p:cNvPicPr>
          <p:nvPr/>
        </p:nvPicPr>
        <p:blipFill>
          <a:blip r:embed="rId2"/>
          <a:stretch>
            <a:fillRect/>
          </a:stretch>
        </p:blipFill>
        <p:spPr>
          <a:xfrm>
            <a:off x="122245" y="1124744"/>
            <a:ext cx="4161723" cy="1797949"/>
          </a:xfrm>
          <a:prstGeom prst="rect">
            <a:avLst/>
          </a:prstGeom>
        </p:spPr>
      </p:pic>
      <p:pic>
        <p:nvPicPr>
          <p:cNvPr id="5" name="Picture 2" descr="Resultado de imagem para the theory of ecological communities">
            <a:extLst>
              <a:ext uri="{FF2B5EF4-FFF2-40B4-BE49-F238E27FC236}">
                <a16:creationId xmlns:a16="http://schemas.microsoft.com/office/drawing/2014/main" id="{D7C0111C-92F3-493E-A7BA-E9D87CD4D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326685"/>
            <a:ext cx="3528392" cy="5342676"/>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A8E56942-BF41-47FF-998A-F83E83274C53}"/>
              </a:ext>
            </a:extLst>
          </p:cNvPr>
          <p:cNvSpPr>
            <a:spLocks noGrp="1"/>
          </p:cNvSpPr>
          <p:nvPr/>
        </p:nvSpPr>
        <p:spPr bwMode="auto">
          <a:xfrm>
            <a:off x="179512" y="116632"/>
            <a:ext cx="8784976" cy="77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lvl1pPr algn="ctr" defTabSz="407571" rtl="0" eaLnBrk="1" fontAlgn="base" hangingPunct="1">
              <a:lnSpc>
                <a:spcPct val="93000"/>
              </a:lnSpc>
              <a:spcBef>
                <a:spcPct val="0"/>
              </a:spcBef>
              <a:spcAft>
                <a:spcPct val="0"/>
              </a:spcAft>
              <a:buClr>
                <a:srgbClr val="000000"/>
              </a:buClr>
              <a:buSzPct val="100000"/>
              <a:buFont typeface="Times New Roman" panose="02020603050405020304" pitchFamily="18" charset="0"/>
              <a:defRPr sz="5352">
                <a:solidFill>
                  <a:srgbClr val="000000"/>
                </a:solidFill>
                <a:latin typeface="+mj-lt"/>
                <a:ea typeface="+mj-ea"/>
                <a:cs typeface="+mj-cs"/>
              </a:defRPr>
            </a:lvl1pPr>
            <a:lvl2pPr algn="ctr" defTabSz="407571" rtl="0" eaLnBrk="1" fontAlgn="base" hangingPunct="1">
              <a:lnSpc>
                <a:spcPct val="93000"/>
              </a:lnSpc>
              <a:spcBef>
                <a:spcPct val="0"/>
              </a:spcBef>
              <a:spcAft>
                <a:spcPct val="0"/>
              </a:spcAft>
              <a:buClr>
                <a:srgbClr val="000000"/>
              </a:buClr>
              <a:buSzPct val="100000"/>
              <a:buFont typeface="Times New Roman" panose="02020603050405020304" pitchFamily="18" charset="0"/>
              <a:defRPr sz="5352">
                <a:solidFill>
                  <a:srgbClr val="000000"/>
                </a:solidFill>
                <a:latin typeface="Arial" charset="0"/>
                <a:ea typeface="Droid Sans Fallback" charset="0"/>
                <a:cs typeface="Droid Sans Fallback" charset="0"/>
              </a:defRPr>
            </a:lvl2pPr>
            <a:lvl3pPr algn="ctr" defTabSz="407571" rtl="0" eaLnBrk="1" fontAlgn="base" hangingPunct="1">
              <a:lnSpc>
                <a:spcPct val="93000"/>
              </a:lnSpc>
              <a:spcBef>
                <a:spcPct val="0"/>
              </a:spcBef>
              <a:spcAft>
                <a:spcPct val="0"/>
              </a:spcAft>
              <a:buClr>
                <a:srgbClr val="000000"/>
              </a:buClr>
              <a:buSzPct val="100000"/>
              <a:buFont typeface="Times New Roman" panose="02020603050405020304" pitchFamily="18" charset="0"/>
              <a:defRPr sz="5352">
                <a:solidFill>
                  <a:srgbClr val="000000"/>
                </a:solidFill>
                <a:latin typeface="Arial" charset="0"/>
                <a:ea typeface="Droid Sans Fallback" charset="0"/>
                <a:cs typeface="Droid Sans Fallback" charset="0"/>
              </a:defRPr>
            </a:lvl3pPr>
            <a:lvl4pPr algn="ctr" defTabSz="407571" rtl="0" eaLnBrk="1" fontAlgn="base" hangingPunct="1">
              <a:lnSpc>
                <a:spcPct val="93000"/>
              </a:lnSpc>
              <a:spcBef>
                <a:spcPct val="0"/>
              </a:spcBef>
              <a:spcAft>
                <a:spcPct val="0"/>
              </a:spcAft>
              <a:buClr>
                <a:srgbClr val="000000"/>
              </a:buClr>
              <a:buSzPct val="100000"/>
              <a:buFont typeface="Times New Roman" panose="02020603050405020304" pitchFamily="18" charset="0"/>
              <a:defRPr sz="5352">
                <a:solidFill>
                  <a:srgbClr val="000000"/>
                </a:solidFill>
                <a:latin typeface="Arial" charset="0"/>
                <a:ea typeface="Droid Sans Fallback" charset="0"/>
                <a:cs typeface="Droid Sans Fallback" charset="0"/>
              </a:defRPr>
            </a:lvl4pPr>
            <a:lvl5pPr algn="ctr" defTabSz="407571" rtl="0" eaLnBrk="1" fontAlgn="base" hangingPunct="1">
              <a:lnSpc>
                <a:spcPct val="93000"/>
              </a:lnSpc>
              <a:spcBef>
                <a:spcPct val="0"/>
              </a:spcBef>
              <a:spcAft>
                <a:spcPct val="0"/>
              </a:spcAft>
              <a:buClr>
                <a:srgbClr val="000000"/>
              </a:buClr>
              <a:buSzPct val="100000"/>
              <a:buFont typeface="Times New Roman" panose="02020603050405020304" pitchFamily="18" charset="0"/>
              <a:defRPr sz="5352">
                <a:solidFill>
                  <a:srgbClr val="000000"/>
                </a:solidFill>
                <a:latin typeface="Arial" charset="0"/>
                <a:ea typeface="Droid Sans Fallback" charset="0"/>
                <a:cs typeface="Droid Sans Fallback" charset="0"/>
              </a:defRPr>
            </a:lvl5pPr>
            <a:lvl6pPr marL="2281245" indent="-207386" algn="ctr" defTabSz="407571" rtl="0" eaLnBrk="1" fontAlgn="base" hangingPunct="1">
              <a:lnSpc>
                <a:spcPct val="93000"/>
              </a:lnSpc>
              <a:spcBef>
                <a:spcPct val="0"/>
              </a:spcBef>
              <a:spcAft>
                <a:spcPct val="0"/>
              </a:spcAft>
              <a:buClr>
                <a:srgbClr val="000000"/>
              </a:buClr>
              <a:buSzPct val="100000"/>
              <a:buFont typeface="Times New Roman" pitchFamily="16" charset="0"/>
              <a:defRPr sz="5352">
                <a:solidFill>
                  <a:srgbClr val="000000"/>
                </a:solidFill>
                <a:latin typeface="Arial" charset="0"/>
                <a:ea typeface="Droid Sans Fallback" charset="0"/>
                <a:cs typeface="Droid Sans Fallback" charset="0"/>
              </a:defRPr>
            </a:lvl6pPr>
            <a:lvl7pPr marL="2696017" indent="-207386" algn="ctr" defTabSz="407571" rtl="0" eaLnBrk="1" fontAlgn="base" hangingPunct="1">
              <a:lnSpc>
                <a:spcPct val="93000"/>
              </a:lnSpc>
              <a:spcBef>
                <a:spcPct val="0"/>
              </a:spcBef>
              <a:spcAft>
                <a:spcPct val="0"/>
              </a:spcAft>
              <a:buClr>
                <a:srgbClr val="000000"/>
              </a:buClr>
              <a:buSzPct val="100000"/>
              <a:buFont typeface="Times New Roman" pitchFamily="16" charset="0"/>
              <a:defRPr sz="5352">
                <a:solidFill>
                  <a:srgbClr val="000000"/>
                </a:solidFill>
                <a:latin typeface="Arial" charset="0"/>
                <a:ea typeface="Droid Sans Fallback" charset="0"/>
                <a:cs typeface="Droid Sans Fallback" charset="0"/>
              </a:defRPr>
            </a:lvl7pPr>
            <a:lvl8pPr marL="3110789" indent="-207386" algn="ctr" defTabSz="407571" rtl="0" eaLnBrk="1" fontAlgn="base" hangingPunct="1">
              <a:lnSpc>
                <a:spcPct val="93000"/>
              </a:lnSpc>
              <a:spcBef>
                <a:spcPct val="0"/>
              </a:spcBef>
              <a:spcAft>
                <a:spcPct val="0"/>
              </a:spcAft>
              <a:buClr>
                <a:srgbClr val="000000"/>
              </a:buClr>
              <a:buSzPct val="100000"/>
              <a:buFont typeface="Times New Roman" pitchFamily="16" charset="0"/>
              <a:defRPr sz="5352">
                <a:solidFill>
                  <a:srgbClr val="000000"/>
                </a:solidFill>
                <a:latin typeface="Arial" charset="0"/>
                <a:ea typeface="Droid Sans Fallback" charset="0"/>
                <a:cs typeface="Droid Sans Fallback" charset="0"/>
              </a:defRPr>
            </a:lvl8pPr>
            <a:lvl9pPr marL="3525561" indent="-207386" algn="ctr" defTabSz="407571" rtl="0" eaLnBrk="1" fontAlgn="base" hangingPunct="1">
              <a:lnSpc>
                <a:spcPct val="93000"/>
              </a:lnSpc>
              <a:spcBef>
                <a:spcPct val="0"/>
              </a:spcBef>
              <a:spcAft>
                <a:spcPct val="0"/>
              </a:spcAft>
              <a:buClr>
                <a:srgbClr val="000000"/>
              </a:buClr>
              <a:buSzPct val="100000"/>
              <a:buFont typeface="Times New Roman" pitchFamily="16" charset="0"/>
              <a:defRPr sz="5352">
                <a:solidFill>
                  <a:srgbClr val="000000"/>
                </a:solidFill>
                <a:latin typeface="Arial" charset="0"/>
                <a:ea typeface="Droid Sans Fallback" charset="0"/>
                <a:cs typeface="Droid Sans Fallback" charset="0"/>
              </a:defRPr>
            </a:lvl9pPr>
          </a:lstStyle>
          <a:p>
            <a:pPr algn="l"/>
            <a:r>
              <a:rPr lang="pt-BR" dirty="0"/>
              <a:t>The </a:t>
            </a:r>
            <a:r>
              <a:rPr lang="pt-BR" dirty="0" err="1"/>
              <a:t>idea</a:t>
            </a:r>
            <a:r>
              <a:rPr lang="pt-BR" dirty="0"/>
              <a:t>...</a:t>
            </a:r>
            <a:endParaRPr lang="en-GB"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036" y="1340768"/>
            <a:ext cx="3502868" cy="535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4709339"/>
            <a:ext cx="36385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96" y="4732057"/>
            <a:ext cx="4613920" cy="169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3902" y="3022388"/>
            <a:ext cx="5404228" cy="129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904" y="55729"/>
            <a:ext cx="5048697" cy="67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o 6"/>
          <p:cNvGrpSpPr/>
          <p:nvPr/>
        </p:nvGrpSpPr>
        <p:grpSpPr>
          <a:xfrm>
            <a:off x="5220072" y="1399758"/>
            <a:ext cx="3923928" cy="1347616"/>
            <a:chOff x="2000250" y="2586038"/>
            <a:chExt cx="5143500" cy="1995090"/>
          </a:xfrm>
        </p:grpSpPr>
        <p:pic>
          <p:nvPicPr>
            <p:cNvPr id="615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0250" y="2586038"/>
              <a:ext cx="51435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0820" y="4276328"/>
              <a:ext cx="26765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9709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14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upo 43"/>
          <p:cNvGrpSpPr/>
          <p:nvPr/>
        </p:nvGrpSpPr>
        <p:grpSpPr>
          <a:xfrm>
            <a:off x="35496" y="1340768"/>
            <a:ext cx="8928992" cy="5377378"/>
            <a:chOff x="35496" y="1363990"/>
            <a:chExt cx="8928992" cy="5377378"/>
          </a:xfrm>
        </p:grpSpPr>
        <p:grpSp>
          <p:nvGrpSpPr>
            <p:cNvPr id="6" name="Grupo 5"/>
            <p:cNvGrpSpPr/>
            <p:nvPr/>
          </p:nvGrpSpPr>
          <p:grpSpPr>
            <a:xfrm>
              <a:off x="2267744" y="1988840"/>
              <a:ext cx="3312368" cy="2952328"/>
              <a:chOff x="2843808" y="2276872"/>
              <a:chExt cx="3312368" cy="2952328"/>
            </a:xfrm>
          </p:grpSpPr>
          <p:sp>
            <p:nvSpPr>
              <p:cNvPr id="4" name="Retângulo 3"/>
              <p:cNvSpPr/>
              <p:nvPr/>
            </p:nvSpPr>
            <p:spPr>
              <a:xfrm>
                <a:off x="2843808" y="2276872"/>
                <a:ext cx="3312368" cy="29523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aixaDeTexto 4"/>
              <p:cNvSpPr txBox="1"/>
              <p:nvPr/>
            </p:nvSpPr>
            <p:spPr>
              <a:xfrm>
                <a:off x="3059832" y="2276872"/>
                <a:ext cx="3024336" cy="2862322"/>
              </a:xfrm>
              <a:prstGeom prst="rect">
                <a:avLst/>
              </a:prstGeom>
              <a:noFill/>
            </p:spPr>
            <p:txBody>
              <a:bodyPr wrap="square" rtlCol="0">
                <a:spAutoFit/>
              </a:bodyPr>
              <a:lstStyle/>
              <a:p>
                <a:pPr algn="ctr"/>
                <a:r>
                  <a:rPr lang="pt-BR" sz="3600" dirty="0">
                    <a:solidFill>
                      <a:schemeClr val="bg1"/>
                    </a:solidFill>
                  </a:rPr>
                  <a:t>THE </a:t>
                </a:r>
              </a:p>
              <a:p>
                <a:pPr algn="ctr"/>
                <a:r>
                  <a:rPr lang="pt-BR" sz="3600" dirty="0">
                    <a:solidFill>
                      <a:schemeClr val="bg1"/>
                    </a:solidFill>
                  </a:rPr>
                  <a:t>BLACK BOX </a:t>
                </a:r>
              </a:p>
              <a:p>
                <a:pPr algn="ctr"/>
                <a:r>
                  <a:rPr lang="pt-BR" sz="3600" dirty="0">
                    <a:solidFill>
                      <a:schemeClr val="bg1"/>
                    </a:solidFill>
                  </a:rPr>
                  <a:t>OF COMMUNITY ECOLOGY </a:t>
                </a:r>
                <a:endParaRPr lang="en-GB" sz="3600" dirty="0">
                  <a:solidFill>
                    <a:schemeClr val="bg1"/>
                  </a:solidFill>
                </a:endParaRPr>
              </a:p>
            </p:txBody>
          </p:sp>
        </p:grpSp>
        <p:grpSp>
          <p:nvGrpSpPr>
            <p:cNvPr id="41" name="Grupo 40"/>
            <p:cNvGrpSpPr/>
            <p:nvPr/>
          </p:nvGrpSpPr>
          <p:grpSpPr>
            <a:xfrm>
              <a:off x="35496" y="1363990"/>
              <a:ext cx="8928992" cy="5377378"/>
              <a:chOff x="35496" y="404664"/>
              <a:chExt cx="8928992" cy="5377378"/>
            </a:xfrm>
          </p:grpSpPr>
          <p:sp>
            <p:nvSpPr>
              <p:cNvPr id="7" name="CaixaDeTexto 6"/>
              <p:cNvSpPr txBox="1"/>
              <p:nvPr/>
            </p:nvSpPr>
            <p:spPr>
              <a:xfrm>
                <a:off x="323528" y="476672"/>
                <a:ext cx="2016224" cy="584775"/>
              </a:xfrm>
              <a:prstGeom prst="rect">
                <a:avLst/>
              </a:prstGeom>
              <a:noFill/>
            </p:spPr>
            <p:txBody>
              <a:bodyPr wrap="square" rtlCol="0">
                <a:spAutoFit/>
              </a:bodyPr>
              <a:lstStyle/>
              <a:p>
                <a:r>
                  <a:rPr lang="pt-BR" sz="3200" dirty="0"/>
                  <a:t>Processes</a:t>
                </a:r>
                <a:endParaRPr lang="en-GB" sz="3200" dirty="0"/>
              </a:p>
            </p:txBody>
          </p:sp>
          <p:sp>
            <p:nvSpPr>
              <p:cNvPr id="8" name="CaixaDeTexto 7"/>
              <p:cNvSpPr txBox="1"/>
              <p:nvPr/>
            </p:nvSpPr>
            <p:spPr>
              <a:xfrm>
                <a:off x="6228184" y="404664"/>
                <a:ext cx="2016224" cy="584775"/>
              </a:xfrm>
              <a:prstGeom prst="rect">
                <a:avLst/>
              </a:prstGeom>
              <a:noFill/>
            </p:spPr>
            <p:txBody>
              <a:bodyPr wrap="square" rtlCol="0">
                <a:spAutoFit/>
              </a:bodyPr>
              <a:lstStyle/>
              <a:p>
                <a:r>
                  <a:rPr lang="pt-BR" sz="3200" dirty="0"/>
                  <a:t>Patterns</a:t>
                </a:r>
                <a:endParaRPr lang="en-GB" sz="3200" dirty="0"/>
              </a:p>
            </p:txBody>
          </p:sp>
          <p:sp>
            <p:nvSpPr>
              <p:cNvPr id="9" name="CaixaDeTexto 8"/>
              <p:cNvSpPr txBox="1"/>
              <p:nvPr/>
            </p:nvSpPr>
            <p:spPr>
              <a:xfrm>
                <a:off x="35496" y="1757134"/>
                <a:ext cx="1800200" cy="1815882"/>
              </a:xfrm>
              <a:prstGeom prst="rect">
                <a:avLst/>
              </a:prstGeom>
              <a:noFill/>
            </p:spPr>
            <p:txBody>
              <a:bodyPr wrap="square" rtlCol="0">
                <a:spAutoFit/>
              </a:bodyPr>
              <a:lstStyle/>
              <a:p>
                <a:pPr algn="r"/>
                <a:r>
                  <a:rPr lang="pt-BR" sz="2800" dirty="0" err="1"/>
                  <a:t>Selection</a:t>
                </a:r>
                <a:endParaRPr lang="pt-BR" sz="2800" dirty="0"/>
              </a:p>
              <a:p>
                <a:pPr algn="r"/>
                <a:r>
                  <a:rPr lang="pt-BR" sz="2800" dirty="0" err="1"/>
                  <a:t>Drift</a:t>
                </a:r>
                <a:endParaRPr lang="pt-BR" sz="2800" dirty="0"/>
              </a:p>
              <a:p>
                <a:pPr algn="r"/>
                <a:r>
                  <a:rPr lang="pt-BR" sz="2800" dirty="0" err="1"/>
                  <a:t>Speciation</a:t>
                </a:r>
                <a:endParaRPr lang="pt-BR" sz="2800" dirty="0"/>
              </a:p>
              <a:p>
                <a:pPr algn="r"/>
                <a:r>
                  <a:rPr lang="pt-BR" sz="2800" dirty="0" err="1"/>
                  <a:t>Dispersal</a:t>
                </a:r>
                <a:endParaRPr lang="en-GB" sz="2800" dirty="0"/>
              </a:p>
            </p:txBody>
          </p:sp>
          <p:sp>
            <p:nvSpPr>
              <p:cNvPr id="10" name="CaixaDeTexto 9"/>
              <p:cNvSpPr txBox="1"/>
              <p:nvPr/>
            </p:nvSpPr>
            <p:spPr>
              <a:xfrm>
                <a:off x="6012160" y="980728"/>
                <a:ext cx="2952328" cy="4801314"/>
              </a:xfrm>
              <a:prstGeom prst="rect">
                <a:avLst/>
              </a:prstGeom>
              <a:noFill/>
            </p:spPr>
            <p:txBody>
              <a:bodyPr wrap="square" rtlCol="0">
                <a:spAutoFit/>
              </a:bodyPr>
              <a:lstStyle/>
              <a:p>
                <a:r>
                  <a:rPr lang="pt-BR" dirty="0" err="1"/>
                  <a:t>Species-area</a:t>
                </a:r>
                <a:r>
                  <a:rPr lang="pt-BR" dirty="0"/>
                  <a:t> </a:t>
                </a:r>
                <a:r>
                  <a:rPr lang="pt-BR" dirty="0" err="1"/>
                  <a:t>relationship</a:t>
                </a:r>
                <a:endParaRPr lang="pt-BR" dirty="0"/>
              </a:p>
              <a:p>
                <a:endParaRPr lang="pt-BR" dirty="0"/>
              </a:p>
              <a:p>
                <a:r>
                  <a:rPr lang="pt-BR" dirty="0" err="1"/>
                  <a:t>Relative</a:t>
                </a:r>
                <a:r>
                  <a:rPr lang="pt-BR" dirty="0"/>
                  <a:t> </a:t>
                </a:r>
                <a:r>
                  <a:rPr lang="pt-BR" dirty="0" err="1"/>
                  <a:t>abundance</a:t>
                </a:r>
                <a:r>
                  <a:rPr lang="pt-BR" dirty="0"/>
                  <a:t> </a:t>
                </a:r>
              </a:p>
              <a:p>
                <a:r>
                  <a:rPr lang="pt-BR" dirty="0" err="1"/>
                  <a:t>Distributions</a:t>
                </a:r>
                <a:endParaRPr lang="pt-BR" dirty="0"/>
              </a:p>
              <a:p>
                <a:endParaRPr lang="pt-BR" dirty="0"/>
              </a:p>
              <a:p>
                <a:r>
                  <a:rPr lang="pt-BR" dirty="0" err="1"/>
                  <a:t>Composition-environment</a:t>
                </a:r>
                <a:r>
                  <a:rPr lang="pt-BR" dirty="0"/>
                  <a:t> </a:t>
                </a:r>
                <a:r>
                  <a:rPr lang="pt-BR" dirty="0" err="1"/>
                  <a:t>relationships</a:t>
                </a:r>
                <a:endParaRPr lang="pt-BR" dirty="0"/>
              </a:p>
              <a:p>
                <a:endParaRPr lang="pt-BR" dirty="0"/>
              </a:p>
              <a:p>
                <a:r>
                  <a:rPr lang="pt-BR" dirty="0"/>
                  <a:t>Latitudinal </a:t>
                </a:r>
                <a:r>
                  <a:rPr lang="pt-BR" dirty="0" err="1"/>
                  <a:t>Diversity</a:t>
                </a:r>
                <a:r>
                  <a:rPr lang="pt-BR" dirty="0"/>
                  <a:t> </a:t>
                </a:r>
                <a:r>
                  <a:rPr lang="pt-BR" dirty="0" err="1"/>
                  <a:t>Gradient</a:t>
                </a:r>
                <a:endParaRPr lang="pt-BR" dirty="0"/>
              </a:p>
              <a:p>
                <a:endParaRPr lang="pt-BR" dirty="0"/>
              </a:p>
              <a:p>
                <a:r>
                  <a:rPr lang="pt-BR" dirty="0" err="1"/>
                  <a:t>Distance-decay</a:t>
                </a:r>
                <a:r>
                  <a:rPr lang="pt-BR" dirty="0"/>
                  <a:t> </a:t>
                </a:r>
                <a:r>
                  <a:rPr lang="pt-BR" dirty="0" err="1"/>
                  <a:t>of</a:t>
                </a:r>
                <a:r>
                  <a:rPr lang="pt-BR" dirty="0"/>
                  <a:t> </a:t>
                </a:r>
                <a:r>
                  <a:rPr lang="pt-BR" dirty="0" err="1"/>
                  <a:t>similarity</a:t>
                </a:r>
                <a:endParaRPr lang="pt-BR" dirty="0"/>
              </a:p>
              <a:p>
                <a:endParaRPr lang="pt-BR" dirty="0"/>
              </a:p>
              <a:p>
                <a:r>
                  <a:rPr lang="pt-BR" dirty="0" err="1"/>
                  <a:t>Diversity-productivity</a:t>
                </a:r>
                <a:r>
                  <a:rPr lang="pt-BR" dirty="0"/>
                  <a:t> </a:t>
                </a:r>
                <a:r>
                  <a:rPr lang="pt-BR" dirty="0" err="1"/>
                  <a:t>relationships</a:t>
                </a:r>
                <a:endParaRPr lang="pt-BR" dirty="0"/>
              </a:p>
              <a:p>
                <a:endParaRPr lang="pt-BR" dirty="0"/>
              </a:p>
              <a:p>
                <a:r>
                  <a:rPr lang="pt-BR" dirty="0" err="1"/>
                  <a:t>Diversity-disturbance</a:t>
                </a:r>
                <a:r>
                  <a:rPr lang="pt-BR" dirty="0"/>
                  <a:t> </a:t>
                </a:r>
                <a:r>
                  <a:rPr lang="pt-BR" dirty="0" err="1"/>
                  <a:t>relationships</a:t>
                </a:r>
                <a:endParaRPr lang="en-GB" dirty="0"/>
              </a:p>
            </p:txBody>
          </p:sp>
          <p:cxnSp>
            <p:nvCxnSpPr>
              <p:cNvPr id="12" name="Conector de seta reta 11"/>
              <p:cNvCxnSpPr/>
              <p:nvPr/>
            </p:nvCxnSpPr>
            <p:spPr>
              <a:xfrm flipV="1">
                <a:off x="5623706" y="1268760"/>
                <a:ext cx="460462"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a:off x="5623706" y="1923477"/>
                <a:ext cx="42698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a:off x="5618646" y="2204864"/>
                <a:ext cx="426988" cy="4602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a:off x="5618646" y="2502632"/>
                <a:ext cx="432048" cy="8757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ector de seta reta 19"/>
              <p:cNvCxnSpPr/>
              <p:nvPr/>
            </p:nvCxnSpPr>
            <p:spPr>
              <a:xfrm>
                <a:off x="5618646" y="2737083"/>
                <a:ext cx="432048" cy="11959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a:xfrm>
                <a:off x="5618646" y="3104964"/>
                <a:ext cx="426988" cy="14761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ector de seta reta 23"/>
              <p:cNvCxnSpPr/>
              <p:nvPr/>
            </p:nvCxnSpPr>
            <p:spPr>
              <a:xfrm>
                <a:off x="5618646" y="3573016"/>
                <a:ext cx="432048" cy="1800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ector de seta reta 35"/>
              <p:cNvCxnSpPr/>
              <p:nvPr/>
            </p:nvCxnSpPr>
            <p:spPr>
              <a:xfrm flipV="1">
                <a:off x="1768748" y="1757134"/>
                <a:ext cx="426988" cy="3037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ector de seta reta 36"/>
              <p:cNvCxnSpPr/>
              <p:nvPr/>
            </p:nvCxnSpPr>
            <p:spPr>
              <a:xfrm>
                <a:off x="1804752" y="2502632"/>
                <a:ext cx="42698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ector de seta reta 37"/>
              <p:cNvCxnSpPr/>
              <p:nvPr/>
            </p:nvCxnSpPr>
            <p:spPr>
              <a:xfrm>
                <a:off x="1768748" y="2874858"/>
                <a:ext cx="426988" cy="2301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ector de seta reta 39"/>
              <p:cNvCxnSpPr/>
              <p:nvPr/>
            </p:nvCxnSpPr>
            <p:spPr>
              <a:xfrm>
                <a:off x="1804752" y="3328660"/>
                <a:ext cx="426988" cy="4602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43" name="CaixaDeTexto 42"/>
          <p:cNvSpPr txBox="1"/>
          <p:nvPr/>
        </p:nvSpPr>
        <p:spPr>
          <a:xfrm>
            <a:off x="935596" y="116632"/>
            <a:ext cx="7308812" cy="646331"/>
          </a:xfrm>
          <a:prstGeom prst="rect">
            <a:avLst/>
          </a:prstGeom>
          <a:noFill/>
        </p:spPr>
        <p:txBody>
          <a:bodyPr wrap="square" rtlCol="0">
            <a:spAutoFit/>
          </a:bodyPr>
          <a:lstStyle/>
          <a:p>
            <a:pPr algn="ctr"/>
            <a:r>
              <a:rPr lang="pt-BR" sz="3600" dirty="0" err="1"/>
              <a:t>Community</a:t>
            </a:r>
            <a:r>
              <a:rPr lang="pt-BR" sz="3600" dirty="0"/>
              <a:t> </a:t>
            </a:r>
            <a:r>
              <a:rPr lang="pt-BR" sz="3600" dirty="0" err="1"/>
              <a:t>Ecology</a:t>
            </a:r>
            <a:r>
              <a:rPr lang="pt-BR" sz="3600" dirty="0"/>
              <a:t> </a:t>
            </a:r>
            <a:r>
              <a:rPr lang="pt-BR" sz="3600" dirty="0" err="1"/>
              <a:t>is</a:t>
            </a:r>
            <a:r>
              <a:rPr lang="pt-BR" sz="3600" dirty="0"/>
              <a:t> a </a:t>
            </a:r>
            <a:r>
              <a:rPr lang="pt-BR" sz="3600" dirty="0">
                <a:solidFill>
                  <a:srgbClr val="FF0000"/>
                </a:solidFill>
              </a:rPr>
              <a:t>MESS</a:t>
            </a:r>
            <a:endParaRPr lang="en-GB" sz="3600" dirty="0">
              <a:solidFill>
                <a:srgbClr val="FF0000"/>
              </a:solidFill>
            </a:endParaRPr>
          </a:p>
        </p:txBody>
      </p:sp>
      <p:grpSp>
        <p:nvGrpSpPr>
          <p:cNvPr id="47" name="Grupo 46"/>
          <p:cNvGrpSpPr/>
          <p:nvPr/>
        </p:nvGrpSpPr>
        <p:grpSpPr>
          <a:xfrm>
            <a:off x="200830" y="5301208"/>
            <a:ext cx="5073684" cy="1296144"/>
            <a:chOff x="200830" y="5409220"/>
            <a:chExt cx="5073684" cy="1296144"/>
          </a:xfrm>
        </p:grpSpPr>
        <p:pic>
          <p:nvPicPr>
            <p:cNvPr id="46" name="Picture 2" descr="Resultado de imag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30" y="5409220"/>
              <a:ext cx="1050406" cy="1296144"/>
            </a:xfrm>
            <a:prstGeom prst="rect">
              <a:avLst/>
            </a:prstGeom>
            <a:noFill/>
            <a:extLst>
              <a:ext uri="{909E8E84-426E-40DD-AFC4-6F175D3DCCD1}">
                <a14:hiddenFill xmlns:a14="http://schemas.microsoft.com/office/drawing/2010/main">
                  <a:solidFill>
                    <a:srgbClr val="FFFFFF"/>
                  </a:solidFill>
                </a14:hiddenFill>
              </a:ext>
            </a:extLst>
          </p:spPr>
        </p:pic>
        <p:sp>
          <p:nvSpPr>
            <p:cNvPr id="45" name="CaixaDeTexto 44"/>
            <p:cNvSpPr txBox="1"/>
            <p:nvPr/>
          </p:nvSpPr>
          <p:spPr>
            <a:xfrm>
              <a:off x="1259632" y="5766355"/>
              <a:ext cx="4014882" cy="830997"/>
            </a:xfrm>
            <a:prstGeom prst="rect">
              <a:avLst/>
            </a:prstGeom>
            <a:noFill/>
          </p:spPr>
          <p:txBody>
            <a:bodyPr wrap="none" rtlCol="0">
              <a:spAutoFit/>
            </a:bodyPr>
            <a:lstStyle/>
            <a:p>
              <a:r>
                <a:rPr lang="pt-BR" sz="1600" dirty="0"/>
                <a:t>“(...)The </a:t>
              </a:r>
              <a:r>
                <a:rPr lang="pt-BR" sz="1600" dirty="0" err="1"/>
                <a:t>rules</a:t>
              </a:r>
              <a:r>
                <a:rPr lang="pt-BR" sz="1600" dirty="0"/>
                <a:t> are </a:t>
              </a:r>
              <a:r>
                <a:rPr lang="pt-BR" sz="1600" dirty="0" err="1"/>
                <a:t>contingent</a:t>
              </a:r>
              <a:r>
                <a:rPr lang="pt-BR" sz="1600" dirty="0"/>
                <a:t> in </a:t>
              </a:r>
              <a:r>
                <a:rPr lang="pt-BR" sz="1600" dirty="0" err="1"/>
                <a:t>so</a:t>
              </a:r>
              <a:r>
                <a:rPr lang="pt-BR" sz="1600" dirty="0"/>
                <a:t> </a:t>
              </a:r>
              <a:r>
                <a:rPr lang="pt-BR" sz="1600" dirty="0" err="1"/>
                <a:t>many</a:t>
              </a:r>
              <a:r>
                <a:rPr lang="pt-BR" sz="1600" dirty="0"/>
                <a:t> </a:t>
              </a:r>
              <a:r>
                <a:rPr lang="pt-BR" sz="1600" dirty="0" err="1"/>
                <a:t>ways</a:t>
              </a:r>
              <a:r>
                <a:rPr lang="pt-BR" sz="1600" dirty="0"/>
                <a:t> </a:t>
              </a:r>
            </a:p>
            <a:p>
              <a:r>
                <a:rPr lang="pt-BR" sz="1600" dirty="0"/>
                <a:t>as </a:t>
              </a:r>
              <a:r>
                <a:rPr lang="pt-BR" sz="1600" dirty="0" err="1"/>
                <a:t>to</a:t>
              </a:r>
              <a:r>
                <a:rPr lang="pt-BR" sz="1600" dirty="0"/>
                <a:t> </a:t>
              </a:r>
              <a:r>
                <a:rPr lang="pt-BR" sz="1600" dirty="0" err="1"/>
                <a:t>make</a:t>
              </a:r>
              <a:r>
                <a:rPr lang="pt-BR" sz="1600" dirty="0"/>
                <a:t> </a:t>
              </a:r>
              <a:r>
                <a:rPr lang="pt-BR" sz="1600" dirty="0" err="1"/>
                <a:t>the</a:t>
              </a:r>
              <a:r>
                <a:rPr lang="pt-BR" sz="1600" dirty="0"/>
                <a:t> </a:t>
              </a:r>
              <a:r>
                <a:rPr lang="pt-BR" sz="1600" dirty="0" err="1"/>
                <a:t>search</a:t>
              </a:r>
              <a:r>
                <a:rPr lang="pt-BR" sz="1600" dirty="0"/>
                <a:t> for </a:t>
              </a:r>
              <a:r>
                <a:rPr lang="pt-BR" sz="1600" dirty="0" err="1"/>
                <a:t>patterns</a:t>
              </a:r>
              <a:endParaRPr lang="pt-BR" sz="1600" dirty="0"/>
            </a:p>
            <a:p>
              <a:r>
                <a:rPr lang="pt-BR" sz="1600" dirty="0" err="1"/>
                <a:t>unworkable</a:t>
              </a:r>
              <a:r>
                <a:rPr lang="pt-BR" sz="1600" dirty="0"/>
                <a:t>.” (</a:t>
              </a:r>
              <a:r>
                <a:rPr lang="pt-BR" sz="1600" dirty="0" err="1"/>
                <a:t>Lawton</a:t>
              </a:r>
              <a:r>
                <a:rPr lang="pt-BR" sz="1600" dirty="0"/>
                <a:t> 1999: 181)</a:t>
              </a:r>
              <a:endParaRPr lang="en-GB" sz="1600" dirty="0"/>
            </a:p>
          </p:txBody>
        </p:sp>
      </p:grpSp>
      <p:grpSp>
        <p:nvGrpSpPr>
          <p:cNvPr id="50" name="Grupo 49"/>
          <p:cNvGrpSpPr/>
          <p:nvPr/>
        </p:nvGrpSpPr>
        <p:grpSpPr>
          <a:xfrm>
            <a:off x="179512" y="5301208"/>
            <a:ext cx="5513145" cy="1290431"/>
            <a:chOff x="189158" y="5253256"/>
            <a:chExt cx="5513145" cy="1290431"/>
          </a:xfrm>
        </p:grpSpPr>
        <p:sp>
          <p:nvSpPr>
            <p:cNvPr id="51" name="Retângulo 50"/>
            <p:cNvSpPr/>
            <p:nvPr/>
          </p:nvSpPr>
          <p:spPr>
            <a:xfrm>
              <a:off x="1641440" y="5267233"/>
              <a:ext cx="4060863" cy="923330"/>
            </a:xfrm>
            <a:prstGeom prst="rect">
              <a:avLst/>
            </a:prstGeom>
          </p:spPr>
          <p:txBody>
            <a:bodyPr wrap="square">
              <a:spAutoFit/>
            </a:bodyPr>
            <a:lstStyle/>
            <a:p>
              <a:r>
                <a:rPr lang="en-GB" dirty="0"/>
                <a:t>“(…) A purely local, ecological theory of diversity also cannot account for certain empirical patterns.” (</a:t>
              </a:r>
              <a:r>
                <a:rPr lang="en-GB" dirty="0" err="1"/>
                <a:t>Ricklefs</a:t>
              </a:r>
              <a:r>
                <a:rPr lang="en-GB" dirty="0"/>
                <a:t> 2006:S4)</a:t>
              </a:r>
            </a:p>
          </p:txBody>
        </p:sp>
        <p:pic>
          <p:nvPicPr>
            <p:cNvPr id="4100" name="Picture 4" descr="Resultado de image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029" r="16128"/>
            <a:stretch/>
          </p:blipFill>
          <p:spPr bwMode="auto">
            <a:xfrm>
              <a:off x="189158" y="5253256"/>
              <a:ext cx="1396180" cy="1290431"/>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CaixaDeTexto 53"/>
          <p:cNvSpPr txBox="1"/>
          <p:nvPr/>
        </p:nvSpPr>
        <p:spPr>
          <a:xfrm>
            <a:off x="7524328" y="6505599"/>
            <a:ext cx="1584176" cy="307777"/>
          </a:xfrm>
          <a:prstGeom prst="rect">
            <a:avLst/>
          </a:prstGeom>
          <a:noFill/>
        </p:spPr>
        <p:txBody>
          <a:bodyPr wrap="square" rtlCol="0">
            <a:spAutoFit/>
          </a:bodyPr>
          <a:lstStyle/>
          <a:p>
            <a:r>
              <a:rPr lang="pt-BR" sz="1400" dirty="0"/>
              <a:t>(</a:t>
            </a:r>
            <a:r>
              <a:rPr lang="pt-BR" sz="1400" dirty="0" err="1"/>
              <a:t>Vellend</a:t>
            </a:r>
            <a:r>
              <a:rPr lang="pt-BR" sz="1400" dirty="0"/>
              <a:t> 2010)</a:t>
            </a:r>
            <a:endParaRPr lang="en-GB" sz="1400" dirty="0"/>
          </a:p>
        </p:txBody>
      </p:sp>
    </p:spTree>
    <p:extLst>
      <p:ext uri="{BB962C8B-B14F-4D97-AF65-F5344CB8AC3E}">
        <p14:creationId xmlns:p14="http://schemas.microsoft.com/office/powerpoint/2010/main" val="307239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upo 46"/>
          <p:cNvGrpSpPr/>
          <p:nvPr/>
        </p:nvGrpSpPr>
        <p:grpSpPr>
          <a:xfrm>
            <a:off x="107504" y="188640"/>
            <a:ext cx="8892480" cy="3600400"/>
            <a:chOff x="107504" y="188640"/>
            <a:chExt cx="8892480" cy="3600400"/>
          </a:xfrm>
        </p:grpSpPr>
        <p:grpSp>
          <p:nvGrpSpPr>
            <p:cNvPr id="43" name="Grupo 42"/>
            <p:cNvGrpSpPr/>
            <p:nvPr/>
          </p:nvGrpSpPr>
          <p:grpSpPr>
            <a:xfrm>
              <a:off x="107504" y="1052736"/>
              <a:ext cx="8892480" cy="2736304"/>
              <a:chOff x="107504" y="1052736"/>
              <a:chExt cx="8892480" cy="2736304"/>
            </a:xfrm>
          </p:grpSpPr>
          <p:grpSp>
            <p:nvGrpSpPr>
              <p:cNvPr id="23" name="Grupo 22"/>
              <p:cNvGrpSpPr/>
              <p:nvPr/>
            </p:nvGrpSpPr>
            <p:grpSpPr>
              <a:xfrm>
                <a:off x="107504" y="1052736"/>
                <a:ext cx="8892480" cy="2736304"/>
                <a:chOff x="179512" y="2132856"/>
                <a:chExt cx="8892480" cy="2736304"/>
              </a:xfrm>
            </p:grpSpPr>
            <p:sp>
              <p:nvSpPr>
                <p:cNvPr id="24" name="CaixaDeTexto 23"/>
                <p:cNvSpPr txBox="1"/>
                <p:nvPr/>
              </p:nvSpPr>
              <p:spPr>
                <a:xfrm>
                  <a:off x="179512" y="2210088"/>
                  <a:ext cx="2520280" cy="193899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pt-BR" sz="2000" dirty="0" err="1"/>
                    <a:t>Abiotic</a:t>
                  </a:r>
                  <a:r>
                    <a:rPr lang="pt-BR" sz="2000" dirty="0"/>
                    <a:t> </a:t>
                  </a:r>
                  <a:r>
                    <a:rPr lang="pt-BR" sz="2000" dirty="0" err="1"/>
                    <a:t>conditions</a:t>
                  </a:r>
                  <a:endParaRPr lang="pt-BR" sz="2000" dirty="0"/>
                </a:p>
                <a:p>
                  <a:r>
                    <a:rPr lang="pt-BR" sz="2000" dirty="0"/>
                    <a:t>(e.g. </a:t>
                  </a:r>
                  <a:r>
                    <a:rPr lang="pt-BR" sz="2000" dirty="0" err="1"/>
                    <a:t>temperature</a:t>
                  </a:r>
                  <a:r>
                    <a:rPr lang="pt-BR" sz="2000" dirty="0"/>
                    <a:t>, pH)</a:t>
                  </a:r>
                </a:p>
                <a:p>
                  <a:endParaRPr lang="pt-BR" sz="2000" dirty="0"/>
                </a:p>
                <a:p>
                  <a:pPr marL="285750" indent="-285750">
                    <a:buFont typeface="Arial" panose="020B0604020202020204" pitchFamily="34" charset="0"/>
                    <a:buChar char="•"/>
                  </a:pPr>
                  <a:r>
                    <a:rPr lang="pt-BR" sz="2000" dirty="0" err="1"/>
                    <a:t>Abiotic</a:t>
                  </a:r>
                  <a:r>
                    <a:rPr lang="pt-BR" sz="2000" dirty="0"/>
                    <a:t> </a:t>
                  </a:r>
                  <a:r>
                    <a:rPr lang="pt-BR" sz="2000" dirty="0" err="1"/>
                    <a:t>resources</a:t>
                  </a:r>
                  <a:r>
                    <a:rPr lang="pt-BR" sz="2000" dirty="0"/>
                    <a:t> (e.g. light, CO</a:t>
                  </a:r>
                  <a:r>
                    <a:rPr lang="pt-BR" sz="2000" baseline="30000" dirty="0"/>
                    <a:t>2</a:t>
                  </a:r>
                  <a:r>
                    <a:rPr lang="pt-BR" sz="2000" dirty="0"/>
                    <a:t>, N)</a:t>
                  </a:r>
                  <a:endParaRPr lang="pt-BR" sz="2000" baseline="30000" dirty="0"/>
                </a:p>
                <a:p>
                  <a:endParaRPr lang="en-GB" sz="2000" dirty="0"/>
                </a:p>
              </p:txBody>
            </p:sp>
            <p:grpSp>
              <p:nvGrpSpPr>
                <p:cNvPr id="25" name="Grupo 24"/>
                <p:cNvGrpSpPr/>
                <p:nvPr/>
              </p:nvGrpSpPr>
              <p:grpSpPr>
                <a:xfrm>
                  <a:off x="3563888" y="2132856"/>
                  <a:ext cx="5508104" cy="2736304"/>
                  <a:chOff x="3672408" y="1916832"/>
                  <a:chExt cx="5508104" cy="2736304"/>
                </a:xfrm>
              </p:grpSpPr>
              <p:sp>
                <p:nvSpPr>
                  <p:cNvPr id="27" name="CaixaDeTexto 26"/>
                  <p:cNvSpPr txBox="1"/>
                  <p:nvPr/>
                </p:nvSpPr>
                <p:spPr>
                  <a:xfrm>
                    <a:off x="5886400" y="2060848"/>
                    <a:ext cx="1080120" cy="369332"/>
                  </a:xfrm>
                  <a:prstGeom prst="rect">
                    <a:avLst/>
                  </a:prstGeom>
                  <a:noFill/>
                  <a:ln>
                    <a:solidFill>
                      <a:schemeClr val="tx1"/>
                    </a:solidFill>
                  </a:ln>
                </p:spPr>
                <p:txBody>
                  <a:bodyPr wrap="square" rtlCol="0">
                    <a:spAutoFit/>
                  </a:bodyPr>
                  <a:lstStyle/>
                  <a:p>
                    <a:pPr algn="ctr"/>
                    <a:r>
                      <a:rPr lang="pt-BR" b="1" dirty="0" err="1">
                        <a:solidFill>
                          <a:schemeClr val="bg2">
                            <a:lumMod val="25000"/>
                          </a:schemeClr>
                        </a:solidFill>
                      </a:rPr>
                      <a:t>Predator</a:t>
                    </a:r>
                    <a:endParaRPr lang="en-GB" b="1" dirty="0">
                      <a:solidFill>
                        <a:schemeClr val="bg2">
                          <a:lumMod val="25000"/>
                        </a:schemeClr>
                      </a:solidFill>
                    </a:endParaRPr>
                  </a:p>
                </p:txBody>
              </p:sp>
              <p:sp>
                <p:nvSpPr>
                  <p:cNvPr id="28" name="CaixaDeTexto 27"/>
                  <p:cNvSpPr txBox="1"/>
                  <p:nvPr/>
                </p:nvSpPr>
                <p:spPr>
                  <a:xfrm>
                    <a:off x="6696744" y="2636912"/>
                    <a:ext cx="1278396" cy="369332"/>
                  </a:xfrm>
                  <a:prstGeom prst="rect">
                    <a:avLst/>
                  </a:prstGeom>
                  <a:noFill/>
                  <a:ln>
                    <a:solidFill>
                      <a:schemeClr val="tx1"/>
                    </a:solidFill>
                  </a:ln>
                </p:spPr>
                <p:txBody>
                  <a:bodyPr wrap="square" rtlCol="0">
                    <a:spAutoFit/>
                  </a:bodyPr>
                  <a:lstStyle/>
                  <a:p>
                    <a:pPr algn="ctr"/>
                    <a:r>
                      <a:rPr lang="pt-BR" b="1" dirty="0" err="1">
                        <a:solidFill>
                          <a:schemeClr val="accent2">
                            <a:lumMod val="75000"/>
                          </a:schemeClr>
                        </a:solidFill>
                      </a:rPr>
                      <a:t>Pollinator</a:t>
                    </a:r>
                    <a:endParaRPr lang="en-GB" b="1" dirty="0">
                      <a:solidFill>
                        <a:schemeClr val="accent2">
                          <a:lumMod val="75000"/>
                        </a:schemeClr>
                      </a:solidFill>
                    </a:endParaRPr>
                  </a:p>
                </p:txBody>
              </p:sp>
              <p:sp>
                <p:nvSpPr>
                  <p:cNvPr id="34" name="Retângulo de cantos arredondados 33"/>
                  <p:cNvSpPr/>
                  <p:nvPr/>
                </p:nvSpPr>
                <p:spPr>
                  <a:xfrm>
                    <a:off x="3672408" y="1916832"/>
                    <a:ext cx="5508104" cy="2736304"/>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Seta para a direita 25"/>
                <p:cNvSpPr/>
                <p:nvPr/>
              </p:nvSpPr>
              <p:spPr>
                <a:xfrm>
                  <a:off x="2771800" y="3020834"/>
                  <a:ext cx="720080" cy="19214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CaixaDeTexto 34"/>
              <p:cNvSpPr txBox="1"/>
              <p:nvPr/>
            </p:nvSpPr>
            <p:spPr>
              <a:xfrm>
                <a:off x="4813126" y="1772816"/>
                <a:ext cx="1199034" cy="369332"/>
              </a:xfrm>
              <a:prstGeom prst="rect">
                <a:avLst/>
              </a:prstGeom>
              <a:noFill/>
              <a:ln>
                <a:solidFill>
                  <a:schemeClr val="tx1"/>
                </a:solidFill>
              </a:ln>
            </p:spPr>
            <p:txBody>
              <a:bodyPr wrap="square" rtlCol="0">
                <a:spAutoFit/>
              </a:bodyPr>
              <a:lstStyle/>
              <a:p>
                <a:pPr algn="ctr"/>
                <a:r>
                  <a:rPr lang="pt-BR" b="1" dirty="0" err="1">
                    <a:solidFill>
                      <a:schemeClr val="accent2">
                        <a:lumMod val="75000"/>
                      </a:schemeClr>
                    </a:solidFill>
                  </a:rPr>
                  <a:t>Herbivore</a:t>
                </a:r>
                <a:endParaRPr lang="en-GB" b="1" dirty="0">
                  <a:solidFill>
                    <a:schemeClr val="accent2">
                      <a:lumMod val="75000"/>
                    </a:schemeClr>
                  </a:solidFill>
                </a:endParaRPr>
              </a:p>
            </p:txBody>
          </p:sp>
          <p:sp>
            <p:nvSpPr>
              <p:cNvPr id="36" name="CaixaDeTexto 35"/>
              <p:cNvSpPr txBox="1"/>
              <p:nvPr/>
            </p:nvSpPr>
            <p:spPr>
              <a:xfrm>
                <a:off x="4139952" y="2276872"/>
                <a:ext cx="1199034" cy="369332"/>
              </a:xfrm>
              <a:prstGeom prst="rect">
                <a:avLst/>
              </a:prstGeom>
              <a:noFill/>
              <a:ln>
                <a:solidFill>
                  <a:schemeClr val="tx1"/>
                </a:solidFill>
              </a:ln>
            </p:spPr>
            <p:txBody>
              <a:bodyPr wrap="square" rtlCol="0">
                <a:spAutoFit/>
              </a:bodyPr>
              <a:lstStyle/>
              <a:p>
                <a:pPr algn="ctr"/>
                <a:r>
                  <a:rPr lang="pt-BR" b="1" dirty="0" err="1">
                    <a:solidFill>
                      <a:srgbClr val="00B050"/>
                    </a:solidFill>
                  </a:rPr>
                  <a:t>Plant</a:t>
                </a:r>
                <a:r>
                  <a:rPr lang="pt-BR" b="1" dirty="0">
                    <a:solidFill>
                      <a:srgbClr val="00B050"/>
                    </a:solidFill>
                  </a:rPr>
                  <a:t> 1</a:t>
                </a:r>
                <a:endParaRPr lang="en-GB" b="1" dirty="0">
                  <a:solidFill>
                    <a:srgbClr val="00B050"/>
                  </a:solidFill>
                </a:endParaRPr>
              </a:p>
            </p:txBody>
          </p:sp>
          <p:sp>
            <p:nvSpPr>
              <p:cNvPr id="37" name="CaixaDeTexto 36"/>
              <p:cNvSpPr txBox="1"/>
              <p:nvPr/>
            </p:nvSpPr>
            <p:spPr>
              <a:xfrm>
                <a:off x="7333406" y="2276872"/>
                <a:ext cx="1199034" cy="369332"/>
              </a:xfrm>
              <a:prstGeom prst="rect">
                <a:avLst/>
              </a:prstGeom>
              <a:noFill/>
              <a:ln>
                <a:solidFill>
                  <a:schemeClr val="tx1"/>
                </a:solidFill>
              </a:ln>
            </p:spPr>
            <p:txBody>
              <a:bodyPr wrap="square" rtlCol="0">
                <a:spAutoFit/>
              </a:bodyPr>
              <a:lstStyle/>
              <a:p>
                <a:pPr algn="ctr"/>
                <a:r>
                  <a:rPr lang="pt-BR" b="1" dirty="0" err="1">
                    <a:solidFill>
                      <a:srgbClr val="00B050"/>
                    </a:solidFill>
                  </a:rPr>
                  <a:t>Plant</a:t>
                </a:r>
                <a:r>
                  <a:rPr lang="pt-BR" b="1" dirty="0">
                    <a:solidFill>
                      <a:srgbClr val="00B050"/>
                    </a:solidFill>
                  </a:rPr>
                  <a:t> 3</a:t>
                </a:r>
                <a:endParaRPr lang="en-GB" b="1" dirty="0">
                  <a:solidFill>
                    <a:srgbClr val="00B050"/>
                  </a:solidFill>
                </a:endParaRPr>
              </a:p>
            </p:txBody>
          </p:sp>
          <p:sp>
            <p:nvSpPr>
              <p:cNvPr id="38" name="CaixaDeTexto 37"/>
              <p:cNvSpPr txBox="1"/>
              <p:nvPr/>
            </p:nvSpPr>
            <p:spPr>
              <a:xfrm>
                <a:off x="4453086" y="2771636"/>
                <a:ext cx="1559074" cy="369332"/>
              </a:xfrm>
              <a:prstGeom prst="rect">
                <a:avLst/>
              </a:prstGeom>
              <a:noFill/>
              <a:ln>
                <a:solidFill>
                  <a:schemeClr val="tx1"/>
                </a:solidFill>
              </a:ln>
            </p:spPr>
            <p:txBody>
              <a:bodyPr wrap="square" rtlCol="0">
                <a:spAutoFit/>
              </a:bodyPr>
              <a:lstStyle/>
              <a:p>
                <a:pPr algn="ctr"/>
                <a:r>
                  <a:rPr lang="pt-BR" b="1" dirty="0" err="1">
                    <a:solidFill>
                      <a:srgbClr val="0070C0"/>
                    </a:solidFill>
                  </a:rPr>
                  <a:t>Decomposer</a:t>
                </a:r>
                <a:r>
                  <a:rPr lang="pt-BR" b="1" dirty="0">
                    <a:solidFill>
                      <a:srgbClr val="0070C0"/>
                    </a:solidFill>
                  </a:rPr>
                  <a:t> 2</a:t>
                </a:r>
                <a:endParaRPr lang="en-GB" b="1" dirty="0">
                  <a:solidFill>
                    <a:srgbClr val="0070C0"/>
                  </a:solidFill>
                </a:endParaRPr>
              </a:p>
            </p:txBody>
          </p:sp>
          <p:sp>
            <p:nvSpPr>
              <p:cNvPr id="39" name="CaixaDeTexto 38"/>
              <p:cNvSpPr txBox="1"/>
              <p:nvPr/>
            </p:nvSpPr>
            <p:spPr>
              <a:xfrm>
                <a:off x="4572000" y="3275692"/>
                <a:ext cx="1457672" cy="369332"/>
              </a:xfrm>
              <a:prstGeom prst="rect">
                <a:avLst/>
              </a:prstGeom>
              <a:noFill/>
              <a:ln>
                <a:solidFill>
                  <a:schemeClr val="tx1"/>
                </a:solidFill>
              </a:ln>
            </p:spPr>
            <p:txBody>
              <a:bodyPr wrap="square" rtlCol="0">
                <a:spAutoFit/>
              </a:bodyPr>
              <a:lstStyle/>
              <a:p>
                <a:pPr algn="ctr"/>
                <a:r>
                  <a:rPr lang="pt-BR" b="1" dirty="0" err="1">
                    <a:solidFill>
                      <a:srgbClr val="962A99"/>
                    </a:solidFill>
                  </a:rPr>
                  <a:t>Pathogen</a:t>
                </a:r>
                <a:r>
                  <a:rPr lang="pt-BR" b="1" dirty="0">
                    <a:solidFill>
                      <a:srgbClr val="962A99"/>
                    </a:solidFill>
                  </a:rPr>
                  <a:t> 1</a:t>
                </a:r>
                <a:endParaRPr lang="en-GB" b="1" dirty="0">
                  <a:solidFill>
                    <a:srgbClr val="962A99"/>
                  </a:solidFill>
                </a:endParaRPr>
              </a:p>
            </p:txBody>
          </p:sp>
          <p:sp>
            <p:nvSpPr>
              <p:cNvPr id="40" name="CaixaDeTexto 39"/>
              <p:cNvSpPr txBox="1"/>
              <p:nvPr/>
            </p:nvSpPr>
            <p:spPr>
              <a:xfrm>
                <a:off x="6588224" y="2780928"/>
                <a:ext cx="1583668" cy="369332"/>
              </a:xfrm>
              <a:prstGeom prst="rect">
                <a:avLst/>
              </a:prstGeom>
              <a:noFill/>
              <a:ln>
                <a:solidFill>
                  <a:schemeClr val="tx1"/>
                </a:solidFill>
              </a:ln>
            </p:spPr>
            <p:txBody>
              <a:bodyPr wrap="square" rtlCol="0">
                <a:spAutoFit/>
              </a:bodyPr>
              <a:lstStyle/>
              <a:p>
                <a:pPr algn="ctr"/>
                <a:r>
                  <a:rPr lang="pt-BR" b="1" dirty="0" err="1">
                    <a:solidFill>
                      <a:srgbClr val="0070C0"/>
                    </a:solidFill>
                  </a:rPr>
                  <a:t>Decomposer</a:t>
                </a:r>
                <a:r>
                  <a:rPr lang="pt-BR" b="1" dirty="0">
                    <a:solidFill>
                      <a:srgbClr val="0070C0"/>
                    </a:solidFill>
                  </a:rPr>
                  <a:t> 2</a:t>
                </a:r>
                <a:endParaRPr lang="en-GB" b="1" dirty="0">
                  <a:solidFill>
                    <a:srgbClr val="0070C0"/>
                  </a:solidFill>
                </a:endParaRPr>
              </a:p>
            </p:txBody>
          </p:sp>
          <p:sp>
            <p:nvSpPr>
              <p:cNvPr id="41" name="CaixaDeTexto 40"/>
              <p:cNvSpPr txBox="1"/>
              <p:nvPr/>
            </p:nvSpPr>
            <p:spPr>
              <a:xfrm>
                <a:off x="6588224" y="3275692"/>
                <a:ext cx="1296652" cy="369332"/>
              </a:xfrm>
              <a:prstGeom prst="rect">
                <a:avLst/>
              </a:prstGeom>
              <a:noFill/>
              <a:ln>
                <a:solidFill>
                  <a:schemeClr val="tx1"/>
                </a:solidFill>
              </a:ln>
            </p:spPr>
            <p:txBody>
              <a:bodyPr wrap="square" rtlCol="0">
                <a:spAutoFit/>
              </a:bodyPr>
              <a:lstStyle/>
              <a:p>
                <a:pPr algn="ctr"/>
                <a:r>
                  <a:rPr lang="pt-BR" b="1" dirty="0" err="1">
                    <a:solidFill>
                      <a:srgbClr val="962A99"/>
                    </a:solidFill>
                  </a:rPr>
                  <a:t>Pathogen</a:t>
                </a:r>
                <a:r>
                  <a:rPr lang="pt-BR" b="1" dirty="0">
                    <a:solidFill>
                      <a:srgbClr val="962A99"/>
                    </a:solidFill>
                  </a:rPr>
                  <a:t> 2</a:t>
                </a:r>
                <a:endParaRPr lang="en-GB" b="1" dirty="0">
                  <a:solidFill>
                    <a:srgbClr val="962A99"/>
                  </a:solidFill>
                </a:endParaRPr>
              </a:p>
            </p:txBody>
          </p:sp>
          <p:sp>
            <p:nvSpPr>
              <p:cNvPr id="42" name="CaixaDeTexto 41"/>
              <p:cNvSpPr txBox="1"/>
              <p:nvPr/>
            </p:nvSpPr>
            <p:spPr>
              <a:xfrm>
                <a:off x="5757131" y="2267208"/>
                <a:ext cx="1199034" cy="369332"/>
              </a:xfrm>
              <a:prstGeom prst="rect">
                <a:avLst/>
              </a:prstGeom>
              <a:noFill/>
              <a:ln>
                <a:solidFill>
                  <a:schemeClr val="tx1"/>
                </a:solidFill>
              </a:ln>
            </p:spPr>
            <p:txBody>
              <a:bodyPr wrap="square" rtlCol="0">
                <a:spAutoFit/>
              </a:bodyPr>
              <a:lstStyle/>
              <a:p>
                <a:pPr algn="ctr"/>
                <a:r>
                  <a:rPr lang="pt-BR" b="1" dirty="0" err="1">
                    <a:solidFill>
                      <a:srgbClr val="00B050"/>
                    </a:solidFill>
                  </a:rPr>
                  <a:t>Plant</a:t>
                </a:r>
                <a:r>
                  <a:rPr lang="pt-BR" b="1" dirty="0">
                    <a:solidFill>
                      <a:srgbClr val="00B050"/>
                    </a:solidFill>
                  </a:rPr>
                  <a:t> 2</a:t>
                </a:r>
                <a:endParaRPr lang="en-GB" b="1" dirty="0">
                  <a:solidFill>
                    <a:srgbClr val="00B050"/>
                  </a:solidFill>
                </a:endParaRPr>
              </a:p>
            </p:txBody>
          </p:sp>
        </p:grpSp>
        <p:sp>
          <p:nvSpPr>
            <p:cNvPr id="44" name="CaixaDeTexto 43"/>
            <p:cNvSpPr txBox="1"/>
            <p:nvPr/>
          </p:nvSpPr>
          <p:spPr>
            <a:xfrm>
              <a:off x="2304256" y="188640"/>
              <a:ext cx="6012160" cy="523220"/>
            </a:xfrm>
            <a:prstGeom prst="rect">
              <a:avLst/>
            </a:prstGeom>
            <a:noFill/>
          </p:spPr>
          <p:txBody>
            <a:bodyPr wrap="square" rtlCol="0">
              <a:spAutoFit/>
            </a:bodyPr>
            <a:lstStyle/>
            <a:p>
              <a:r>
                <a:rPr lang="pt-BR" sz="2800" dirty="0" err="1"/>
                <a:t>An</a:t>
              </a:r>
              <a:r>
                <a:rPr lang="pt-BR" sz="2800" dirty="0"/>
                <a:t> </a:t>
              </a:r>
              <a:r>
                <a:rPr lang="pt-BR" sz="2800" dirty="0" err="1"/>
                <a:t>ecological</a:t>
              </a:r>
              <a:r>
                <a:rPr lang="pt-BR" sz="2800" dirty="0"/>
                <a:t> </a:t>
              </a:r>
              <a:r>
                <a:rPr lang="pt-BR" sz="2800" dirty="0" err="1"/>
                <a:t>community</a:t>
              </a:r>
              <a:r>
                <a:rPr lang="pt-BR" sz="2800" dirty="0"/>
                <a:t> </a:t>
              </a:r>
              <a:r>
                <a:rPr lang="pt-BR" sz="2800" i="1" dirty="0"/>
                <a:t>sensu lato</a:t>
              </a:r>
              <a:endParaRPr lang="en-GB" sz="2800" i="1" dirty="0"/>
            </a:p>
          </p:txBody>
        </p:sp>
      </p:grpSp>
      <p:grpSp>
        <p:nvGrpSpPr>
          <p:cNvPr id="46" name="Grupo 45"/>
          <p:cNvGrpSpPr/>
          <p:nvPr/>
        </p:nvGrpSpPr>
        <p:grpSpPr>
          <a:xfrm>
            <a:off x="179512" y="3652034"/>
            <a:ext cx="8892480" cy="2959839"/>
            <a:chOff x="179512" y="3652034"/>
            <a:chExt cx="8892480" cy="2959839"/>
          </a:xfrm>
        </p:grpSpPr>
        <p:grpSp>
          <p:nvGrpSpPr>
            <p:cNvPr id="22" name="Grupo 21"/>
            <p:cNvGrpSpPr/>
            <p:nvPr/>
          </p:nvGrpSpPr>
          <p:grpSpPr>
            <a:xfrm>
              <a:off x="179512" y="4365104"/>
              <a:ext cx="8892480" cy="2246769"/>
              <a:chOff x="179512" y="2118335"/>
              <a:chExt cx="8892480" cy="2246769"/>
            </a:xfrm>
          </p:grpSpPr>
          <p:sp>
            <p:nvSpPr>
              <p:cNvPr id="4" name="CaixaDeTexto 3"/>
              <p:cNvSpPr txBox="1"/>
              <p:nvPr/>
            </p:nvSpPr>
            <p:spPr>
              <a:xfrm>
                <a:off x="179512" y="2118335"/>
                <a:ext cx="2520280" cy="224676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pt-BR" sz="2000" dirty="0" err="1"/>
                  <a:t>Abiotic</a:t>
                </a:r>
                <a:r>
                  <a:rPr lang="pt-BR" sz="2000" dirty="0"/>
                  <a:t> </a:t>
                </a:r>
                <a:r>
                  <a:rPr lang="pt-BR" sz="2000" dirty="0" err="1"/>
                  <a:t>conditions</a:t>
                </a:r>
                <a:endParaRPr lang="pt-BR" sz="2000" dirty="0"/>
              </a:p>
              <a:p>
                <a:pPr marL="285750" indent="-285750">
                  <a:buFont typeface="Arial" panose="020B0604020202020204" pitchFamily="34" charset="0"/>
                  <a:buChar char="•"/>
                </a:pPr>
                <a:r>
                  <a:rPr lang="pt-BR" sz="2000" dirty="0" err="1"/>
                  <a:t>Abiotic</a:t>
                </a:r>
                <a:r>
                  <a:rPr lang="pt-BR" sz="2000" dirty="0"/>
                  <a:t> </a:t>
                </a:r>
                <a:r>
                  <a:rPr lang="pt-BR" sz="2000" dirty="0" err="1"/>
                  <a:t>resources</a:t>
                </a:r>
                <a:endParaRPr lang="pt-BR" sz="2000" dirty="0"/>
              </a:p>
              <a:p>
                <a:pPr marL="285750" indent="-285750">
                  <a:buFont typeface="Arial" panose="020B0604020202020204" pitchFamily="34" charset="0"/>
                  <a:buChar char="•"/>
                </a:pPr>
                <a:r>
                  <a:rPr lang="pt-BR" sz="2000" dirty="0" err="1"/>
                  <a:t>Predators</a:t>
                </a:r>
                <a:endParaRPr lang="pt-BR" sz="2000" dirty="0"/>
              </a:p>
              <a:p>
                <a:pPr marL="285750" indent="-285750">
                  <a:buFont typeface="Arial" panose="020B0604020202020204" pitchFamily="34" charset="0"/>
                  <a:buChar char="•"/>
                </a:pPr>
                <a:r>
                  <a:rPr lang="pt-BR" sz="2000" dirty="0" err="1"/>
                  <a:t>Pathogens</a:t>
                </a:r>
                <a:endParaRPr lang="pt-BR" sz="2000" dirty="0"/>
              </a:p>
              <a:p>
                <a:pPr marL="285750" indent="-285750">
                  <a:buFont typeface="Arial" panose="020B0604020202020204" pitchFamily="34" charset="0"/>
                  <a:buChar char="•"/>
                </a:pPr>
                <a:r>
                  <a:rPr lang="pt-BR" sz="2000" dirty="0" err="1"/>
                  <a:t>Herbivores</a:t>
                </a:r>
                <a:endParaRPr lang="pt-BR" sz="2000" dirty="0"/>
              </a:p>
              <a:p>
                <a:pPr marL="285750" indent="-285750">
                  <a:buFont typeface="Arial" panose="020B0604020202020204" pitchFamily="34" charset="0"/>
                  <a:buChar char="•"/>
                </a:pPr>
                <a:r>
                  <a:rPr lang="pt-BR" sz="2000" dirty="0" err="1"/>
                  <a:t>Pollinators</a:t>
                </a:r>
                <a:endParaRPr lang="pt-BR" sz="2000" dirty="0"/>
              </a:p>
              <a:p>
                <a:pPr marL="285750" indent="-285750">
                  <a:buFont typeface="Arial" panose="020B0604020202020204" pitchFamily="34" charset="0"/>
                  <a:buChar char="•"/>
                </a:pPr>
                <a:r>
                  <a:rPr lang="pt-BR" sz="2000" dirty="0" err="1"/>
                  <a:t>Decomposers</a:t>
                </a:r>
                <a:endParaRPr lang="en-GB" sz="2000" dirty="0"/>
              </a:p>
            </p:txBody>
          </p:sp>
          <p:grpSp>
            <p:nvGrpSpPr>
              <p:cNvPr id="20" name="Grupo 19"/>
              <p:cNvGrpSpPr/>
              <p:nvPr/>
            </p:nvGrpSpPr>
            <p:grpSpPr>
              <a:xfrm>
                <a:off x="3563888" y="2132856"/>
                <a:ext cx="5508104" cy="2160240"/>
                <a:chOff x="3672408" y="1916832"/>
                <a:chExt cx="5508104" cy="2160240"/>
              </a:xfrm>
            </p:grpSpPr>
            <p:sp>
              <p:nvSpPr>
                <p:cNvPr id="5" name="CaixaDeTexto 4"/>
                <p:cNvSpPr txBox="1"/>
                <p:nvPr/>
              </p:nvSpPr>
              <p:spPr>
                <a:xfrm>
                  <a:off x="3809814" y="2708920"/>
                  <a:ext cx="1080120" cy="369332"/>
                </a:xfrm>
                <a:prstGeom prst="rect">
                  <a:avLst/>
                </a:prstGeom>
                <a:noFill/>
                <a:ln>
                  <a:solidFill>
                    <a:schemeClr val="tx1"/>
                  </a:solidFill>
                </a:ln>
              </p:spPr>
              <p:txBody>
                <a:bodyPr wrap="square" rtlCol="0">
                  <a:spAutoFit/>
                </a:bodyPr>
                <a:lstStyle/>
                <a:p>
                  <a:pPr algn="ctr"/>
                  <a:r>
                    <a:rPr lang="pt-BR" b="1" dirty="0" err="1">
                      <a:solidFill>
                        <a:srgbClr val="FF0000"/>
                      </a:solidFill>
                    </a:rPr>
                    <a:t>Plant</a:t>
                  </a:r>
                  <a:r>
                    <a:rPr lang="pt-BR" b="1" dirty="0">
                      <a:solidFill>
                        <a:srgbClr val="FF0000"/>
                      </a:solidFill>
                    </a:rPr>
                    <a:t> 1</a:t>
                  </a:r>
                  <a:endParaRPr lang="en-GB" b="1" dirty="0">
                    <a:solidFill>
                      <a:srgbClr val="FF0000"/>
                    </a:solidFill>
                  </a:endParaRPr>
                </a:p>
              </p:txBody>
            </p:sp>
            <p:sp>
              <p:nvSpPr>
                <p:cNvPr id="6" name="CaixaDeTexto 5"/>
                <p:cNvSpPr txBox="1"/>
                <p:nvPr/>
              </p:nvSpPr>
              <p:spPr>
                <a:xfrm>
                  <a:off x="5220072" y="2716396"/>
                  <a:ext cx="1080120" cy="369332"/>
                </a:xfrm>
                <a:prstGeom prst="rect">
                  <a:avLst/>
                </a:prstGeom>
                <a:noFill/>
                <a:ln>
                  <a:solidFill>
                    <a:schemeClr val="tx1"/>
                  </a:solidFill>
                </a:ln>
              </p:spPr>
              <p:txBody>
                <a:bodyPr wrap="square" rtlCol="0">
                  <a:spAutoFit/>
                </a:bodyPr>
                <a:lstStyle/>
                <a:p>
                  <a:pPr algn="ctr"/>
                  <a:r>
                    <a:rPr lang="pt-BR" b="1" dirty="0" err="1">
                      <a:solidFill>
                        <a:srgbClr val="0070C0"/>
                      </a:solidFill>
                    </a:rPr>
                    <a:t>Plant</a:t>
                  </a:r>
                  <a:r>
                    <a:rPr lang="pt-BR" b="1" dirty="0">
                      <a:solidFill>
                        <a:srgbClr val="0070C0"/>
                      </a:solidFill>
                    </a:rPr>
                    <a:t> 2</a:t>
                  </a:r>
                  <a:endParaRPr lang="en-GB" b="1" dirty="0">
                    <a:solidFill>
                      <a:srgbClr val="0070C0"/>
                    </a:solidFill>
                  </a:endParaRPr>
                </a:p>
              </p:txBody>
            </p:sp>
            <p:sp>
              <p:nvSpPr>
                <p:cNvPr id="7" name="CaixaDeTexto 6"/>
                <p:cNvSpPr txBox="1"/>
                <p:nvPr/>
              </p:nvSpPr>
              <p:spPr>
                <a:xfrm>
                  <a:off x="6588224" y="2716396"/>
                  <a:ext cx="1080120" cy="369332"/>
                </a:xfrm>
                <a:prstGeom prst="rect">
                  <a:avLst/>
                </a:prstGeom>
                <a:noFill/>
                <a:ln>
                  <a:solidFill>
                    <a:schemeClr val="tx1"/>
                  </a:solidFill>
                </a:ln>
              </p:spPr>
              <p:txBody>
                <a:bodyPr wrap="square" rtlCol="0">
                  <a:spAutoFit/>
                </a:bodyPr>
                <a:lstStyle/>
                <a:p>
                  <a:pPr algn="ctr"/>
                  <a:r>
                    <a:rPr lang="pt-BR" b="1" dirty="0" err="1">
                      <a:solidFill>
                        <a:srgbClr val="00B050"/>
                      </a:solidFill>
                    </a:rPr>
                    <a:t>Plant</a:t>
                  </a:r>
                  <a:r>
                    <a:rPr lang="pt-BR" b="1" dirty="0">
                      <a:solidFill>
                        <a:srgbClr val="00B050"/>
                      </a:solidFill>
                    </a:rPr>
                    <a:t> 3</a:t>
                  </a:r>
                  <a:endParaRPr lang="en-GB" b="1" dirty="0">
                    <a:solidFill>
                      <a:srgbClr val="00B050"/>
                    </a:solidFill>
                  </a:endParaRPr>
                </a:p>
              </p:txBody>
            </p:sp>
            <p:sp>
              <p:nvSpPr>
                <p:cNvPr id="8" name="CaixaDeTexto 7"/>
                <p:cNvSpPr txBox="1"/>
                <p:nvPr/>
              </p:nvSpPr>
              <p:spPr>
                <a:xfrm>
                  <a:off x="7956376" y="2716396"/>
                  <a:ext cx="1080120" cy="369332"/>
                </a:xfrm>
                <a:prstGeom prst="rect">
                  <a:avLst/>
                </a:prstGeom>
                <a:noFill/>
                <a:ln>
                  <a:solidFill>
                    <a:schemeClr val="tx1"/>
                  </a:solidFill>
                </a:ln>
              </p:spPr>
              <p:txBody>
                <a:bodyPr wrap="square" rtlCol="0">
                  <a:spAutoFit/>
                </a:bodyPr>
                <a:lstStyle/>
                <a:p>
                  <a:pPr algn="ctr"/>
                  <a:r>
                    <a:rPr lang="pt-BR" b="1" dirty="0" err="1"/>
                    <a:t>Plant</a:t>
                  </a:r>
                  <a:r>
                    <a:rPr lang="pt-BR" b="1" dirty="0"/>
                    <a:t> 4</a:t>
                  </a:r>
                  <a:endParaRPr lang="en-GB" b="1" dirty="0"/>
                </a:p>
              </p:txBody>
            </p:sp>
            <p:cxnSp>
              <p:nvCxnSpPr>
                <p:cNvPr id="10" name="Conector em curva 9"/>
                <p:cNvCxnSpPr>
                  <a:stCxn id="5" idx="2"/>
                  <a:endCxn id="8" idx="2"/>
                </p:cNvCxnSpPr>
                <p:nvPr/>
              </p:nvCxnSpPr>
              <p:spPr>
                <a:xfrm rot="16200000" flipH="1">
                  <a:off x="6419417" y="1008709"/>
                  <a:ext cx="7476" cy="4146562"/>
                </a:xfrm>
                <a:prstGeom prst="curvedConnector3">
                  <a:avLst>
                    <a:gd name="adj1" fmla="val 7999278"/>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Conector em curva 14"/>
                <p:cNvCxnSpPr>
                  <a:stCxn id="5" idx="0"/>
                  <a:endCxn id="7" idx="0"/>
                </p:cNvCxnSpPr>
                <p:nvPr/>
              </p:nvCxnSpPr>
              <p:spPr>
                <a:xfrm rot="16200000" flipH="1">
                  <a:off x="5735341" y="1323453"/>
                  <a:ext cx="7476" cy="2778410"/>
                </a:xfrm>
                <a:prstGeom prst="curvedConnector3">
                  <a:avLst>
                    <a:gd name="adj1" fmla="val -611557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em curva 17"/>
                <p:cNvCxnSpPr/>
                <p:nvPr/>
              </p:nvCxnSpPr>
              <p:spPr>
                <a:xfrm rot="16200000" flipH="1">
                  <a:off x="7103493" y="1332467"/>
                  <a:ext cx="7476" cy="2778410"/>
                </a:xfrm>
                <a:prstGeom prst="curvedConnector3">
                  <a:avLst>
                    <a:gd name="adj1" fmla="val -611557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tângulo de cantos arredondados 18"/>
                <p:cNvSpPr/>
                <p:nvPr/>
              </p:nvSpPr>
              <p:spPr>
                <a:xfrm>
                  <a:off x="3672408" y="1916832"/>
                  <a:ext cx="5508104" cy="216024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Seta para a direita 20"/>
              <p:cNvSpPr/>
              <p:nvPr/>
            </p:nvSpPr>
            <p:spPr>
              <a:xfrm>
                <a:off x="2771800" y="3020834"/>
                <a:ext cx="720080" cy="19214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CaixaDeTexto 44"/>
            <p:cNvSpPr txBox="1"/>
            <p:nvPr/>
          </p:nvSpPr>
          <p:spPr>
            <a:xfrm>
              <a:off x="2105472" y="3652034"/>
              <a:ext cx="6012160" cy="523220"/>
            </a:xfrm>
            <a:prstGeom prst="rect">
              <a:avLst/>
            </a:prstGeom>
            <a:noFill/>
          </p:spPr>
          <p:txBody>
            <a:bodyPr wrap="square" rtlCol="0">
              <a:spAutoFit/>
            </a:bodyPr>
            <a:lstStyle/>
            <a:p>
              <a:r>
                <a:rPr lang="pt-BR" sz="2800" dirty="0" err="1"/>
                <a:t>An</a:t>
              </a:r>
              <a:r>
                <a:rPr lang="pt-BR" sz="2800" dirty="0"/>
                <a:t> horizontal </a:t>
              </a:r>
              <a:r>
                <a:rPr lang="pt-BR" sz="2800" dirty="0" err="1"/>
                <a:t>community</a:t>
              </a:r>
              <a:r>
                <a:rPr lang="pt-BR" sz="2800" dirty="0"/>
                <a:t> (e.g. </a:t>
              </a:r>
              <a:r>
                <a:rPr lang="pt-BR" sz="2800" dirty="0" err="1"/>
                <a:t>plants</a:t>
              </a:r>
              <a:r>
                <a:rPr lang="pt-BR" sz="2800" dirty="0"/>
                <a:t>)</a:t>
              </a:r>
              <a:endParaRPr lang="en-GB" sz="2800" i="1" dirty="0"/>
            </a:p>
          </p:txBody>
        </p:sp>
      </p:grpSp>
      <p:sp>
        <p:nvSpPr>
          <p:cNvPr id="48" name="CaixaDeTexto 47"/>
          <p:cNvSpPr txBox="1"/>
          <p:nvPr/>
        </p:nvSpPr>
        <p:spPr>
          <a:xfrm>
            <a:off x="7452320" y="6577607"/>
            <a:ext cx="1584176" cy="307777"/>
          </a:xfrm>
          <a:prstGeom prst="rect">
            <a:avLst/>
          </a:prstGeom>
          <a:noFill/>
        </p:spPr>
        <p:txBody>
          <a:bodyPr wrap="square" rtlCol="0">
            <a:spAutoFit/>
          </a:bodyPr>
          <a:lstStyle/>
          <a:p>
            <a:r>
              <a:rPr lang="pt-BR" sz="1400" dirty="0"/>
              <a:t>(</a:t>
            </a:r>
            <a:r>
              <a:rPr lang="pt-BR" sz="1400" dirty="0" err="1"/>
              <a:t>Vellend</a:t>
            </a:r>
            <a:r>
              <a:rPr lang="pt-BR" sz="1400" dirty="0"/>
              <a:t> 2016)</a:t>
            </a:r>
            <a:endParaRPr lang="en-GB" sz="1400" dirty="0"/>
          </a:p>
        </p:txBody>
      </p:sp>
    </p:spTree>
    <p:extLst>
      <p:ext uri="{BB962C8B-B14F-4D97-AF65-F5344CB8AC3E}">
        <p14:creationId xmlns:p14="http://schemas.microsoft.com/office/powerpoint/2010/main" val="162496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E27F0B7C-161E-4453-81F9-6EF1F898A981}"/>
              </a:ext>
            </a:extLst>
          </p:cNvPr>
          <p:cNvSpPr/>
          <p:nvPr/>
        </p:nvSpPr>
        <p:spPr bwMode="auto">
          <a:xfrm>
            <a:off x="1067086" y="332656"/>
            <a:ext cx="7344816" cy="627212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dirty="0">
              <a:ln>
                <a:noFill/>
              </a:ln>
              <a:effectLst/>
              <a:latin typeface="Arial" charset="0"/>
              <a:ea typeface="Microsoft YaHei" charset="-122"/>
            </a:endParaRPr>
          </a:p>
        </p:txBody>
      </p:sp>
      <p:sp>
        <p:nvSpPr>
          <p:cNvPr id="5" name="Elipse 4">
            <a:extLst>
              <a:ext uri="{FF2B5EF4-FFF2-40B4-BE49-F238E27FC236}">
                <a16:creationId xmlns:a16="http://schemas.microsoft.com/office/drawing/2014/main" id="{699C76F7-4525-4CC7-98C4-E43634B18AC5}"/>
              </a:ext>
            </a:extLst>
          </p:cNvPr>
          <p:cNvSpPr/>
          <p:nvPr/>
        </p:nvSpPr>
        <p:spPr bwMode="auto">
          <a:xfrm>
            <a:off x="2555776" y="1964370"/>
            <a:ext cx="4536505" cy="4436431"/>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noFill/>
              </a:ln>
              <a:solidFill>
                <a:schemeClr val="bg1"/>
              </a:solidFill>
              <a:effectLst/>
              <a:latin typeface="Arial" charset="0"/>
              <a:ea typeface="Microsoft YaHei" charset="-122"/>
            </a:endParaRPr>
          </a:p>
        </p:txBody>
      </p:sp>
      <p:sp>
        <p:nvSpPr>
          <p:cNvPr id="6" name="Elipse 5">
            <a:extLst>
              <a:ext uri="{FF2B5EF4-FFF2-40B4-BE49-F238E27FC236}">
                <a16:creationId xmlns:a16="http://schemas.microsoft.com/office/drawing/2014/main" id="{5B5364BD-B9EC-4403-A8F9-4B540D465C6C}"/>
              </a:ext>
            </a:extLst>
          </p:cNvPr>
          <p:cNvSpPr/>
          <p:nvPr/>
        </p:nvSpPr>
        <p:spPr bwMode="auto">
          <a:xfrm>
            <a:off x="3275856" y="3848274"/>
            <a:ext cx="3168352" cy="2425919"/>
          </a:xfrm>
          <a:prstGeom prst="ellipse">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noFill/>
              </a:ln>
              <a:solidFill>
                <a:schemeClr val="bg1"/>
              </a:solidFill>
              <a:effectLst/>
              <a:latin typeface="Arial" charset="0"/>
              <a:ea typeface="Microsoft YaHei" charset="-122"/>
            </a:endParaRPr>
          </a:p>
        </p:txBody>
      </p:sp>
      <p:sp>
        <p:nvSpPr>
          <p:cNvPr id="7" name="CaixaDeTexto 6">
            <a:extLst>
              <a:ext uri="{FF2B5EF4-FFF2-40B4-BE49-F238E27FC236}">
                <a16:creationId xmlns:a16="http://schemas.microsoft.com/office/drawing/2014/main" id="{A9C4EE00-A987-482B-B826-3571C10BD691}"/>
              </a:ext>
            </a:extLst>
          </p:cNvPr>
          <p:cNvSpPr txBox="1"/>
          <p:nvPr/>
        </p:nvSpPr>
        <p:spPr>
          <a:xfrm>
            <a:off x="3059832" y="601524"/>
            <a:ext cx="3242971" cy="523220"/>
          </a:xfrm>
          <a:prstGeom prst="rect">
            <a:avLst/>
          </a:prstGeom>
          <a:noFill/>
        </p:spPr>
        <p:txBody>
          <a:bodyPr wrap="square" rtlCol="0">
            <a:spAutoFit/>
          </a:bodyPr>
          <a:lstStyle/>
          <a:p>
            <a:r>
              <a:rPr lang="pt-BR" sz="2800" dirty="0">
                <a:latin typeface="Arial" panose="020B0604020202020204" pitchFamily="34" charset="0"/>
                <a:cs typeface="Arial" panose="020B0604020202020204" pitchFamily="34" charset="0"/>
              </a:rPr>
              <a:t>Global </a:t>
            </a:r>
            <a:r>
              <a:rPr lang="pt-BR" sz="2800" dirty="0" err="1">
                <a:latin typeface="Arial" panose="020B0604020202020204" pitchFamily="34" charset="0"/>
                <a:cs typeface="Arial" panose="020B0604020202020204" pitchFamily="34" charset="0"/>
              </a:rPr>
              <a:t>Community</a:t>
            </a:r>
            <a:endParaRPr lang="en-GB" sz="2800" dirty="0">
              <a:latin typeface="Arial" panose="020B0604020202020204" pitchFamily="34" charset="0"/>
              <a:cs typeface="Arial" panose="020B0604020202020204" pitchFamily="34" charset="0"/>
            </a:endParaRPr>
          </a:p>
        </p:txBody>
      </p:sp>
      <p:sp>
        <p:nvSpPr>
          <p:cNvPr id="8" name="CaixaDeTexto 7">
            <a:extLst>
              <a:ext uri="{FF2B5EF4-FFF2-40B4-BE49-F238E27FC236}">
                <a16:creationId xmlns:a16="http://schemas.microsoft.com/office/drawing/2014/main" id="{0859004C-07AD-4725-B304-F0F7283CA95C}"/>
              </a:ext>
            </a:extLst>
          </p:cNvPr>
          <p:cNvSpPr txBox="1"/>
          <p:nvPr/>
        </p:nvSpPr>
        <p:spPr>
          <a:xfrm>
            <a:off x="3792492" y="980728"/>
            <a:ext cx="1846385" cy="923330"/>
          </a:xfrm>
          <a:prstGeom prst="rect">
            <a:avLst/>
          </a:prstGeom>
          <a:noFill/>
        </p:spPr>
        <p:txBody>
          <a:bodyPr wrap="square" rtlCol="0">
            <a:spAutoFit/>
          </a:bodyPr>
          <a:lstStyle/>
          <a:p>
            <a:pPr algn="ctr"/>
            <a:r>
              <a:rPr lang="pt-BR" dirty="0" err="1">
                <a:latin typeface="Arial" panose="020B0604020202020204" pitchFamily="34" charset="0"/>
                <a:cs typeface="Arial" panose="020B0604020202020204" pitchFamily="34" charset="0"/>
              </a:rPr>
              <a:t>Speciation</a:t>
            </a:r>
            <a:endParaRPr lang="pt-BR" dirty="0">
              <a:latin typeface="Arial" panose="020B0604020202020204" pitchFamily="34" charset="0"/>
              <a:cs typeface="Arial" panose="020B0604020202020204" pitchFamily="34" charset="0"/>
            </a:endParaRPr>
          </a:p>
          <a:p>
            <a:pPr algn="ctr"/>
            <a:r>
              <a:rPr lang="pt-BR" dirty="0" err="1">
                <a:latin typeface="Arial" panose="020B0604020202020204" pitchFamily="34" charset="0"/>
                <a:cs typeface="Arial" panose="020B0604020202020204" pitchFamily="34" charset="0"/>
              </a:rPr>
              <a:t>Drift</a:t>
            </a:r>
            <a:endParaRPr lang="pt-BR" dirty="0">
              <a:latin typeface="Arial" panose="020B0604020202020204" pitchFamily="34" charset="0"/>
              <a:cs typeface="Arial" panose="020B0604020202020204" pitchFamily="34" charset="0"/>
            </a:endParaRPr>
          </a:p>
          <a:p>
            <a:pPr algn="ctr"/>
            <a:r>
              <a:rPr lang="pt-BR" dirty="0" err="1">
                <a:latin typeface="Arial" panose="020B0604020202020204" pitchFamily="34" charset="0"/>
                <a:cs typeface="Arial" panose="020B0604020202020204" pitchFamily="34" charset="0"/>
              </a:rPr>
              <a:t>Selection</a:t>
            </a:r>
            <a:endParaRPr lang="en-GB" dirty="0">
              <a:latin typeface="Arial" panose="020B06040202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246322EB-D035-4CF5-B74E-AA137ECCEC1A}"/>
              </a:ext>
            </a:extLst>
          </p:cNvPr>
          <p:cNvSpPr txBox="1"/>
          <p:nvPr/>
        </p:nvSpPr>
        <p:spPr>
          <a:xfrm>
            <a:off x="3134811" y="2545740"/>
            <a:ext cx="3597429" cy="523220"/>
          </a:xfrm>
          <a:prstGeom prst="rect">
            <a:avLst/>
          </a:prstGeom>
          <a:noFill/>
        </p:spPr>
        <p:txBody>
          <a:bodyPr wrap="square" rtlCol="0">
            <a:spAutoFit/>
          </a:bodyPr>
          <a:lstStyle/>
          <a:p>
            <a:r>
              <a:rPr lang="pt-BR" sz="2800" dirty="0">
                <a:latin typeface="Arial" panose="020B0604020202020204" pitchFamily="34" charset="0"/>
                <a:cs typeface="Arial" panose="020B0604020202020204" pitchFamily="34" charset="0"/>
              </a:rPr>
              <a:t>Regional </a:t>
            </a:r>
            <a:r>
              <a:rPr lang="pt-BR" sz="2800" dirty="0" err="1">
                <a:latin typeface="Arial" panose="020B0604020202020204" pitchFamily="34" charset="0"/>
                <a:cs typeface="Arial" panose="020B0604020202020204" pitchFamily="34" charset="0"/>
              </a:rPr>
              <a:t>Community</a:t>
            </a:r>
            <a:endParaRPr lang="en-GB" sz="2800" dirty="0">
              <a:latin typeface="Arial" panose="020B0604020202020204" pitchFamily="34" charset="0"/>
              <a:cs typeface="Arial" panose="020B0604020202020204" pitchFamily="34" charset="0"/>
            </a:endParaRPr>
          </a:p>
        </p:txBody>
      </p:sp>
      <p:sp>
        <p:nvSpPr>
          <p:cNvPr id="10" name="CaixaDeTexto 7">
            <a:extLst>
              <a:ext uri="{FF2B5EF4-FFF2-40B4-BE49-F238E27FC236}">
                <a16:creationId xmlns:a16="http://schemas.microsoft.com/office/drawing/2014/main" id="{0859004C-07AD-4725-B304-F0F7283CA95C}"/>
              </a:ext>
            </a:extLst>
          </p:cNvPr>
          <p:cNvSpPr txBox="1"/>
          <p:nvPr/>
        </p:nvSpPr>
        <p:spPr>
          <a:xfrm>
            <a:off x="3593104" y="2924944"/>
            <a:ext cx="2461847" cy="923330"/>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pt-BR" dirty="0" err="1">
                <a:solidFill>
                  <a:schemeClr val="tx1"/>
                </a:solidFill>
                <a:cs typeface="Arial" panose="020B0604020202020204" pitchFamily="34" charset="0"/>
              </a:rPr>
              <a:t>Speciation</a:t>
            </a:r>
            <a:endParaRPr lang="pt-BR" dirty="0">
              <a:solidFill>
                <a:schemeClr val="tx1"/>
              </a:solidFill>
              <a:cs typeface="Arial" panose="020B0604020202020204" pitchFamily="34" charset="0"/>
            </a:endParaRPr>
          </a:p>
          <a:p>
            <a:pPr algn="ctr"/>
            <a:r>
              <a:rPr lang="pt-BR" dirty="0" err="1">
                <a:solidFill>
                  <a:schemeClr val="tx1"/>
                </a:solidFill>
                <a:cs typeface="Arial" panose="020B0604020202020204" pitchFamily="34" charset="0"/>
              </a:rPr>
              <a:t>Drift</a:t>
            </a:r>
            <a:endParaRPr lang="pt-BR" dirty="0">
              <a:solidFill>
                <a:schemeClr val="tx1"/>
              </a:solidFill>
              <a:cs typeface="Arial" panose="020B0604020202020204" pitchFamily="34" charset="0"/>
            </a:endParaRPr>
          </a:p>
          <a:p>
            <a:pPr algn="ctr"/>
            <a:r>
              <a:rPr lang="pt-BR" dirty="0" err="1">
                <a:solidFill>
                  <a:schemeClr val="tx1"/>
                </a:solidFill>
                <a:cs typeface="Arial" panose="020B0604020202020204" pitchFamily="34" charset="0"/>
              </a:rPr>
              <a:t>Selection</a:t>
            </a:r>
            <a:endParaRPr lang="en-GB" dirty="0">
              <a:solidFill>
                <a:schemeClr val="tx1"/>
              </a:solidFill>
              <a:cs typeface="Arial" panose="020B0604020202020204" pitchFamily="34" charset="0"/>
            </a:endParaRPr>
          </a:p>
        </p:txBody>
      </p:sp>
      <p:sp>
        <p:nvSpPr>
          <p:cNvPr id="11" name="CaixaDeTexto 10">
            <a:extLst>
              <a:ext uri="{FF2B5EF4-FFF2-40B4-BE49-F238E27FC236}">
                <a16:creationId xmlns:a16="http://schemas.microsoft.com/office/drawing/2014/main" id="{246322EB-D035-4CF5-B74E-AA137ECCEC1A}"/>
              </a:ext>
            </a:extLst>
          </p:cNvPr>
          <p:cNvSpPr txBox="1"/>
          <p:nvPr/>
        </p:nvSpPr>
        <p:spPr>
          <a:xfrm>
            <a:off x="3419872" y="3843045"/>
            <a:ext cx="2880320" cy="954107"/>
          </a:xfrm>
          <a:prstGeom prst="rect">
            <a:avLst/>
          </a:prstGeom>
          <a:noFill/>
        </p:spPr>
        <p:txBody>
          <a:bodyPr wrap="square" rtlCol="0">
            <a:spAutoFit/>
          </a:bodyPr>
          <a:lstStyle/>
          <a:p>
            <a:pPr algn="ctr"/>
            <a:r>
              <a:rPr lang="pt-BR" sz="2800" dirty="0">
                <a:latin typeface="Arial" panose="020B0604020202020204" pitchFamily="34" charset="0"/>
                <a:cs typeface="Arial" panose="020B0604020202020204" pitchFamily="34" charset="0"/>
              </a:rPr>
              <a:t>Local </a:t>
            </a:r>
            <a:r>
              <a:rPr lang="pt-BR" sz="2800" dirty="0" err="1">
                <a:latin typeface="Arial" panose="020B0604020202020204" pitchFamily="34" charset="0"/>
                <a:cs typeface="Arial" panose="020B0604020202020204" pitchFamily="34" charset="0"/>
              </a:rPr>
              <a:t>Community</a:t>
            </a:r>
            <a:endParaRPr lang="en-GB" sz="2800" dirty="0">
              <a:latin typeface="Arial" panose="020B0604020202020204" pitchFamily="34" charset="0"/>
              <a:cs typeface="Arial" panose="020B0604020202020204" pitchFamily="34" charset="0"/>
            </a:endParaRPr>
          </a:p>
        </p:txBody>
      </p:sp>
      <p:sp>
        <p:nvSpPr>
          <p:cNvPr id="12" name="CaixaDeTexto 7">
            <a:extLst>
              <a:ext uri="{FF2B5EF4-FFF2-40B4-BE49-F238E27FC236}">
                <a16:creationId xmlns:a16="http://schemas.microsoft.com/office/drawing/2014/main" id="{0859004C-07AD-4725-B304-F0F7283CA95C}"/>
              </a:ext>
            </a:extLst>
          </p:cNvPr>
          <p:cNvSpPr txBox="1"/>
          <p:nvPr/>
        </p:nvSpPr>
        <p:spPr>
          <a:xfrm>
            <a:off x="3593104" y="4801013"/>
            <a:ext cx="2461847" cy="923330"/>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pt-BR" dirty="0" err="1">
                <a:solidFill>
                  <a:schemeClr val="tx1"/>
                </a:solidFill>
                <a:cs typeface="Arial" panose="020B0604020202020204" pitchFamily="34" charset="0"/>
              </a:rPr>
              <a:t>Speciation</a:t>
            </a:r>
            <a:endParaRPr lang="pt-BR" dirty="0">
              <a:solidFill>
                <a:schemeClr val="tx1"/>
              </a:solidFill>
              <a:cs typeface="Arial" panose="020B0604020202020204" pitchFamily="34" charset="0"/>
            </a:endParaRPr>
          </a:p>
          <a:p>
            <a:pPr algn="ctr"/>
            <a:r>
              <a:rPr lang="pt-BR" dirty="0" err="1">
                <a:solidFill>
                  <a:schemeClr val="tx1"/>
                </a:solidFill>
                <a:cs typeface="Arial" panose="020B0604020202020204" pitchFamily="34" charset="0"/>
              </a:rPr>
              <a:t>Drift</a:t>
            </a:r>
            <a:endParaRPr lang="pt-BR" dirty="0">
              <a:solidFill>
                <a:schemeClr val="tx1"/>
              </a:solidFill>
              <a:cs typeface="Arial" panose="020B0604020202020204" pitchFamily="34" charset="0"/>
            </a:endParaRPr>
          </a:p>
          <a:p>
            <a:pPr algn="ctr"/>
            <a:r>
              <a:rPr lang="pt-BR" dirty="0" err="1">
                <a:solidFill>
                  <a:schemeClr val="tx1"/>
                </a:solidFill>
                <a:cs typeface="Arial" panose="020B0604020202020204" pitchFamily="34" charset="0"/>
              </a:rPr>
              <a:t>Selection</a:t>
            </a:r>
            <a:endParaRPr lang="en-GB" dirty="0">
              <a:solidFill>
                <a:schemeClr val="tx1"/>
              </a:solidFill>
              <a:cs typeface="Arial" panose="020B0604020202020204" pitchFamily="34" charset="0"/>
            </a:endParaRPr>
          </a:p>
        </p:txBody>
      </p:sp>
      <p:cxnSp>
        <p:nvCxnSpPr>
          <p:cNvPr id="13" name="Conector de seta reta 12"/>
          <p:cNvCxnSpPr/>
          <p:nvPr/>
        </p:nvCxnSpPr>
        <p:spPr>
          <a:xfrm>
            <a:off x="2339752" y="2852936"/>
            <a:ext cx="720080" cy="461665"/>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Conector de seta reta 13"/>
          <p:cNvCxnSpPr/>
          <p:nvPr/>
        </p:nvCxnSpPr>
        <p:spPr>
          <a:xfrm>
            <a:off x="3038488" y="4365104"/>
            <a:ext cx="720080" cy="533673"/>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flipH="1">
            <a:off x="6571353" y="2838128"/>
            <a:ext cx="648072" cy="548481"/>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flipH="1">
            <a:off x="5978767" y="4350295"/>
            <a:ext cx="648072" cy="548481"/>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1713024" y="2996952"/>
            <a:ext cx="1130784" cy="369332"/>
          </a:xfrm>
          <a:prstGeom prst="rect">
            <a:avLst/>
          </a:prstGeom>
          <a:noFill/>
        </p:spPr>
        <p:txBody>
          <a:bodyPr wrap="square" rtlCol="0">
            <a:spAutoFit/>
          </a:bodyPr>
          <a:lstStyle/>
          <a:p>
            <a:r>
              <a:rPr lang="pt-BR" dirty="0" err="1"/>
              <a:t>Dispersal</a:t>
            </a:r>
            <a:endParaRPr lang="en-GB" dirty="0"/>
          </a:p>
        </p:txBody>
      </p:sp>
      <p:sp>
        <p:nvSpPr>
          <p:cNvPr id="19" name="CaixaDeTexto 18"/>
          <p:cNvSpPr txBox="1"/>
          <p:nvPr/>
        </p:nvSpPr>
        <p:spPr>
          <a:xfrm>
            <a:off x="6876256" y="2987660"/>
            <a:ext cx="1130784" cy="369332"/>
          </a:xfrm>
          <a:prstGeom prst="rect">
            <a:avLst/>
          </a:prstGeom>
          <a:noFill/>
        </p:spPr>
        <p:txBody>
          <a:bodyPr wrap="square" rtlCol="0">
            <a:spAutoFit/>
          </a:bodyPr>
          <a:lstStyle/>
          <a:p>
            <a:r>
              <a:rPr lang="pt-BR" dirty="0" err="1"/>
              <a:t>Dispersal</a:t>
            </a:r>
            <a:endParaRPr lang="en-GB" dirty="0"/>
          </a:p>
        </p:txBody>
      </p:sp>
      <p:sp>
        <p:nvSpPr>
          <p:cNvPr id="21" name="CaixaDeTexto 20"/>
          <p:cNvSpPr txBox="1"/>
          <p:nvPr/>
        </p:nvSpPr>
        <p:spPr>
          <a:xfrm>
            <a:off x="6033504" y="3995772"/>
            <a:ext cx="1130784" cy="369332"/>
          </a:xfrm>
          <a:prstGeom prst="rect">
            <a:avLst/>
          </a:prstGeom>
          <a:noFill/>
        </p:spPr>
        <p:txBody>
          <a:bodyPr wrap="square" rtlCol="0">
            <a:spAutoFit/>
          </a:bodyPr>
          <a:lstStyle/>
          <a:p>
            <a:r>
              <a:rPr lang="pt-BR" dirty="0" err="1"/>
              <a:t>Dispersal</a:t>
            </a:r>
            <a:endParaRPr lang="en-GB" dirty="0"/>
          </a:p>
        </p:txBody>
      </p:sp>
      <p:sp>
        <p:nvSpPr>
          <p:cNvPr id="22" name="CaixaDeTexto 21"/>
          <p:cNvSpPr txBox="1"/>
          <p:nvPr/>
        </p:nvSpPr>
        <p:spPr>
          <a:xfrm>
            <a:off x="2555776" y="3997919"/>
            <a:ext cx="1130784" cy="369332"/>
          </a:xfrm>
          <a:prstGeom prst="rect">
            <a:avLst/>
          </a:prstGeom>
          <a:noFill/>
        </p:spPr>
        <p:txBody>
          <a:bodyPr wrap="square" rtlCol="0">
            <a:spAutoFit/>
          </a:bodyPr>
          <a:lstStyle/>
          <a:p>
            <a:r>
              <a:rPr lang="pt-BR" dirty="0" err="1"/>
              <a:t>Dispersal</a:t>
            </a:r>
            <a:endParaRPr lang="en-GB" dirty="0"/>
          </a:p>
        </p:txBody>
      </p:sp>
      <p:sp>
        <p:nvSpPr>
          <p:cNvPr id="24" name="CaixaDeTexto 23"/>
          <p:cNvSpPr txBox="1"/>
          <p:nvPr/>
        </p:nvSpPr>
        <p:spPr>
          <a:xfrm>
            <a:off x="107504" y="116632"/>
            <a:ext cx="2883291" cy="646331"/>
          </a:xfrm>
          <a:prstGeom prst="rect">
            <a:avLst/>
          </a:prstGeom>
          <a:noFill/>
        </p:spPr>
        <p:txBody>
          <a:bodyPr wrap="square" rtlCol="0">
            <a:spAutoFit/>
          </a:bodyPr>
          <a:lstStyle/>
          <a:p>
            <a:r>
              <a:rPr lang="pt-BR" sz="3600" dirty="0"/>
              <a:t>The </a:t>
            </a:r>
            <a:r>
              <a:rPr lang="pt-BR" sz="3600" dirty="0" err="1"/>
              <a:t>theory</a:t>
            </a:r>
            <a:r>
              <a:rPr lang="pt-BR" sz="3600" dirty="0"/>
              <a:t>...</a:t>
            </a:r>
            <a:endParaRPr lang="en-GB" sz="3600" dirty="0"/>
          </a:p>
        </p:txBody>
      </p:sp>
      <p:sp>
        <p:nvSpPr>
          <p:cNvPr id="26" name="CaixaDeTexto 25"/>
          <p:cNvSpPr txBox="1"/>
          <p:nvPr/>
        </p:nvSpPr>
        <p:spPr>
          <a:xfrm>
            <a:off x="7668344" y="6505599"/>
            <a:ext cx="1440160" cy="307777"/>
          </a:xfrm>
          <a:prstGeom prst="rect">
            <a:avLst/>
          </a:prstGeom>
          <a:noFill/>
        </p:spPr>
        <p:txBody>
          <a:bodyPr wrap="square" rtlCol="0">
            <a:spAutoFit/>
          </a:bodyPr>
          <a:lstStyle/>
          <a:p>
            <a:r>
              <a:rPr lang="pt-BR" sz="1400" dirty="0"/>
              <a:t>(</a:t>
            </a:r>
            <a:r>
              <a:rPr lang="pt-BR" sz="1400" dirty="0" err="1"/>
              <a:t>Vellend</a:t>
            </a:r>
            <a:r>
              <a:rPr lang="pt-BR" sz="1400" dirty="0"/>
              <a:t> 2010)</a:t>
            </a:r>
            <a:endParaRPr lang="en-GB" sz="1400" dirty="0"/>
          </a:p>
        </p:txBody>
      </p:sp>
    </p:spTree>
    <p:extLst>
      <p:ext uri="{BB962C8B-B14F-4D97-AF65-F5344CB8AC3E}">
        <p14:creationId xmlns:p14="http://schemas.microsoft.com/office/powerpoint/2010/main" val="4219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bldP spid="11" grpId="0"/>
      <p:bldP spid="12" grpId="0"/>
      <p:bldP spid="18" grpId="0"/>
      <p:bldP spid="19"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665779" y="26621"/>
            <a:ext cx="4442725" cy="954107"/>
          </a:xfrm>
          <a:prstGeom prst="rect">
            <a:avLst/>
          </a:prstGeom>
          <a:noFill/>
        </p:spPr>
        <p:txBody>
          <a:bodyPr wrap="square" rtlCol="0">
            <a:spAutoFit/>
          </a:bodyPr>
          <a:lstStyle/>
          <a:p>
            <a:pPr algn="ctr"/>
            <a:r>
              <a:rPr lang="pt-BR" sz="2800" dirty="0"/>
              <a:t>Fundamental </a:t>
            </a:r>
            <a:r>
              <a:rPr lang="pt-BR" sz="2800" dirty="0" err="1"/>
              <a:t>ways</a:t>
            </a:r>
            <a:r>
              <a:rPr lang="pt-BR" sz="2800" dirty="0"/>
              <a:t> </a:t>
            </a:r>
            <a:r>
              <a:rPr lang="pt-BR" sz="2800" dirty="0" err="1"/>
              <a:t>to</a:t>
            </a:r>
            <a:r>
              <a:rPr lang="pt-BR" sz="2800" dirty="0"/>
              <a:t> </a:t>
            </a:r>
            <a:r>
              <a:rPr lang="pt-BR" sz="2800" dirty="0" err="1"/>
              <a:t>change</a:t>
            </a:r>
            <a:r>
              <a:rPr lang="pt-BR" sz="2800" dirty="0"/>
              <a:t> </a:t>
            </a:r>
            <a:r>
              <a:rPr lang="pt-BR" sz="2800" dirty="0" err="1"/>
              <a:t>the</a:t>
            </a:r>
            <a:r>
              <a:rPr lang="pt-BR" sz="2800" dirty="0"/>
              <a:t> </a:t>
            </a:r>
            <a:r>
              <a:rPr lang="pt-BR" sz="2800" dirty="0" err="1"/>
              <a:t>number</a:t>
            </a:r>
            <a:r>
              <a:rPr lang="pt-BR" sz="2800" dirty="0"/>
              <a:t> </a:t>
            </a:r>
            <a:r>
              <a:rPr lang="pt-BR" sz="2800" dirty="0" err="1"/>
              <a:t>of</a:t>
            </a:r>
            <a:r>
              <a:rPr lang="pt-BR" sz="2800" dirty="0"/>
              <a:t> </a:t>
            </a:r>
            <a:r>
              <a:rPr lang="pt-BR" sz="2800" dirty="0" err="1"/>
              <a:t>species</a:t>
            </a:r>
            <a:endParaRPr lang="en-GB" sz="2800" dirty="0"/>
          </a:p>
        </p:txBody>
      </p:sp>
      <p:sp>
        <p:nvSpPr>
          <p:cNvPr id="6" name="Elipse 5"/>
          <p:cNvSpPr/>
          <p:nvPr/>
        </p:nvSpPr>
        <p:spPr>
          <a:xfrm>
            <a:off x="2051840" y="116632"/>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lipse 6"/>
          <p:cNvSpPr/>
          <p:nvPr/>
        </p:nvSpPr>
        <p:spPr>
          <a:xfrm>
            <a:off x="2051840" y="1412776"/>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ipse 7"/>
          <p:cNvSpPr/>
          <p:nvPr/>
        </p:nvSpPr>
        <p:spPr>
          <a:xfrm>
            <a:off x="2051840" y="2781048"/>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ipse 8"/>
          <p:cNvSpPr/>
          <p:nvPr/>
        </p:nvSpPr>
        <p:spPr>
          <a:xfrm>
            <a:off x="2051840" y="4221208"/>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e 9"/>
          <p:cNvSpPr/>
          <p:nvPr/>
        </p:nvSpPr>
        <p:spPr>
          <a:xfrm>
            <a:off x="2051840" y="5589360"/>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e 10"/>
          <p:cNvSpPr/>
          <p:nvPr/>
        </p:nvSpPr>
        <p:spPr>
          <a:xfrm>
            <a:off x="2447784" y="188640"/>
            <a:ext cx="180000" cy="180000"/>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ipse 14"/>
          <p:cNvSpPr/>
          <p:nvPr/>
        </p:nvSpPr>
        <p:spPr>
          <a:xfrm>
            <a:off x="2699792" y="260648"/>
            <a:ext cx="180000" cy="180000"/>
          </a:xfrm>
          <a:prstGeom prst="ellipse">
            <a:avLst/>
          </a:prstGeom>
          <a:solidFill>
            <a:srgbClr val="171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lipse 16"/>
          <p:cNvSpPr/>
          <p:nvPr/>
        </p:nvSpPr>
        <p:spPr>
          <a:xfrm>
            <a:off x="2411760" y="656712"/>
            <a:ext cx="180000" cy="180000"/>
          </a:xfrm>
          <a:prstGeom prst="ellipse">
            <a:avLst/>
          </a:prstGeom>
          <a:solidFill>
            <a:srgbClr val="171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lipse 17"/>
          <p:cNvSpPr/>
          <p:nvPr/>
        </p:nvSpPr>
        <p:spPr>
          <a:xfrm>
            <a:off x="2699792" y="872736"/>
            <a:ext cx="180000" cy="180000"/>
          </a:xfrm>
          <a:prstGeom prst="ellipse">
            <a:avLst/>
          </a:prstGeom>
          <a:solidFill>
            <a:srgbClr val="171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lipse 18"/>
          <p:cNvSpPr/>
          <p:nvPr/>
        </p:nvSpPr>
        <p:spPr>
          <a:xfrm>
            <a:off x="2195736" y="332656"/>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lipse 19"/>
          <p:cNvSpPr/>
          <p:nvPr/>
        </p:nvSpPr>
        <p:spPr>
          <a:xfrm>
            <a:off x="2519792" y="440688"/>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lipse 20"/>
          <p:cNvSpPr/>
          <p:nvPr/>
        </p:nvSpPr>
        <p:spPr>
          <a:xfrm>
            <a:off x="2123728" y="620688"/>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lipse 21"/>
          <p:cNvSpPr/>
          <p:nvPr/>
        </p:nvSpPr>
        <p:spPr>
          <a:xfrm>
            <a:off x="2771800" y="584704"/>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lipse 22"/>
          <p:cNvSpPr/>
          <p:nvPr/>
        </p:nvSpPr>
        <p:spPr>
          <a:xfrm>
            <a:off x="2339752" y="872736"/>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lipse 23"/>
          <p:cNvSpPr/>
          <p:nvPr/>
        </p:nvSpPr>
        <p:spPr>
          <a:xfrm>
            <a:off x="2483808" y="1484784"/>
            <a:ext cx="180000" cy="180000"/>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ipse 24"/>
          <p:cNvSpPr/>
          <p:nvPr/>
        </p:nvSpPr>
        <p:spPr>
          <a:xfrm>
            <a:off x="2735816" y="1556792"/>
            <a:ext cx="180000" cy="180000"/>
          </a:xfrm>
          <a:prstGeom prst="ellipse">
            <a:avLst/>
          </a:prstGeom>
          <a:solidFill>
            <a:srgbClr val="171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ipse 25"/>
          <p:cNvSpPr/>
          <p:nvPr/>
        </p:nvSpPr>
        <p:spPr>
          <a:xfrm>
            <a:off x="2447784" y="1952856"/>
            <a:ext cx="180000" cy="180000"/>
          </a:xfrm>
          <a:prstGeom prst="ellipse">
            <a:avLst/>
          </a:prstGeom>
          <a:solidFill>
            <a:srgbClr val="171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ipse 26"/>
          <p:cNvSpPr/>
          <p:nvPr/>
        </p:nvSpPr>
        <p:spPr>
          <a:xfrm>
            <a:off x="2735816" y="2168880"/>
            <a:ext cx="180000" cy="180000"/>
          </a:xfrm>
          <a:prstGeom prst="ellipse">
            <a:avLst/>
          </a:prstGeom>
          <a:solidFill>
            <a:srgbClr val="171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ipse 27"/>
          <p:cNvSpPr/>
          <p:nvPr/>
        </p:nvSpPr>
        <p:spPr>
          <a:xfrm>
            <a:off x="2231760" y="1628800"/>
            <a:ext cx="180000" cy="180000"/>
          </a:xfrm>
          <a:prstGeom prst="ellipse">
            <a:avLst/>
          </a:prstGeom>
          <a:pattFill prst="dashHorz">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Elipse 28"/>
          <p:cNvSpPr/>
          <p:nvPr/>
        </p:nvSpPr>
        <p:spPr>
          <a:xfrm>
            <a:off x="2555816" y="1736832"/>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ipse 30"/>
          <p:cNvSpPr/>
          <p:nvPr/>
        </p:nvSpPr>
        <p:spPr>
          <a:xfrm>
            <a:off x="2807824" y="1880848"/>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ipse 31"/>
          <p:cNvSpPr/>
          <p:nvPr/>
        </p:nvSpPr>
        <p:spPr>
          <a:xfrm>
            <a:off x="2375776" y="2168880"/>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ipse 32"/>
          <p:cNvSpPr/>
          <p:nvPr/>
        </p:nvSpPr>
        <p:spPr>
          <a:xfrm>
            <a:off x="2159752" y="1916832"/>
            <a:ext cx="180000" cy="180000"/>
          </a:xfrm>
          <a:prstGeom prst="ellipse">
            <a:avLst/>
          </a:prstGeom>
          <a:pattFill prst="dashHorz">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ipse 33"/>
          <p:cNvSpPr/>
          <p:nvPr/>
        </p:nvSpPr>
        <p:spPr>
          <a:xfrm>
            <a:off x="2447784" y="2852936"/>
            <a:ext cx="180000" cy="180000"/>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ipse 34"/>
          <p:cNvSpPr/>
          <p:nvPr/>
        </p:nvSpPr>
        <p:spPr>
          <a:xfrm>
            <a:off x="2699792" y="2924944"/>
            <a:ext cx="180000" cy="180000"/>
          </a:xfrm>
          <a:prstGeom prst="ellipse">
            <a:avLst/>
          </a:prstGeom>
          <a:solidFill>
            <a:srgbClr val="171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ipse 35"/>
          <p:cNvSpPr/>
          <p:nvPr/>
        </p:nvSpPr>
        <p:spPr>
          <a:xfrm>
            <a:off x="2663808" y="3321008"/>
            <a:ext cx="180000" cy="180000"/>
          </a:xfrm>
          <a:prstGeom prst="ellipse">
            <a:avLst/>
          </a:prstGeom>
          <a:solidFill>
            <a:srgbClr val="171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ipse 36"/>
          <p:cNvSpPr/>
          <p:nvPr/>
        </p:nvSpPr>
        <p:spPr>
          <a:xfrm>
            <a:off x="2879832" y="3356992"/>
            <a:ext cx="180000" cy="180000"/>
          </a:xfrm>
          <a:prstGeom prst="ellipse">
            <a:avLst/>
          </a:prstGeom>
          <a:solidFill>
            <a:srgbClr val="171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ipse 37"/>
          <p:cNvSpPr/>
          <p:nvPr/>
        </p:nvSpPr>
        <p:spPr>
          <a:xfrm>
            <a:off x="2195736" y="2996952"/>
            <a:ext cx="180000" cy="180000"/>
          </a:xfrm>
          <a:prstGeom prst="ellipse">
            <a:avLst/>
          </a:prstGeom>
          <a:pattFill prst="dashHorz">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Elipse 38"/>
          <p:cNvSpPr/>
          <p:nvPr/>
        </p:nvSpPr>
        <p:spPr>
          <a:xfrm>
            <a:off x="2519792" y="3104984"/>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lipse 39"/>
          <p:cNvSpPr/>
          <p:nvPr/>
        </p:nvSpPr>
        <p:spPr>
          <a:xfrm>
            <a:off x="2820783" y="3140968"/>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Elipse 40"/>
          <p:cNvSpPr/>
          <p:nvPr/>
        </p:nvSpPr>
        <p:spPr>
          <a:xfrm>
            <a:off x="2663808" y="3537032"/>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Elipse 41"/>
          <p:cNvSpPr/>
          <p:nvPr/>
        </p:nvSpPr>
        <p:spPr>
          <a:xfrm>
            <a:off x="2123728" y="3321008"/>
            <a:ext cx="180000" cy="180000"/>
          </a:xfrm>
          <a:prstGeom prst="ellipse">
            <a:avLst/>
          </a:prstGeom>
          <a:pattFill prst="dashHorz">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Elipse 42"/>
          <p:cNvSpPr/>
          <p:nvPr/>
        </p:nvSpPr>
        <p:spPr>
          <a:xfrm>
            <a:off x="2339752" y="3501008"/>
            <a:ext cx="180000" cy="180000"/>
          </a:xfrm>
          <a:prstGeom prst="ellipse">
            <a:avLst/>
          </a:prstGeom>
          <a:solidFill>
            <a:srgbClr val="962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lipse 44"/>
          <p:cNvSpPr/>
          <p:nvPr/>
        </p:nvSpPr>
        <p:spPr>
          <a:xfrm>
            <a:off x="2699792" y="4365104"/>
            <a:ext cx="180000" cy="180000"/>
          </a:xfrm>
          <a:prstGeom prst="ellipse">
            <a:avLst/>
          </a:prstGeom>
          <a:solidFill>
            <a:srgbClr val="171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lipse 45"/>
          <p:cNvSpPr/>
          <p:nvPr/>
        </p:nvSpPr>
        <p:spPr>
          <a:xfrm>
            <a:off x="2663808" y="4761168"/>
            <a:ext cx="180000" cy="180000"/>
          </a:xfrm>
          <a:prstGeom prst="ellipse">
            <a:avLst/>
          </a:prstGeom>
          <a:solidFill>
            <a:srgbClr val="171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lipse 46"/>
          <p:cNvSpPr/>
          <p:nvPr/>
        </p:nvSpPr>
        <p:spPr>
          <a:xfrm>
            <a:off x="2879832" y="4797152"/>
            <a:ext cx="180000" cy="180000"/>
          </a:xfrm>
          <a:prstGeom prst="ellipse">
            <a:avLst/>
          </a:prstGeom>
          <a:solidFill>
            <a:srgbClr val="171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Elipse 48"/>
          <p:cNvSpPr/>
          <p:nvPr/>
        </p:nvSpPr>
        <p:spPr>
          <a:xfrm>
            <a:off x="2519792" y="4545144"/>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Elipse 49"/>
          <p:cNvSpPr/>
          <p:nvPr/>
        </p:nvSpPr>
        <p:spPr>
          <a:xfrm>
            <a:off x="2820783" y="4581128"/>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Elipse 51"/>
          <p:cNvSpPr/>
          <p:nvPr/>
        </p:nvSpPr>
        <p:spPr>
          <a:xfrm>
            <a:off x="2123728" y="4761168"/>
            <a:ext cx="180000" cy="180000"/>
          </a:xfrm>
          <a:prstGeom prst="ellipse">
            <a:avLst/>
          </a:prstGeom>
          <a:pattFill prst="dashHorz">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ipse 52"/>
          <p:cNvSpPr/>
          <p:nvPr/>
        </p:nvSpPr>
        <p:spPr>
          <a:xfrm>
            <a:off x="2339752" y="4941168"/>
            <a:ext cx="180000" cy="180000"/>
          </a:xfrm>
          <a:prstGeom prst="ellipse">
            <a:avLst/>
          </a:prstGeom>
          <a:solidFill>
            <a:srgbClr val="962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lipse 53"/>
          <p:cNvSpPr/>
          <p:nvPr/>
        </p:nvSpPr>
        <p:spPr>
          <a:xfrm>
            <a:off x="2246973" y="4455104"/>
            <a:ext cx="180000" cy="180000"/>
          </a:xfrm>
          <a:prstGeom prst="ellipse">
            <a:avLst/>
          </a:prstGeom>
          <a:solidFill>
            <a:srgbClr val="962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lipse 54"/>
          <p:cNvSpPr/>
          <p:nvPr/>
        </p:nvSpPr>
        <p:spPr>
          <a:xfrm>
            <a:off x="2627784" y="5013176"/>
            <a:ext cx="180000" cy="180000"/>
          </a:xfrm>
          <a:prstGeom prst="ellipse">
            <a:avLst/>
          </a:prstGeom>
          <a:solidFill>
            <a:srgbClr val="171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CaixaDeTexto 65"/>
          <p:cNvSpPr txBox="1"/>
          <p:nvPr/>
        </p:nvSpPr>
        <p:spPr>
          <a:xfrm>
            <a:off x="971600" y="1076702"/>
            <a:ext cx="1620180" cy="400110"/>
          </a:xfrm>
          <a:prstGeom prst="rect">
            <a:avLst/>
          </a:prstGeom>
          <a:noFill/>
        </p:spPr>
        <p:txBody>
          <a:bodyPr wrap="square" rtlCol="0">
            <a:spAutoFit/>
          </a:bodyPr>
          <a:lstStyle/>
          <a:p>
            <a:r>
              <a:rPr lang="pt-BR" sz="2000" dirty="0"/>
              <a:t>1. </a:t>
            </a:r>
            <a:r>
              <a:rPr lang="pt-BR" sz="2000" dirty="0" err="1"/>
              <a:t>Speciation</a:t>
            </a:r>
            <a:endParaRPr lang="en-GB" sz="2000" dirty="0"/>
          </a:p>
        </p:txBody>
      </p:sp>
      <p:sp>
        <p:nvSpPr>
          <p:cNvPr id="67" name="CaixaDeTexto 66"/>
          <p:cNvSpPr txBox="1"/>
          <p:nvPr/>
        </p:nvSpPr>
        <p:spPr>
          <a:xfrm>
            <a:off x="1115616" y="2420888"/>
            <a:ext cx="1512168" cy="400110"/>
          </a:xfrm>
          <a:prstGeom prst="rect">
            <a:avLst/>
          </a:prstGeom>
          <a:noFill/>
        </p:spPr>
        <p:txBody>
          <a:bodyPr wrap="square" rtlCol="0">
            <a:spAutoFit/>
          </a:bodyPr>
          <a:lstStyle/>
          <a:p>
            <a:r>
              <a:rPr lang="pt-BR" sz="2000" dirty="0"/>
              <a:t>2. </a:t>
            </a:r>
            <a:r>
              <a:rPr lang="pt-BR" sz="2000" dirty="0" err="1"/>
              <a:t>Dispersal</a:t>
            </a:r>
            <a:endParaRPr lang="en-GB" sz="2000" dirty="0"/>
          </a:p>
        </p:txBody>
      </p:sp>
      <p:sp>
        <p:nvSpPr>
          <p:cNvPr id="68" name="CaixaDeTexto 67"/>
          <p:cNvSpPr txBox="1"/>
          <p:nvPr/>
        </p:nvSpPr>
        <p:spPr>
          <a:xfrm>
            <a:off x="1547664" y="3861048"/>
            <a:ext cx="1512168" cy="400110"/>
          </a:xfrm>
          <a:prstGeom prst="rect">
            <a:avLst/>
          </a:prstGeom>
          <a:noFill/>
        </p:spPr>
        <p:txBody>
          <a:bodyPr wrap="square" rtlCol="0">
            <a:spAutoFit/>
          </a:bodyPr>
          <a:lstStyle/>
          <a:p>
            <a:r>
              <a:rPr lang="pt-BR" sz="2000" dirty="0"/>
              <a:t>3. </a:t>
            </a:r>
            <a:r>
              <a:rPr lang="pt-BR" sz="2000" dirty="0" err="1"/>
              <a:t>Drift</a:t>
            </a:r>
            <a:endParaRPr lang="en-GB" sz="2000" dirty="0"/>
          </a:p>
        </p:txBody>
      </p:sp>
      <p:sp>
        <p:nvSpPr>
          <p:cNvPr id="69" name="CaixaDeTexto 68"/>
          <p:cNvSpPr txBox="1"/>
          <p:nvPr/>
        </p:nvSpPr>
        <p:spPr>
          <a:xfrm>
            <a:off x="1115616" y="5219908"/>
            <a:ext cx="1512168" cy="400110"/>
          </a:xfrm>
          <a:prstGeom prst="rect">
            <a:avLst/>
          </a:prstGeom>
          <a:noFill/>
        </p:spPr>
        <p:txBody>
          <a:bodyPr wrap="square" rtlCol="0">
            <a:spAutoFit/>
          </a:bodyPr>
          <a:lstStyle/>
          <a:p>
            <a:r>
              <a:rPr lang="pt-BR" sz="2000" dirty="0"/>
              <a:t>4. </a:t>
            </a:r>
            <a:r>
              <a:rPr lang="pt-BR" sz="2000" dirty="0" err="1"/>
              <a:t>Selection</a:t>
            </a:r>
            <a:endParaRPr lang="en-GB" sz="2000" dirty="0"/>
          </a:p>
        </p:txBody>
      </p:sp>
      <p:sp>
        <p:nvSpPr>
          <p:cNvPr id="70" name="CaixaDeTexto 69"/>
          <p:cNvSpPr txBox="1"/>
          <p:nvPr/>
        </p:nvSpPr>
        <p:spPr>
          <a:xfrm>
            <a:off x="3275856" y="350934"/>
            <a:ext cx="1512168" cy="369332"/>
          </a:xfrm>
          <a:prstGeom prst="rect">
            <a:avLst/>
          </a:prstGeom>
          <a:noFill/>
        </p:spPr>
        <p:txBody>
          <a:bodyPr wrap="square" rtlCol="0">
            <a:spAutoFit/>
          </a:bodyPr>
          <a:lstStyle/>
          <a:p>
            <a:r>
              <a:rPr lang="pt-BR" dirty="0"/>
              <a:t>S = 3</a:t>
            </a:r>
            <a:endParaRPr lang="en-GB" dirty="0"/>
          </a:p>
        </p:txBody>
      </p:sp>
      <p:sp>
        <p:nvSpPr>
          <p:cNvPr id="71" name="CaixaDeTexto 70"/>
          <p:cNvSpPr txBox="1"/>
          <p:nvPr/>
        </p:nvSpPr>
        <p:spPr>
          <a:xfrm>
            <a:off x="3247391" y="1736832"/>
            <a:ext cx="1512168" cy="369332"/>
          </a:xfrm>
          <a:prstGeom prst="rect">
            <a:avLst/>
          </a:prstGeom>
          <a:noFill/>
        </p:spPr>
        <p:txBody>
          <a:bodyPr wrap="square" rtlCol="0">
            <a:spAutoFit/>
          </a:bodyPr>
          <a:lstStyle/>
          <a:p>
            <a:r>
              <a:rPr lang="pt-BR" dirty="0"/>
              <a:t>S = 4</a:t>
            </a:r>
            <a:endParaRPr lang="en-GB" dirty="0"/>
          </a:p>
        </p:txBody>
      </p:sp>
      <p:sp>
        <p:nvSpPr>
          <p:cNvPr id="72" name="CaixaDeTexto 71"/>
          <p:cNvSpPr txBox="1"/>
          <p:nvPr/>
        </p:nvSpPr>
        <p:spPr>
          <a:xfrm>
            <a:off x="3247391" y="3086952"/>
            <a:ext cx="1512168" cy="369332"/>
          </a:xfrm>
          <a:prstGeom prst="rect">
            <a:avLst/>
          </a:prstGeom>
          <a:noFill/>
        </p:spPr>
        <p:txBody>
          <a:bodyPr wrap="square" rtlCol="0">
            <a:spAutoFit/>
          </a:bodyPr>
          <a:lstStyle/>
          <a:p>
            <a:r>
              <a:rPr lang="pt-BR" dirty="0"/>
              <a:t>S = 5</a:t>
            </a:r>
            <a:endParaRPr lang="en-GB" dirty="0"/>
          </a:p>
        </p:txBody>
      </p:sp>
      <p:sp>
        <p:nvSpPr>
          <p:cNvPr id="73" name="CaixaDeTexto 72"/>
          <p:cNvSpPr txBox="1"/>
          <p:nvPr/>
        </p:nvSpPr>
        <p:spPr>
          <a:xfrm>
            <a:off x="3276419" y="4638727"/>
            <a:ext cx="1512168" cy="369332"/>
          </a:xfrm>
          <a:prstGeom prst="rect">
            <a:avLst/>
          </a:prstGeom>
          <a:noFill/>
        </p:spPr>
        <p:txBody>
          <a:bodyPr wrap="square" rtlCol="0">
            <a:spAutoFit/>
          </a:bodyPr>
          <a:lstStyle/>
          <a:p>
            <a:r>
              <a:rPr lang="pt-BR" dirty="0"/>
              <a:t>S = 4</a:t>
            </a:r>
            <a:endParaRPr lang="en-GB" dirty="0"/>
          </a:p>
        </p:txBody>
      </p:sp>
      <p:sp>
        <p:nvSpPr>
          <p:cNvPr id="74" name="CaixaDeTexto 73"/>
          <p:cNvSpPr txBox="1"/>
          <p:nvPr/>
        </p:nvSpPr>
        <p:spPr>
          <a:xfrm>
            <a:off x="3247391" y="5849988"/>
            <a:ext cx="1512168" cy="369332"/>
          </a:xfrm>
          <a:prstGeom prst="rect">
            <a:avLst/>
          </a:prstGeom>
          <a:noFill/>
        </p:spPr>
        <p:txBody>
          <a:bodyPr wrap="square" rtlCol="0">
            <a:spAutoFit/>
          </a:bodyPr>
          <a:lstStyle/>
          <a:p>
            <a:r>
              <a:rPr lang="pt-BR" dirty="0"/>
              <a:t>S = 2</a:t>
            </a:r>
            <a:endParaRPr lang="en-GB" dirty="0"/>
          </a:p>
        </p:txBody>
      </p:sp>
      <p:sp>
        <p:nvSpPr>
          <p:cNvPr id="75" name="Chave direita 74"/>
          <p:cNvSpPr/>
          <p:nvPr/>
        </p:nvSpPr>
        <p:spPr>
          <a:xfrm>
            <a:off x="4427984" y="962736"/>
            <a:ext cx="331575" cy="203421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Chave direita 75"/>
          <p:cNvSpPr/>
          <p:nvPr/>
        </p:nvSpPr>
        <p:spPr>
          <a:xfrm>
            <a:off x="4414596" y="3715959"/>
            <a:ext cx="331575" cy="203421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CaixaDeTexto 76"/>
          <p:cNvSpPr txBox="1"/>
          <p:nvPr/>
        </p:nvSpPr>
        <p:spPr>
          <a:xfrm>
            <a:off x="5364088" y="1736832"/>
            <a:ext cx="2232248" cy="369332"/>
          </a:xfrm>
          <a:prstGeom prst="rect">
            <a:avLst/>
          </a:prstGeom>
          <a:noFill/>
        </p:spPr>
        <p:txBody>
          <a:bodyPr wrap="square" rtlCol="0">
            <a:spAutoFit/>
          </a:bodyPr>
          <a:lstStyle/>
          <a:p>
            <a:r>
              <a:rPr lang="pt-BR" dirty="0" err="1"/>
              <a:t>Ways</a:t>
            </a:r>
            <a:r>
              <a:rPr lang="pt-BR" dirty="0"/>
              <a:t> </a:t>
            </a:r>
            <a:r>
              <a:rPr lang="pt-BR" dirty="0" err="1"/>
              <a:t>to</a:t>
            </a:r>
            <a:r>
              <a:rPr lang="pt-BR" dirty="0"/>
              <a:t> </a:t>
            </a:r>
            <a:r>
              <a:rPr lang="pt-BR" dirty="0" err="1"/>
              <a:t>gain</a:t>
            </a:r>
            <a:r>
              <a:rPr lang="pt-BR" dirty="0"/>
              <a:t> </a:t>
            </a:r>
            <a:r>
              <a:rPr lang="pt-BR" dirty="0" err="1"/>
              <a:t>species</a:t>
            </a:r>
            <a:endParaRPr lang="en-GB" dirty="0"/>
          </a:p>
        </p:txBody>
      </p:sp>
      <p:sp>
        <p:nvSpPr>
          <p:cNvPr id="78" name="CaixaDeTexto 77"/>
          <p:cNvSpPr txBox="1"/>
          <p:nvPr/>
        </p:nvSpPr>
        <p:spPr>
          <a:xfrm>
            <a:off x="5508104" y="4512471"/>
            <a:ext cx="2232248" cy="369332"/>
          </a:xfrm>
          <a:prstGeom prst="rect">
            <a:avLst/>
          </a:prstGeom>
          <a:noFill/>
        </p:spPr>
        <p:txBody>
          <a:bodyPr wrap="square" rtlCol="0">
            <a:spAutoFit/>
          </a:bodyPr>
          <a:lstStyle/>
          <a:p>
            <a:r>
              <a:rPr lang="pt-BR" dirty="0" err="1"/>
              <a:t>Ways</a:t>
            </a:r>
            <a:r>
              <a:rPr lang="pt-BR" dirty="0"/>
              <a:t> </a:t>
            </a:r>
            <a:r>
              <a:rPr lang="pt-BR" dirty="0" err="1"/>
              <a:t>to</a:t>
            </a:r>
            <a:r>
              <a:rPr lang="pt-BR" dirty="0"/>
              <a:t> </a:t>
            </a:r>
            <a:r>
              <a:rPr lang="pt-BR" dirty="0" err="1"/>
              <a:t>lose</a:t>
            </a:r>
            <a:r>
              <a:rPr lang="pt-BR" dirty="0"/>
              <a:t> </a:t>
            </a:r>
            <a:r>
              <a:rPr lang="pt-BR" dirty="0" err="1"/>
              <a:t>species</a:t>
            </a:r>
            <a:endParaRPr lang="en-GB" dirty="0"/>
          </a:p>
        </p:txBody>
      </p:sp>
      <p:cxnSp>
        <p:nvCxnSpPr>
          <p:cNvPr id="83" name="Conector em curva 82"/>
          <p:cNvCxnSpPr>
            <a:stCxn id="86" idx="2"/>
            <a:endCxn id="43" idx="3"/>
          </p:cNvCxnSpPr>
          <p:nvPr/>
        </p:nvCxnSpPr>
        <p:spPr>
          <a:xfrm rot="16200000" flipH="1">
            <a:off x="1501156" y="2789691"/>
            <a:ext cx="155381" cy="1574532"/>
          </a:xfrm>
          <a:prstGeom prst="curvedConnector3">
            <a:avLst>
              <a:gd name="adj1" fmla="val 264087"/>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CaixaDeTexto 85"/>
          <p:cNvSpPr txBox="1"/>
          <p:nvPr/>
        </p:nvSpPr>
        <p:spPr>
          <a:xfrm>
            <a:off x="35496" y="2852936"/>
            <a:ext cx="1512168" cy="646331"/>
          </a:xfrm>
          <a:prstGeom prst="rect">
            <a:avLst/>
          </a:prstGeom>
          <a:noFill/>
        </p:spPr>
        <p:txBody>
          <a:bodyPr wrap="square" rtlCol="0">
            <a:spAutoFit/>
          </a:bodyPr>
          <a:lstStyle/>
          <a:p>
            <a:pPr algn="ctr"/>
            <a:r>
              <a:rPr lang="pt-BR" dirty="0" err="1"/>
              <a:t>Somewhere</a:t>
            </a:r>
            <a:r>
              <a:rPr lang="pt-BR" dirty="0"/>
              <a:t> </a:t>
            </a:r>
            <a:r>
              <a:rPr lang="pt-BR" dirty="0" err="1"/>
              <a:t>else</a:t>
            </a:r>
            <a:endParaRPr lang="en-GB" dirty="0"/>
          </a:p>
        </p:txBody>
      </p:sp>
      <p:cxnSp>
        <p:nvCxnSpPr>
          <p:cNvPr id="90" name="Conector de seta reta 89"/>
          <p:cNvCxnSpPr>
            <a:stCxn id="6" idx="4"/>
            <a:endCxn id="7" idx="0"/>
          </p:cNvCxnSpPr>
          <p:nvPr/>
        </p:nvCxnSpPr>
        <p:spPr>
          <a:xfrm>
            <a:off x="2591840" y="1196632"/>
            <a:ext cx="0" cy="2161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Conector de seta reta 90"/>
          <p:cNvCxnSpPr/>
          <p:nvPr/>
        </p:nvCxnSpPr>
        <p:spPr>
          <a:xfrm>
            <a:off x="2573808" y="2564784"/>
            <a:ext cx="0" cy="2161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Conector de seta reta 91"/>
          <p:cNvCxnSpPr/>
          <p:nvPr/>
        </p:nvCxnSpPr>
        <p:spPr>
          <a:xfrm>
            <a:off x="2592800" y="3952469"/>
            <a:ext cx="0" cy="2161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Conector de seta reta 92"/>
          <p:cNvCxnSpPr/>
          <p:nvPr/>
        </p:nvCxnSpPr>
        <p:spPr>
          <a:xfrm>
            <a:off x="2627784" y="5373096"/>
            <a:ext cx="0" cy="2161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6" name="CaixaDeTexto 95"/>
          <p:cNvSpPr txBox="1"/>
          <p:nvPr/>
        </p:nvSpPr>
        <p:spPr>
          <a:xfrm>
            <a:off x="7862823" y="6577607"/>
            <a:ext cx="1245681" cy="307777"/>
          </a:xfrm>
          <a:prstGeom prst="rect">
            <a:avLst/>
          </a:prstGeom>
          <a:noFill/>
        </p:spPr>
        <p:txBody>
          <a:bodyPr wrap="square" rtlCol="0">
            <a:spAutoFit/>
          </a:bodyPr>
          <a:lstStyle/>
          <a:p>
            <a:r>
              <a:rPr lang="pt-BR" sz="1400" dirty="0"/>
              <a:t>(</a:t>
            </a:r>
            <a:r>
              <a:rPr lang="pt-BR" sz="1400" dirty="0" err="1"/>
              <a:t>Vellend</a:t>
            </a:r>
            <a:r>
              <a:rPr lang="pt-BR" sz="1400" dirty="0"/>
              <a:t> 2016)</a:t>
            </a:r>
            <a:endParaRPr lang="en-GB" sz="1400" dirty="0"/>
          </a:p>
        </p:txBody>
      </p:sp>
      <p:sp>
        <p:nvSpPr>
          <p:cNvPr id="101" name="Elipse 100"/>
          <p:cNvSpPr/>
          <p:nvPr/>
        </p:nvSpPr>
        <p:spPr>
          <a:xfrm>
            <a:off x="2231760" y="1628800"/>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Elipse 101"/>
          <p:cNvSpPr/>
          <p:nvPr/>
        </p:nvSpPr>
        <p:spPr>
          <a:xfrm>
            <a:off x="2159752" y="1916832"/>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Elipse 102"/>
          <p:cNvSpPr/>
          <p:nvPr/>
        </p:nvSpPr>
        <p:spPr>
          <a:xfrm>
            <a:off x="2249752" y="4458727"/>
            <a:ext cx="180000" cy="180000"/>
          </a:xfrm>
          <a:prstGeom prst="ellipse">
            <a:avLst/>
          </a:prstGeom>
          <a:pattFill prst="dashHorz">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Elipse 103"/>
          <p:cNvSpPr/>
          <p:nvPr/>
        </p:nvSpPr>
        <p:spPr>
          <a:xfrm>
            <a:off x="2627784" y="5013176"/>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Elipse 104"/>
          <p:cNvSpPr/>
          <p:nvPr/>
        </p:nvSpPr>
        <p:spPr>
          <a:xfrm>
            <a:off x="2447784" y="4261158"/>
            <a:ext cx="180000" cy="180000"/>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Elipse 106"/>
          <p:cNvSpPr/>
          <p:nvPr/>
        </p:nvSpPr>
        <p:spPr>
          <a:xfrm>
            <a:off x="2663808" y="6165344"/>
            <a:ext cx="180000" cy="180000"/>
          </a:xfrm>
          <a:prstGeom prst="ellipse">
            <a:avLst/>
          </a:prstGeom>
          <a:solidFill>
            <a:srgbClr val="171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Elipse 108"/>
          <p:cNvSpPr/>
          <p:nvPr/>
        </p:nvSpPr>
        <p:spPr>
          <a:xfrm>
            <a:off x="2519792" y="5949320"/>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Elipse 109"/>
          <p:cNvSpPr/>
          <p:nvPr/>
        </p:nvSpPr>
        <p:spPr>
          <a:xfrm>
            <a:off x="2820783" y="5985304"/>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Elipse 110"/>
          <p:cNvSpPr/>
          <p:nvPr/>
        </p:nvSpPr>
        <p:spPr>
          <a:xfrm>
            <a:off x="2123728" y="6165344"/>
            <a:ext cx="180000" cy="180000"/>
          </a:xfrm>
          <a:prstGeom prst="ellipse">
            <a:avLst/>
          </a:prstGeom>
          <a:pattFill prst="dashHorz">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Elipse 111"/>
          <p:cNvSpPr/>
          <p:nvPr/>
        </p:nvSpPr>
        <p:spPr>
          <a:xfrm>
            <a:off x="2339752" y="6345344"/>
            <a:ext cx="180000" cy="180000"/>
          </a:xfrm>
          <a:prstGeom prst="ellipse">
            <a:avLst/>
          </a:prstGeom>
          <a:solidFill>
            <a:srgbClr val="962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Elipse 113"/>
          <p:cNvSpPr/>
          <p:nvPr/>
        </p:nvSpPr>
        <p:spPr>
          <a:xfrm>
            <a:off x="2627784" y="6417352"/>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Elipse 114"/>
          <p:cNvSpPr/>
          <p:nvPr/>
        </p:nvSpPr>
        <p:spPr>
          <a:xfrm>
            <a:off x="2663808" y="6165304"/>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Elipse 115"/>
          <p:cNvSpPr/>
          <p:nvPr/>
        </p:nvSpPr>
        <p:spPr>
          <a:xfrm>
            <a:off x="2879792" y="6165344"/>
            <a:ext cx="180000" cy="180000"/>
          </a:xfrm>
          <a:prstGeom prst="ellipse">
            <a:avLst/>
          </a:prstGeom>
          <a:solidFill>
            <a:srgbClr val="171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Elipse 116"/>
          <p:cNvSpPr/>
          <p:nvPr/>
        </p:nvSpPr>
        <p:spPr>
          <a:xfrm>
            <a:off x="2879792" y="6165304"/>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Elipse 117"/>
          <p:cNvSpPr/>
          <p:nvPr/>
        </p:nvSpPr>
        <p:spPr>
          <a:xfrm>
            <a:off x="2612703" y="5713295"/>
            <a:ext cx="180000" cy="180000"/>
          </a:xfrm>
          <a:prstGeom prst="ellipse">
            <a:avLst/>
          </a:prstGeom>
          <a:solidFill>
            <a:srgbClr val="171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Elipse 118"/>
          <p:cNvSpPr/>
          <p:nvPr/>
        </p:nvSpPr>
        <p:spPr>
          <a:xfrm>
            <a:off x="2612703" y="5713295"/>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Elipse 119"/>
          <p:cNvSpPr/>
          <p:nvPr/>
        </p:nvSpPr>
        <p:spPr>
          <a:xfrm>
            <a:off x="2807784" y="5769280"/>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Elipse 120"/>
          <p:cNvSpPr/>
          <p:nvPr/>
        </p:nvSpPr>
        <p:spPr>
          <a:xfrm>
            <a:off x="2217432" y="5836397"/>
            <a:ext cx="180000" cy="180000"/>
          </a:xfrm>
          <a:prstGeom prst="ellipse">
            <a:avLst/>
          </a:prstGeom>
          <a:solidFill>
            <a:srgbClr val="962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Elipse 121"/>
          <p:cNvSpPr/>
          <p:nvPr/>
        </p:nvSpPr>
        <p:spPr>
          <a:xfrm>
            <a:off x="2307432" y="6039360"/>
            <a:ext cx="180000" cy="1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CaixaDeTexto 125"/>
          <p:cNvSpPr txBox="1"/>
          <p:nvPr/>
        </p:nvSpPr>
        <p:spPr>
          <a:xfrm>
            <a:off x="4414596" y="6084004"/>
            <a:ext cx="4355413" cy="369332"/>
          </a:xfrm>
          <a:prstGeom prst="rect">
            <a:avLst/>
          </a:prstGeom>
          <a:noFill/>
        </p:spPr>
        <p:txBody>
          <a:bodyPr wrap="square" rtlCol="0">
            <a:spAutoFit/>
          </a:bodyPr>
          <a:lstStyle/>
          <a:p>
            <a:r>
              <a:rPr lang="pt-BR" b="1" dirty="0">
                <a:solidFill>
                  <a:srgbClr val="FF0000"/>
                </a:solidFill>
              </a:rPr>
              <a:t>S</a:t>
            </a:r>
            <a:r>
              <a:rPr lang="pt-BR" b="1" baseline="-25000" dirty="0">
                <a:solidFill>
                  <a:srgbClr val="FF0000"/>
                </a:solidFill>
              </a:rPr>
              <a:t>t+1</a:t>
            </a:r>
            <a:r>
              <a:rPr lang="pt-BR" b="1" dirty="0">
                <a:solidFill>
                  <a:srgbClr val="FF0000"/>
                </a:solidFill>
              </a:rPr>
              <a:t> = </a:t>
            </a:r>
            <a:r>
              <a:rPr lang="pt-BR" b="1" dirty="0" err="1">
                <a:solidFill>
                  <a:srgbClr val="FF0000"/>
                </a:solidFill>
              </a:rPr>
              <a:t>S</a:t>
            </a:r>
            <a:r>
              <a:rPr lang="pt-BR" b="1" baseline="-25000" dirty="0" err="1">
                <a:solidFill>
                  <a:srgbClr val="FF0000"/>
                </a:solidFill>
              </a:rPr>
              <a:t>t</a:t>
            </a:r>
            <a:r>
              <a:rPr lang="pt-BR" b="1" dirty="0">
                <a:solidFill>
                  <a:srgbClr val="FF0000"/>
                </a:solidFill>
              </a:rPr>
              <a:t> + </a:t>
            </a:r>
            <a:r>
              <a:rPr lang="pt-BR" b="1" dirty="0" err="1">
                <a:solidFill>
                  <a:srgbClr val="FF0000"/>
                </a:solidFill>
              </a:rPr>
              <a:t>speciation</a:t>
            </a:r>
            <a:r>
              <a:rPr lang="pt-BR" b="1" dirty="0">
                <a:solidFill>
                  <a:srgbClr val="FF0000"/>
                </a:solidFill>
              </a:rPr>
              <a:t> + </a:t>
            </a:r>
            <a:r>
              <a:rPr lang="pt-BR" b="1" dirty="0" err="1">
                <a:solidFill>
                  <a:srgbClr val="FF0000"/>
                </a:solidFill>
              </a:rPr>
              <a:t>dispersal</a:t>
            </a:r>
            <a:r>
              <a:rPr lang="pt-BR" b="1" dirty="0">
                <a:solidFill>
                  <a:srgbClr val="FF0000"/>
                </a:solidFill>
              </a:rPr>
              <a:t> - </a:t>
            </a:r>
            <a:r>
              <a:rPr lang="pt-BR" b="1" dirty="0" err="1">
                <a:solidFill>
                  <a:srgbClr val="FF0000"/>
                </a:solidFill>
              </a:rPr>
              <a:t>extinction</a:t>
            </a:r>
            <a:endParaRPr lang="en-GB" b="1" dirty="0">
              <a:solidFill>
                <a:srgbClr val="FF0000"/>
              </a:solidFill>
            </a:endParaRPr>
          </a:p>
        </p:txBody>
      </p:sp>
    </p:spTree>
    <p:extLst>
      <p:ext uri="{BB962C8B-B14F-4D97-AF65-F5344CB8AC3E}">
        <p14:creationId xmlns:p14="http://schemas.microsoft.com/office/powerpoint/2010/main" val="249560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2"/>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0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0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11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118"/>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2"/>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1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54" grpId="0" animBg="1"/>
      <p:bldP spid="55" grpId="0" animBg="1"/>
      <p:bldP spid="101" grpId="0" animBg="1"/>
      <p:bldP spid="102" grpId="0" animBg="1"/>
      <p:bldP spid="103" grpId="0" animBg="1"/>
      <p:bldP spid="104" grpId="0" animBg="1"/>
      <p:bldP spid="105" grpId="0" animBg="1"/>
      <p:bldP spid="107" grpId="0" animBg="1"/>
      <p:bldP spid="111" grpId="0" animBg="1"/>
      <p:bldP spid="115" grpId="0" animBg="1"/>
      <p:bldP spid="116" grpId="0" animBg="1"/>
      <p:bldP spid="117" grpId="0" animBg="1"/>
      <p:bldP spid="118" grpId="0" animBg="1"/>
      <p:bldP spid="119" grpId="0" animBg="1"/>
      <p:bldP spid="120" grpId="0" animBg="1"/>
      <p:bldP spid="122" grpId="0" animBg="1"/>
      <p:bldP spid="1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9512" y="-3577"/>
            <a:ext cx="8640960" cy="1200329"/>
          </a:xfrm>
          <a:prstGeom prst="rect">
            <a:avLst/>
          </a:prstGeom>
          <a:noFill/>
        </p:spPr>
        <p:txBody>
          <a:bodyPr wrap="square" rtlCol="0">
            <a:spAutoFit/>
          </a:bodyPr>
          <a:lstStyle/>
          <a:p>
            <a:pPr algn="ctr"/>
            <a:r>
              <a:rPr lang="pt-BR" sz="3600" dirty="0"/>
              <a:t>Some processes </a:t>
            </a:r>
            <a:r>
              <a:rPr lang="pt-BR" sz="3600" dirty="0" err="1"/>
              <a:t>considering</a:t>
            </a:r>
            <a:r>
              <a:rPr lang="pt-BR" sz="3600" dirty="0"/>
              <a:t> shift in </a:t>
            </a:r>
            <a:r>
              <a:rPr lang="pt-BR" sz="3600" dirty="0" err="1"/>
              <a:t>environment</a:t>
            </a:r>
            <a:endParaRPr lang="en-GB" sz="3600" dirty="0"/>
          </a:p>
        </p:txBody>
      </p:sp>
      <p:sp>
        <p:nvSpPr>
          <p:cNvPr id="5" name="Elipse 4">
            <a:extLst>
              <a:ext uri="{FF2B5EF4-FFF2-40B4-BE49-F238E27FC236}">
                <a16:creationId xmlns:a16="http://schemas.microsoft.com/office/drawing/2014/main" id="{6FC080A5-50EA-42A5-A0B8-0A81F5D0B04C}"/>
              </a:ext>
            </a:extLst>
          </p:cNvPr>
          <p:cNvSpPr/>
          <p:nvPr/>
        </p:nvSpPr>
        <p:spPr bwMode="auto">
          <a:xfrm rot="20125415">
            <a:off x="215035" y="2138682"/>
            <a:ext cx="4043916" cy="2915713"/>
          </a:xfrm>
          <a:prstGeom prst="ellipse">
            <a:avLst/>
          </a:prstGeom>
          <a:solidFill>
            <a:srgbClr val="CBF10F">
              <a:alpha val="50000"/>
            </a:srgbClr>
          </a:solidFill>
          <a:ln w="9525"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noFill/>
              </a:ln>
              <a:solidFill>
                <a:schemeClr val="bg1"/>
              </a:solidFill>
              <a:effectLst/>
              <a:latin typeface="Arial" charset="0"/>
              <a:ea typeface="Microsoft YaHei" charset="-122"/>
            </a:endParaRPr>
          </a:p>
        </p:txBody>
      </p:sp>
      <p:sp>
        <p:nvSpPr>
          <p:cNvPr id="14" name="CaixaDeTexto 26">
            <a:extLst>
              <a:ext uri="{FF2B5EF4-FFF2-40B4-BE49-F238E27FC236}">
                <a16:creationId xmlns:a16="http://schemas.microsoft.com/office/drawing/2014/main" id="{0F102536-395F-4899-8D28-4B2884B46A5F}"/>
              </a:ext>
            </a:extLst>
          </p:cNvPr>
          <p:cNvSpPr txBox="1"/>
          <p:nvPr/>
        </p:nvSpPr>
        <p:spPr>
          <a:xfrm>
            <a:off x="5313073" y="4726885"/>
            <a:ext cx="1491175" cy="646331"/>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pt-BR" dirty="0">
                <a:solidFill>
                  <a:schemeClr val="tx1"/>
                </a:solidFill>
              </a:rPr>
              <a:t>Shift in </a:t>
            </a:r>
            <a:r>
              <a:rPr lang="pt-BR" dirty="0" err="1">
                <a:solidFill>
                  <a:schemeClr val="tx1"/>
                </a:solidFill>
              </a:rPr>
              <a:t>environment</a:t>
            </a:r>
            <a:endParaRPr lang="en-GB" dirty="0">
              <a:solidFill>
                <a:schemeClr val="tx1"/>
              </a:solidFill>
            </a:endParaRPr>
          </a:p>
        </p:txBody>
      </p:sp>
      <p:sp>
        <p:nvSpPr>
          <p:cNvPr id="15" name="CaixaDeTexto 27">
            <a:extLst>
              <a:ext uri="{FF2B5EF4-FFF2-40B4-BE49-F238E27FC236}">
                <a16:creationId xmlns:a16="http://schemas.microsoft.com/office/drawing/2014/main" id="{AF691EBA-3508-4F41-ADFD-EA247483E20E}"/>
              </a:ext>
            </a:extLst>
          </p:cNvPr>
          <p:cNvSpPr txBox="1"/>
          <p:nvPr/>
        </p:nvSpPr>
        <p:spPr>
          <a:xfrm>
            <a:off x="910026" y="1196752"/>
            <a:ext cx="3573195" cy="646331"/>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pt-BR" dirty="0">
                <a:solidFill>
                  <a:schemeClr val="tx1"/>
                </a:solidFill>
              </a:rPr>
              <a:t>Horizontal </a:t>
            </a:r>
            <a:r>
              <a:rPr lang="pt-BR" dirty="0" err="1">
                <a:solidFill>
                  <a:schemeClr val="tx1"/>
                </a:solidFill>
              </a:rPr>
              <a:t>community</a:t>
            </a:r>
            <a:r>
              <a:rPr lang="pt-BR" dirty="0">
                <a:solidFill>
                  <a:schemeClr val="tx1"/>
                </a:solidFill>
              </a:rPr>
              <a:t> </a:t>
            </a:r>
          </a:p>
          <a:p>
            <a:r>
              <a:rPr lang="pt-BR" dirty="0">
                <a:solidFill>
                  <a:schemeClr val="tx1"/>
                </a:solidFill>
              </a:rPr>
              <a:t>(e.g. </a:t>
            </a:r>
            <a:r>
              <a:rPr lang="pt-BR" dirty="0" err="1">
                <a:solidFill>
                  <a:schemeClr val="tx1"/>
                </a:solidFill>
              </a:rPr>
              <a:t>plants</a:t>
            </a:r>
            <a:r>
              <a:rPr lang="pt-BR" dirty="0">
                <a:solidFill>
                  <a:schemeClr val="tx1"/>
                </a:solidFill>
              </a:rPr>
              <a:t>, </a:t>
            </a:r>
            <a:r>
              <a:rPr lang="pt-BR" dirty="0" err="1">
                <a:solidFill>
                  <a:schemeClr val="tx1"/>
                </a:solidFill>
              </a:rPr>
              <a:t>insects</a:t>
            </a:r>
            <a:r>
              <a:rPr lang="pt-BR" dirty="0">
                <a:solidFill>
                  <a:schemeClr val="tx1"/>
                </a:solidFill>
              </a:rPr>
              <a:t>, etc...)</a:t>
            </a:r>
            <a:endParaRPr lang="en-GB" dirty="0">
              <a:solidFill>
                <a:schemeClr val="tx1"/>
              </a:solidFill>
            </a:endParaRPr>
          </a:p>
        </p:txBody>
      </p:sp>
      <p:sp>
        <p:nvSpPr>
          <p:cNvPr id="16" name="Elipse 15">
            <a:extLst>
              <a:ext uri="{FF2B5EF4-FFF2-40B4-BE49-F238E27FC236}">
                <a16:creationId xmlns:a16="http://schemas.microsoft.com/office/drawing/2014/main" id="{6FC080A5-50EA-42A5-A0B8-0A81F5D0B04C}"/>
              </a:ext>
            </a:extLst>
          </p:cNvPr>
          <p:cNvSpPr/>
          <p:nvPr/>
        </p:nvSpPr>
        <p:spPr bwMode="auto">
          <a:xfrm rot="20125415">
            <a:off x="219474" y="2151061"/>
            <a:ext cx="4043916" cy="2915713"/>
          </a:xfrm>
          <a:prstGeom prst="ellipse">
            <a:avLst/>
          </a:prstGeom>
          <a:solidFill>
            <a:schemeClr val="tx2">
              <a:lumMod val="60000"/>
              <a:lumOff val="40000"/>
              <a:alpha val="50000"/>
            </a:schemeClr>
          </a:solidFill>
          <a:ln w="9525"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noFill/>
              </a:ln>
              <a:solidFill>
                <a:schemeClr val="bg1"/>
              </a:solidFill>
              <a:effectLst/>
              <a:latin typeface="Arial" charset="0"/>
              <a:ea typeface="Microsoft YaHei" charset="-122"/>
            </a:endParaRPr>
          </a:p>
        </p:txBody>
      </p:sp>
      <p:sp>
        <p:nvSpPr>
          <p:cNvPr id="9" name="Elipse 8">
            <a:extLst>
              <a:ext uri="{FF2B5EF4-FFF2-40B4-BE49-F238E27FC236}">
                <a16:creationId xmlns:a16="http://schemas.microsoft.com/office/drawing/2014/main" id="{CA0AEC05-89F8-49FA-8EFC-468C3B125529}"/>
              </a:ext>
            </a:extLst>
          </p:cNvPr>
          <p:cNvSpPr/>
          <p:nvPr/>
        </p:nvSpPr>
        <p:spPr bwMode="auto">
          <a:xfrm>
            <a:off x="3625462" y="2996952"/>
            <a:ext cx="514490" cy="379828"/>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400" b="0" i="0" u="none" strike="noStrike" cap="none" normalizeH="0" baseline="0" dirty="0">
              <a:ln>
                <a:noFill/>
              </a:ln>
              <a:solidFill>
                <a:schemeClr val="bg1"/>
              </a:solidFill>
              <a:effectLst/>
              <a:latin typeface="Arial" charset="0"/>
              <a:ea typeface="Microsoft YaHei" charset="-122"/>
            </a:endParaRPr>
          </a:p>
        </p:txBody>
      </p:sp>
      <p:sp>
        <p:nvSpPr>
          <p:cNvPr id="6" name="Elipse 5">
            <a:extLst>
              <a:ext uri="{FF2B5EF4-FFF2-40B4-BE49-F238E27FC236}">
                <a16:creationId xmlns:a16="http://schemas.microsoft.com/office/drawing/2014/main" id="{AE3DA717-CDC2-4A81-9481-DF740BB23E39}"/>
              </a:ext>
            </a:extLst>
          </p:cNvPr>
          <p:cNvSpPr/>
          <p:nvPr/>
        </p:nvSpPr>
        <p:spPr bwMode="auto">
          <a:xfrm>
            <a:off x="395536" y="3774500"/>
            <a:ext cx="1028980" cy="37982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pt-BR" sz="1400" b="0" i="0" u="none" strike="noStrike" cap="none" normalizeH="0" baseline="0" dirty="0" err="1">
                <a:ln>
                  <a:noFill/>
                </a:ln>
                <a:solidFill>
                  <a:schemeClr val="bg1"/>
                </a:solidFill>
                <a:effectLst/>
                <a:latin typeface="Arial" charset="0"/>
                <a:ea typeface="Microsoft YaHei" charset="-122"/>
              </a:rPr>
              <a:t>Extinct</a:t>
            </a:r>
            <a:endParaRPr kumimoji="0" lang="en-GB" sz="1400" b="0" i="0" u="none" strike="noStrike" cap="none" normalizeH="0" baseline="0" dirty="0">
              <a:ln>
                <a:noFill/>
              </a:ln>
              <a:solidFill>
                <a:schemeClr val="bg1"/>
              </a:solidFill>
              <a:effectLst/>
              <a:latin typeface="Arial" charset="0"/>
              <a:ea typeface="Microsoft YaHei" charset="-122"/>
            </a:endParaRPr>
          </a:p>
        </p:txBody>
      </p:sp>
      <p:sp>
        <p:nvSpPr>
          <p:cNvPr id="7" name="Elipse 6">
            <a:extLst>
              <a:ext uri="{FF2B5EF4-FFF2-40B4-BE49-F238E27FC236}">
                <a16:creationId xmlns:a16="http://schemas.microsoft.com/office/drawing/2014/main" id="{BC5BBB69-FA1D-46C4-9AE4-E1B361F45183}"/>
              </a:ext>
            </a:extLst>
          </p:cNvPr>
          <p:cNvSpPr/>
          <p:nvPr/>
        </p:nvSpPr>
        <p:spPr bwMode="auto">
          <a:xfrm>
            <a:off x="683568" y="3252376"/>
            <a:ext cx="1028980" cy="379828"/>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pt-BR" sz="1400" b="0" i="0" u="none" strike="noStrike" cap="none" normalizeH="0" baseline="0" dirty="0" err="1">
                <a:ln>
                  <a:noFill/>
                </a:ln>
                <a:solidFill>
                  <a:schemeClr val="bg1"/>
                </a:solidFill>
                <a:effectLst/>
                <a:latin typeface="Arial" charset="0"/>
                <a:ea typeface="Microsoft YaHei" charset="-122"/>
              </a:rPr>
              <a:t>Extinct</a:t>
            </a:r>
            <a:endParaRPr kumimoji="0" lang="en-GB" sz="1400" b="0" i="0" u="none" strike="noStrike" cap="none" normalizeH="0" baseline="0" dirty="0">
              <a:ln>
                <a:noFill/>
              </a:ln>
              <a:solidFill>
                <a:schemeClr val="bg1"/>
              </a:solidFill>
              <a:effectLst/>
              <a:latin typeface="Arial" charset="0"/>
              <a:ea typeface="Microsoft YaHei" charset="-122"/>
            </a:endParaRPr>
          </a:p>
        </p:txBody>
      </p:sp>
      <p:sp>
        <p:nvSpPr>
          <p:cNvPr id="8" name="Elipse 7">
            <a:extLst>
              <a:ext uri="{FF2B5EF4-FFF2-40B4-BE49-F238E27FC236}">
                <a16:creationId xmlns:a16="http://schemas.microsoft.com/office/drawing/2014/main" id="{C2966D25-06E9-47BE-8573-CC73E9D25148}"/>
              </a:ext>
            </a:extLst>
          </p:cNvPr>
          <p:cNvSpPr/>
          <p:nvPr/>
        </p:nvSpPr>
        <p:spPr bwMode="auto">
          <a:xfrm>
            <a:off x="1140439" y="2701446"/>
            <a:ext cx="1028980" cy="379828"/>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eaLnBrk="1">
              <a:lnSpc>
                <a:spcPct val="93000"/>
              </a:lnSpc>
              <a:buClr>
                <a:srgbClr val="000000"/>
              </a:buClr>
              <a:buSzPct val="100000"/>
            </a:pPr>
            <a:r>
              <a:rPr lang="pt-BR" sz="1400" dirty="0" err="1">
                <a:latin typeface="Arial" charset="0"/>
                <a:ea typeface="Microsoft YaHei" charset="-122"/>
              </a:rPr>
              <a:t>Extinct</a:t>
            </a:r>
            <a:endParaRPr lang="en-GB" sz="1400" dirty="0">
              <a:latin typeface="Arial" charset="0"/>
              <a:ea typeface="Microsoft YaHei" charset="-122"/>
            </a:endParaRPr>
          </a:p>
        </p:txBody>
      </p:sp>
      <p:sp>
        <p:nvSpPr>
          <p:cNvPr id="11" name="Elipse 10">
            <a:extLst>
              <a:ext uri="{FF2B5EF4-FFF2-40B4-BE49-F238E27FC236}">
                <a16:creationId xmlns:a16="http://schemas.microsoft.com/office/drawing/2014/main" id="{93D97B08-82C9-48CF-A1C6-C9D7FE8C4C95}"/>
              </a:ext>
            </a:extLst>
          </p:cNvPr>
          <p:cNvSpPr/>
          <p:nvPr/>
        </p:nvSpPr>
        <p:spPr bwMode="auto">
          <a:xfrm>
            <a:off x="2464289" y="3964414"/>
            <a:ext cx="739559" cy="616714"/>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400" b="0" i="0" u="none" strike="noStrike" cap="none" normalizeH="0" baseline="0" dirty="0">
              <a:ln>
                <a:noFill/>
              </a:ln>
              <a:solidFill>
                <a:schemeClr val="bg1"/>
              </a:solidFill>
              <a:effectLst/>
              <a:latin typeface="Arial" charset="0"/>
              <a:ea typeface="Microsoft YaHei" charset="-122"/>
            </a:endParaRPr>
          </a:p>
        </p:txBody>
      </p:sp>
      <p:sp>
        <p:nvSpPr>
          <p:cNvPr id="13" name="Elipse 12">
            <a:extLst>
              <a:ext uri="{FF2B5EF4-FFF2-40B4-BE49-F238E27FC236}">
                <a16:creationId xmlns:a16="http://schemas.microsoft.com/office/drawing/2014/main" id="{5BE88206-2117-462D-BED2-9D1DB77C258B}"/>
              </a:ext>
            </a:extLst>
          </p:cNvPr>
          <p:cNvSpPr/>
          <p:nvPr/>
        </p:nvSpPr>
        <p:spPr bwMode="auto">
          <a:xfrm>
            <a:off x="1805460" y="2203387"/>
            <a:ext cx="1028980" cy="37982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pt-BR" sz="1400" b="0" i="0" u="none" strike="noStrike" cap="none" normalizeH="0" baseline="0" dirty="0" err="1">
                <a:ln>
                  <a:noFill/>
                </a:ln>
                <a:solidFill>
                  <a:schemeClr val="bg1"/>
                </a:solidFill>
                <a:effectLst/>
                <a:latin typeface="Arial" charset="0"/>
                <a:ea typeface="Microsoft YaHei" charset="-122"/>
              </a:rPr>
              <a:t>Extinct</a:t>
            </a:r>
            <a:endParaRPr kumimoji="0" lang="en-GB" sz="1400" b="0" i="0" u="none" strike="noStrike" cap="none" normalizeH="0" baseline="0" dirty="0">
              <a:ln>
                <a:noFill/>
              </a:ln>
              <a:solidFill>
                <a:schemeClr val="bg1"/>
              </a:solidFill>
              <a:effectLst/>
              <a:latin typeface="Arial" charset="0"/>
              <a:ea typeface="Microsoft YaHei" charset="-122"/>
            </a:endParaRPr>
          </a:p>
        </p:txBody>
      </p:sp>
      <p:sp>
        <p:nvSpPr>
          <p:cNvPr id="17" name="Retângulo 16"/>
          <p:cNvSpPr/>
          <p:nvPr/>
        </p:nvSpPr>
        <p:spPr>
          <a:xfrm>
            <a:off x="3131840" y="3442290"/>
            <a:ext cx="617285" cy="522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riângulo isósceles 17"/>
          <p:cNvSpPr/>
          <p:nvPr/>
        </p:nvSpPr>
        <p:spPr>
          <a:xfrm>
            <a:off x="1896947" y="4293096"/>
            <a:ext cx="658829" cy="530957"/>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tângulo 19"/>
          <p:cNvSpPr/>
          <p:nvPr/>
        </p:nvSpPr>
        <p:spPr>
          <a:xfrm>
            <a:off x="3954715" y="4491052"/>
            <a:ext cx="617285" cy="522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lipse 20">
            <a:extLst>
              <a:ext uri="{FF2B5EF4-FFF2-40B4-BE49-F238E27FC236}">
                <a16:creationId xmlns:a16="http://schemas.microsoft.com/office/drawing/2014/main" id="{93D97B08-82C9-48CF-A1C6-C9D7FE8C4C95}"/>
              </a:ext>
            </a:extLst>
          </p:cNvPr>
          <p:cNvSpPr/>
          <p:nvPr/>
        </p:nvSpPr>
        <p:spPr bwMode="auto">
          <a:xfrm>
            <a:off x="3184369" y="4797152"/>
            <a:ext cx="739559" cy="616714"/>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400" b="0" i="0" u="none" strike="noStrike" cap="none" normalizeH="0" baseline="0" dirty="0">
              <a:ln>
                <a:noFill/>
              </a:ln>
              <a:solidFill>
                <a:schemeClr val="bg1"/>
              </a:solidFill>
              <a:effectLst/>
              <a:latin typeface="Arial" charset="0"/>
              <a:ea typeface="Microsoft YaHei" charset="-122"/>
            </a:endParaRPr>
          </a:p>
        </p:txBody>
      </p:sp>
      <p:grpSp>
        <p:nvGrpSpPr>
          <p:cNvPr id="27" name="Grupo 26"/>
          <p:cNvGrpSpPr/>
          <p:nvPr/>
        </p:nvGrpSpPr>
        <p:grpSpPr>
          <a:xfrm>
            <a:off x="4067944" y="3356992"/>
            <a:ext cx="1152000" cy="1080000"/>
            <a:chOff x="4139952" y="3429000"/>
            <a:chExt cx="1152000" cy="1080000"/>
          </a:xfrm>
        </p:grpSpPr>
        <p:sp>
          <p:nvSpPr>
            <p:cNvPr id="19" name="Elipse 18">
              <a:extLst>
                <a:ext uri="{FF2B5EF4-FFF2-40B4-BE49-F238E27FC236}">
                  <a16:creationId xmlns:a16="http://schemas.microsoft.com/office/drawing/2014/main" id="{CA0AEC05-89F8-49FA-8EFC-468C3B125529}"/>
                </a:ext>
              </a:extLst>
            </p:cNvPr>
            <p:cNvSpPr/>
            <p:nvPr/>
          </p:nvSpPr>
          <p:spPr bwMode="auto">
            <a:xfrm>
              <a:off x="4167618" y="3429000"/>
              <a:ext cx="1080000" cy="1080000"/>
            </a:xfrm>
            <a:prstGeom prst="ellipse">
              <a:avLst/>
            </a:prstGeom>
            <a:solidFill>
              <a:srgbClr val="171CE7"/>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400" b="0" i="0" u="none" strike="noStrike" cap="none" normalizeH="0" baseline="0" dirty="0">
                <a:ln>
                  <a:noFill/>
                </a:ln>
                <a:solidFill>
                  <a:schemeClr val="bg1"/>
                </a:solidFill>
                <a:effectLst/>
                <a:latin typeface="Arial" charset="0"/>
                <a:ea typeface="Microsoft YaHei" charset="-122"/>
              </a:endParaRPr>
            </a:p>
          </p:txBody>
        </p:sp>
        <p:sp>
          <p:nvSpPr>
            <p:cNvPr id="24" name="CaixaDeTexto 23"/>
            <p:cNvSpPr txBox="1"/>
            <p:nvPr/>
          </p:nvSpPr>
          <p:spPr>
            <a:xfrm>
              <a:off x="4139952" y="3684218"/>
              <a:ext cx="1152000" cy="369332"/>
            </a:xfrm>
            <a:prstGeom prst="rect">
              <a:avLst/>
            </a:prstGeom>
            <a:noFill/>
          </p:spPr>
          <p:txBody>
            <a:bodyPr wrap="square" rtlCol="0">
              <a:spAutoFit/>
            </a:bodyPr>
            <a:lstStyle/>
            <a:p>
              <a:r>
                <a:rPr lang="pt-BR" dirty="0" err="1">
                  <a:solidFill>
                    <a:schemeClr val="bg1"/>
                  </a:solidFill>
                </a:rPr>
                <a:t>Speciation</a:t>
              </a:r>
              <a:endParaRPr lang="en-GB" dirty="0">
                <a:solidFill>
                  <a:schemeClr val="bg1"/>
                </a:solidFill>
              </a:endParaRPr>
            </a:p>
          </p:txBody>
        </p:sp>
      </p:grpSp>
      <p:grpSp>
        <p:nvGrpSpPr>
          <p:cNvPr id="26" name="Grupo 25"/>
          <p:cNvGrpSpPr/>
          <p:nvPr/>
        </p:nvGrpSpPr>
        <p:grpSpPr>
          <a:xfrm>
            <a:off x="2184838" y="5157192"/>
            <a:ext cx="1091018" cy="648000"/>
            <a:chOff x="2123856" y="5219227"/>
            <a:chExt cx="1091018" cy="648000"/>
          </a:xfrm>
        </p:grpSpPr>
        <p:sp>
          <p:nvSpPr>
            <p:cNvPr id="23" name="Hexágono 22"/>
            <p:cNvSpPr/>
            <p:nvPr/>
          </p:nvSpPr>
          <p:spPr>
            <a:xfrm>
              <a:off x="2134874" y="5219227"/>
              <a:ext cx="1080000" cy="648000"/>
            </a:xfrm>
            <a:prstGeom prst="hexag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aixaDeTexto 24"/>
            <p:cNvSpPr txBox="1"/>
            <p:nvPr/>
          </p:nvSpPr>
          <p:spPr>
            <a:xfrm>
              <a:off x="2123856" y="5298067"/>
              <a:ext cx="1044000" cy="369332"/>
            </a:xfrm>
            <a:prstGeom prst="rect">
              <a:avLst/>
            </a:prstGeom>
            <a:noFill/>
          </p:spPr>
          <p:txBody>
            <a:bodyPr wrap="square" rtlCol="0">
              <a:spAutoFit/>
            </a:bodyPr>
            <a:lstStyle/>
            <a:p>
              <a:r>
                <a:rPr lang="pt-BR" dirty="0" err="1">
                  <a:solidFill>
                    <a:schemeClr val="bg1"/>
                  </a:solidFill>
                </a:rPr>
                <a:t>Dispersal</a:t>
              </a:r>
              <a:endParaRPr lang="en-GB" dirty="0">
                <a:solidFill>
                  <a:schemeClr val="bg1"/>
                </a:solidFill>
              </a:endParaRPr>
            </a:p>
          </p:txBody>
        </p:sp>
      </p:grpSp>
      <p:sp>
        <p:nvSpPr>
          <p:cNvPr id="28" name="CaixaDeTexto 27"/>
          <p:cNvSpPr txBox="1"/>
          <p:nvPr/>
        </p:nvSpPr>
        <p:spPr>
          <a:xfrm>
            <a:off x="5724128" y="6435344"/>
            <a:ext cx="3312368" cy="307777"/>
          </a:xfrm>
          <a:prstGeom prst="rect">
            <a:avLst/>
          </a:prstGeom>
          <a:noFill/>
        </p:spPr>
        <p:txBody>
          <a:bodyPr wrap="square" rtlCol="0">
            <a:spAutoFit/>
          </a:bodyPr>
          <a:lstStyle/>
          <a:p>
            <a:r>
              <a:rPr lang="pt-BR" sz="1400" dirty="0"/>
              <a:t>(</a:t>
            </a:r>
            <a:r>
              <a:rPr lang="pt-BR" sz="1400" dirty="0" err="1"/>
              <a:t>Ricklefs</a:t>
            </a:r>
            <a:r>
              <a:rPr lang="pt-BR" sz="1400" dirty="0"/>
              <a:t> &amp; </a:t>
            </a:r>
            <a:r>
              <a:rPr lang="pt-BR" sz="1400" dirty="0" err="1"/>
              <a:t>Latham</a:t>
            </a:r>
            <a:r>
              <a:rPr lang="pt-BR" sz="1400" dirty="0"/>
              <a:t> 1992; </a:t>
            </a:r>
            <a:r>
              <a:rPr lang="pt-BR" sz="1400" dirty="0" err="1"/>
              <a:t>Vellend</a:t>
            </a:r>
            <a:r>
              <a:rPr lang="pt-BR" sz="1400" dirty="0"/>
              <a:t> 2016)</a:t>
            </a:r>
            <a:endParaRPr lang="en-GB" sz="1400" dirty="0"/>
          </a:p>
        </p:txBody>
      </p:sp>
    </p:spTree>
    <p:extLst>
      <p:ext uri="{BB962C8B-B14F-4D97-AF65-F5344CB8AC3E}">
        <p14:creationId xmlns:p14="http://schemas.microsoft.com/office/powerpoint/2010/main" val="191641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0.02656 0.02011 L 0.14774 0.13456 " pathEditMode="relative" rAng="0" ptsTypes="AA">
                                      <p:cBhvr>
                                        <p:cTn id="6" dur="2000" fill="hold"/>
                                        <p:tgtEl>
                                          <p:spTgt spid="16"/>
                                        </p:tgtEl>
                                        <p:attrNameLst>
                                          <p:attrName>ppt_x</p:attrName>
                                          <p:attrName>ppt_y</p:attrName>
                                        </p:attrNameLst>
                                      </p:cBhvr>
                                      <p:rCtr x="6059" y="5711"/>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childTnLst>
                                </p:cTn>
                              </p:par>
                              <p:par>
                                <p:cTn id="18" presetID="1" presetClass="entr" presetSubtype="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grpId="0" nodeType="withEffect">
                                  <p:stCondLst>
                                    <p:cond delay="25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nodeType="withEffect">
                                  <p:stCondLst>
                                    <p:cond delay="25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nodeType="withEffect">
                                  <p:stCondLst>
                                    <p:cond delay="25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eta em curva para baixo 27"/>
          <p:cNvSpPr/>
          <p:nvPr/>
        </p:nvSpPr>
        <p:spPr>
          <a:xfrm rot="734034">
            <a:off x="5029663" y="3881079"/>
            <a:ext cx="1715602" cy="425618"/>
          </a:xfrm>
          <a:prstGeom prst="curvedDownArrow">
            <a:avLst/>
          </a:prstGeom>
          <a:solidFill>
            <a:srgbClr val="FF0000"/>
          </a:soli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CaixaDeTexto 36"/>
          <p:cNvSpPr txBox="1"/>
          <p:nvPr/>
        </p:nvSpPr>
        <p:spPr>
          <a:xfrm>
            <a:off x="827584" y="5333146"/>
            <a:ext cx="1296144" cy="400110"/>
          </a:xfrm>
          <a:prstGeom prst="rect">
            <a:avLst/>
          </a:prstGeom>
          <a:noFill/>
        </p:spPr>
        <p:txBody>
          <a:bodyPr wrap="square" rtlCol="0">
            <a:spAutoFit/>
          </a:bodyPr>
          <a:lstStyle/>
          <a:p>
            <a:r>
              <a:rPr lang="pt-BR" sz="2000" dirty="0" err="1"/>
              <a:t>Dispersal</a:t>
            </a:r>
            <a:endParaRPr lang="en-GB" sz="2000" dirty="0"/>
          </a:p>
        </p:txBody>
      </p:sp>
      <p:grpSp>
        <p:nvGrpSpPr>
          <p:cNvPr id="36" name="Grupo 35"/>
          <p:cNvGrpSpPr/>
          <p:nvPr/>
        </p:nvGrpSpPr>
        <p:grpSpPr>
          <a:xfrm>
            <a:off x="179512" y="2060848"/>
            <a:ext cx="8820472" cy="4360550"/>
            <a:chOff x="179512" y="2308810"/>
            <a:chExt cx="8820472" cy="4360550"/>
          </a:xfrm>
        </p:grpSpPr>
        <p:grpSp>
          <p:nvGrpSpPr>
            <p:cNvPr id="35" name="Grupo 34"/>
            <p:cNvGrpSpPr/>
            <p:nvPr/>
          </p:nvGrpSpPr>
          <p:grpSpPr>
            <a:xfrm>
              <a:off x="179512" y="2308810"/>
              <a:ext cx="8820472" cy="4360550"/>
              <a:chOff x="179512" y="2308810"/>
              <a:chExt cx="8820472" cy="4360550"/>
            </a:xfrm>
          </p:grpSpPr>
          <p:grpSp>
            <p:nvGrpSpPr>
              <p:cNvPr id="34" name="Grupo 33"/>
              <p:cNvGrpSpPr/>
              <p:nvPr/>
            </p:nvGrpSpPr>
            <p:grpSpPr>
              <a:xfrm>
                <a:off x="179512" y="2308810"/>
                <a:ext cx="8820472" cy="4360550"/>
                <a:chOff x="107504" y="2308810"/>
                <a:chExt cx="8820472" cy="4360550"/>
              </a:xfrm>
            </p:grpSpPr>
            <p:grpSp>
              <p:nvGrpSpPr>
                <p:cNvPr id="31" name="Grupo 30"/>
                <p:cNvGrpSpPr/>
                <p:nvPr/>
              </p:nvGrpSpPr>
              <p:grpSpPr>
                <a:xfrm>
                  <a:off x="107504" y="2442884"/>
                  <a:ext cx="8820472" cy="4226476"/>
                  <a:chOff x="107504" y="2348880"/>
                  <a:chExt cx="8820472" cy="4226476"/>
                </a:xfrm>
              </p:grpSpPr>
              <p:grpSp>
                <p:nvGrpSpPr>
                  <p:cNvPr id="29" name="Grupo 28"/>
                  <p:cNvGrpSpPr/>
                  <p:nvPr/>
                </p:nvGrpSpPr>
                <p:grpSpPr>
                  <a:xfrm>
                    <a:off x="107504" y="2348880"/>
                    <a:ext cx="8820472" cy="4226476"/>
                    <a:chOff x="467544" y="2802924"/>
                    <a:chExt cx="8820472" cy="4226476"/>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02924"/>
                      <a:ext cx="8820472" cy="422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6300192" y="4499828"/>
                      <a:ext cx="1008112" cy="400110"/>
                    </a:xfrm>
                    <a:prstGeom prst="rect">
                      <a:avLst/>
                    </a:prstGeom>
                    <a:noFill/>
                  </p:spPr>
                  <p:txBody>
                    <a:bodyPr wrap="square" rtlCol="0">
                      <a:spAutoFit/>
                    </a:bodyPr>
                    <a:lstStyle/>
                    <a:p>
                      <a:r>
                        <a:rPr lang="pt-BR" sz="2000" dirty="0" err="1"/>
                        <a:t>Origin</a:t>
                      </a:r>
                      <a:endParaRPr lang="en-GB" sz="2000" dirty="0"/>
                    </a:p>
                  </p:txBody>
                </p:sp>
                <p:sp>
                  <p:nvSpPr>
                    <p:cNvPr id="32" name="Seta em curva para baixo 31"/>
                    <p:cNvSpPr/>
                    <p:nvPr/>
                  </p:nvSpPr>
                  <p:spPr>
                    <a:xfrm rot="16200000">
                      <a:off x="940871" y="4249962"/>
                      <a:ext cx="2162095" cy="1380556"/>
                    </a:xfrm>
                    <a:prstGeom prst="curvedDownArrow">
                      <a:avLst/>
                    </a:prstGeom>
                    <a:solidFill>
                      <a:srgbClr val="FF0000"/>
                    </a:soli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Seta em curva para baixo 32"/>
                    <p:cNvSpPr/>
                    <p:nvPr/>
                  </p:nvSpPr>
                  <p:spPr>
                    <a:xfrm rot="734034">
                      <a:off x="2472446" y="3036047"/>
                      <a:ext cx="4560533" cy="1061511"/>
                    </a:xfrm>
                    <a:prstGeom prst="curvedDownArrow">
                      <a:avLst/>
                    </a:prstGeom>
                    <a:solidFill>
                      <a:srgbClr val="FF0000"/>
                    </a:soli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9" name="Seta em curva para baixo 38"/>
                  <p:cNvSpPr/>
                  <p:nvPr/>
                </p:nvSpPr>
                <p:spPr>
                  <a:xfrm rot="1111214">
                    <a:off x="4632740" y="3138409"/>
                    <a:ext cx="1902465" cy="644011"/>
                  </a:xfrm>
                  <a:prstGeom prst="curvedDownArrow">
                    <a:avLst/>
                  </a:prstGeom>
                  <a:solidFill>
                    <a:srgbClr val="FF0000"/>
                  </a:soli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CaixaDeTexto 39"/>
                  <p:cNvSpPr txBox="1"/>
                  <p:nvPr/>
                </p:nvSpPr>
                <p:spPr>
                  <a:xfrm>
                    <a:off x="2339752" y="5045114"/>
                    <a:ext cx="1296144" cy="400110"/>
                  </a:xfrm>
                  <a:prstGeom prst="rect">
                    <a:avLst/>
                  </a:prstGeom>
                  <a:noFill/>
                </p:spPr>
                <p:txBody>
                  <a:bodyPr wrap="square" rtlCol="0">
                    <a:spAutoFit/>
                  </a:bodyPr>
                  <a:lstStyle/>
                  <a:p>
                    <a:r>
                      <a:rPr lang="pt-BR" sz="2000" dirty="0" err="1"/>
                      <a:t>Radiation</a:t>
                    </a:r>
                    <a:endParaRPr lang="en-GB" sz="2000" dirty="0"/>
                  </a:p>
                </p:txBody>
              </p:sp>
            </p:grpSp>
            <p:sp>
              <p:nvSpPr>
                <p:cNvPr id="30" name="CaixaDeTexto 29"/>
                <p:cNvSpPr txBox="1"/>
                <p:nvPr/>
              </p:nvSpPr>
              <p:spPr>
                <a:xfrm>
                  <a:off x="4067944" y="2308810"/>
                  <a:ext cx="1296144" cy="400110"/>
                </a:xfrm>
                <a:prstGeom prst="rect">
                  <a:avLst/>
                </a:prstGeom>
                <a:noFill/>
              </p:spPr>
              <p:txBody>
                <a:bodyPr wrap="square" rtlCol="0">
                  <a:spAutoFit/>
                </a:bodyPr>
                <a:lstStyle/>
                <a:p>
                  <a:r>
                    <a:rPr lang="pt-BR" sz="2000" dirty="0" err="1"/>
                    <a:t>Dispersal</a:t>
                  </a:r>
                  <a:endParaRPr lang="en-GB" sz="2000" dirty="0"/>
                </a:p>
              </p:txBody>
            </p:sp>
          </p:grpSp>
          <p:sp>
            <p:nvSpPr>
              <p:cNvPr id="43" name="CaixaDeTexto 42"/>
              <p:cNvSpPr txBox="1"/>
              <p:nvPr/>
            </p:nvSpPr>
            <p:spPr>
              <a:xfrm>
                <a:off x="971600" y="5405154"/>
                <a:ext cx="1296144" cy="400110"/>
              </a:xfrm>
              <a:prstGeom prst="rect">
                <a:avLst/>
              </a:prstGeom>
              <a:noFill/>
            </p:spPr>
            <p:txBody>
              <a:bodyPr wrap="square" rtlCol="0">
                <a:spAutoFit/>
              </a:bodyPr>
              <a:lstStyle/>
              <a:p>
                <a:r>
                  <a:rPr lang="pt-BR" sz="2000" dirty="0" err="1"/>
                  <a:t>Dispersal</a:t>
                </a:r>
                <a:endParaRPr lang="en-GB" sz="2000" dirty="0"/>
              </a:p>
            </p:txBody>
          </p:sp>
        </p:grpSp>
        <p:sp>
          <p:nvSpPr>
            <p:cNvPr id="45" name="CaixaDeTexto 44"/>
            <p:cNvSpPr txBox="1"/>
            <p:nvPr/>
          </p:nvSpPr>
          <p:spPr>
            <a:xfrm>
              <a:off x="3923928" y="2963460"/>
              <a:ext cx="1296144" cy="400110"/>
            </a:xfrm>
            <a:prstGeom prst="rect">
              <a:avLst/>
            </a:prstGeom>
            <a:noFill/>
          </p:spPr>
          <p:txBody>
            <a:bodyPr wrap="square" rtlCol="0">
              <a:spAutoFit/>
            </a:bodyPr>
            <a:lstStyle/>
            <a:p>
              <a:r>
                <a:rPr lang="pt-BR" sz="2000" dirty="0" err="1"/>
                <a:t>Dispersal</a:t>
              </a:r>
              <a:endParaRPr lang="en-GB" sz="2000" dirty="0"/>
            </a:p>
          </p:txBody>
        </p:sp>
      </p:grpSp>
      <p:pic>
        <p:nvPicPr>
          <p:cNvPr id="1033" name="Picture 9" descr="Resultado de imagem para valerianacea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784" y="44624"/>
            <a:ext cx="2013720" cy="2448293"/>
          </a:xfrm>
          <a:prstGeom prst="rect">
            <a:avLst/>
          </a:prstGeom>
          <a:noFill/>
          <a:extLst>
            <a:ext uri="{909E8E84-426E-40DD-AFC4-6F175D3DCCD1}">
              <a14:hiddenFill xmlns:a14="http://schemas.microsoft.com/office/drawing/2010/main">
                <a:solidFill>
                  <a:srgbClr val="FFFFFF"/>
                </a:solidFill>
              </a14:hiddenFill>
            </a:ext>
          </a:extLst>
        </p:spPr>
      </p:pic>
      <p:sp>
        <p:nvSpPr>
          <p:cNvPr id="38" name="CaixaDeTexto 37"/>
          <p:cNvSpPr txBox="1"/>
          <p:nvPr/>
        </p:nvSpPr>
        <p:spPr>
          <a:xfrm>
            <a:off x="7020272" y="6505599"/>
            <a:ext cx="2016224" cy="307777"/>
          </a:xfrm>
          <a:prstGeom prst="rect">
            <a:avLst/>
          </a:prstGeom>
          <a:noFill/>
        </p:spPr>
        <p:txBody>
          <a:bodyPr wrap="square" rtlCol="0">
            <a:spAutoFit/>
          </a:bodyPr>
          <a:lstStyle/>
          <a:p>
            <a:r>
              <a:rPr lang="pt-BR" sz="1400" dirty="0"/>
              <a:t>(Bell &amp; </a:t>
            </a:r>
            <a:r>
              <a:rPr lang="pt-BR" sz="1400" dirty="0" err="1"/>
              <a:t>Donoghue</a:t>
            </a:r>
            <a:r>
              <a:rPr lang="pt-BR" sz="1400" dirty="0"/>
              <a:t> 2005)</a:t>
            </a:r>
            <a:endParaRPr lang="en-GB" sz="1400" dirty="0"/>
          </a:p>
        </p:txBody>
      </p:sp>
      <p:sp>
        <p:nvSpPr>
          <p:cNvPr id="41" name="Retângulo 40"/>
          <p:cNvSpPr/>
          <p:nvPr/>
        </p:nvSpPr>
        <p:spPr>
          <a:xfrm>
            <a:off x="179511" y="1013827"/>
            <a:ext cx="6626121" cy="830997"/>
          </a:xfrm>
          <a:prstGeom prst="rect">
            <a:avLst/>
          </a:prstGeom>
        </p:spPr>
        <p:txBody>
          <a:bodyPr wrap="square">
            <a:spAutoFit/>
          </a:bodyPr>
          <a:lstStyle/>
          <a:p>
            <a:r>
              <a:rPr lang="en-GB" sz="2400" dirty="0"/>
              <a:t>Species take advantage of many unoccupied niches not already taken by native species</a:t>
            </a:r>
          </a:p>
        </p:txBody>
      </p:sp>
      <p:sp>
        <p:nvSpPr>
          <p:cNvPr id="49" name="Retângulo 48"/>
          <p:cNvSpPr/>
          <p:nvPr/>
        </p:nvSpPr>
        <p:spPr>
          <a:xfrm>
            <a:off x="179510" y="87015"/>
            <a:ext cx="6626121" cy="646331"/>
          </a:xfrm>
          <a:prstGeom prst="rect">
            <a:avLst/>
          </a:prstGeom>
        </p:spPr>
        <p:txBody>
          <a:bodyPr wrap="square">
            <a:spAutoFit/>
          </a:bodyPr>
          <a:lstStyle/>
          <a:p>
            <a:r>
              <a:rPr lang="en-GB" sz="3600" dirty="0"/>
              <a:t>A real example…</a:t>
            </a:r>
          </a:p>
        </p:txBody>
      </p:sp>
    </p:spTree>
    <p:extLst>
      <p:ext uri="{BB962C8B-B14F-4D97-AF65-F5344CB8AC3E}">
        <p14:creationId xmlns:p14="http://schemas.microsoft.com/office/powerpoint/2010/main" val="2950457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331640" y="836712"/>
            <a:ext cx="6408712" cy="5784316"/>
            <a:chOff x="179512" y="116632"/>
            <a:chExt cx="6912768" cy="6629652"/>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6912768" cy="6629652"/>
            </a:xfrm>
            <a:prstGeom prst="rect">
              <a:avLst/>
            </a:prstGeom>
          </p:spPr>
        </p:pic>
        <p:sp>
          <p:nvSpPr>
            <p:cNvPr id="7" name="CaixaDeTexto 6"/>
            <p:cNvSpPr txBox="1"/>
            <p:nvPr/>
          </p:nvSpPr>
          <p:spPr>
            <a:xfrm>
              <a:off x="4932041" y="2010326"/>
              <a:ext cx="1080120" cy="352756"/>
            </a:xfrm>
            <a:prstGeom prst="rect">
              <a:avLst/>
            </a:prstGeom>
            <a:solidFill>
              <a:schemeClr val="bg1"/>
            </a:solidFill>
          </p:spPr>
          <p:txBody>
            <a:bodyPr wrap="square" rtlCol="0">
              <a:spAutoFit/>
            </a:bodyPr>
            <a:lstStyle/>
            <a:p>
              <a:r>
                <a:rPr lang="pt-BR" sz="1400" dirty="0"/>
                <a:t>10 </a:t>
              </a:r>
              <a:r>
                <a:rPr lang="pt-BR" sz="1400" dirty="0" err="1"/>
                <a:t>to</a:t>
              </a:r>
              <a:r>
                <a:rPr lang="pt-BR" sz="1400" dirty="0"/>
                <a:t> 7 </a:t>
              </a:r>
              <a:r>
                <a:rPr lang="pt-BR" sz="1400" dirty="0" err="1"/>
                <a:t>Ma</a:t>
              </a:r>
              <a:endParaRPr lang="en-GB" sz="1400" dirty="0"/>
            </a:p>
          </p:txBody>
        </p:sp>
        <p:sp>
          <p:nvSpPr>
            <p:cNvPr id="10" name="CaixaDeTexto 9"/>
            <p:cNvSpPr txBox="1"/>
            <p:nvPr/>
          </p:nvSpPr>
          <p:spPr>
            <a:xfrm>
              <a:off x="4788024" y="4170567"/>
              <a:ext cx="1224136" cy="352756"/>
            </a:xfrm>
            <a:prstGeom prst="rect">
              <a:avLst/>
            </a:prstGeom>
            <a:solidFill>
              <a:schemeClr val="bg1"/>
            </a:solidFill>
          </p:spPr>
          <p:txBody>
            <a:bodyPr wrap="square" rtlCol="0">
              <a:spAutoFit/>
            </a:bodyPr>
            <a:lstStyle/>
            <a:p>
              <a:r>
                <a:rPr lang="pt-BR" sz="1400" dirty="0"/>
                <a:t>7 </a:t>
              </a:r>
              <a:r>
                <a:rPr lang="pt-BR" sz="1400" dirty="0" err="1"/>
                <a:t>to</a:t>
              </a:r>
              <a:r>
                <a:rPr lang="pt-BR" sz="1400" dirty="0"/>
                <a:t> 2.5 </a:t>
              </a:r>
              <a:r>
                <a:rPr lang="pt-BR" sz="1400" dirty="0" err="1"/>
                <a:t>Ma</a:t>
              </a:r>
              <a:endParaRPr lang="en-GB" sz="1400" dirty="0"/>
            </a:p>
          </p:txBody>
        </p:sp>
        <p:sp>
          <p:nvSpPr>
            <p:cNvPr id="11" name="CaixaDeTexto 10"/>
            <p:cNvSpPr txBox="1"/>
            <p:nvPr/>
          </p:nvSpPr>
          <p:spPr>
            <a:xfrm>
              <a:off x="5004048" y="6309321"/>
              <a:ext cx="1008112" cy="352756"/>
            </a:xfrm>
            <a:prstGeom prst="rect">
              <a:avLst/>
            </a:prstGeom>
            <a:solidFill>
              <a:schemeClr val="bg1"/>
            </a:solidFill>
          </p:spPr>
          <p:txBody>
            <a:bodyPr wrap="square" rtlCol="0">
              <a:spAutoFit/>
            </a:bodyPr>
            <a:lstStyle/>
            <a:p>
              <a:r>
                <a:rPr lang="pt-BR" sz="1400" dirty="0"/>
                <a:t>&lt; 2.5 </a:t>
              </a:r>
              <a:r>
                <a:rPr lang="pt-BR" sz="1400" dirty="0" err="1"/>
                <a:t>Ma</a:t>
              </a:r>
              <a:endParaRPr lang="en-GB" sz="1400" dirty="0"/>
            </a:p>
          </p:txBody>
        </p:sp>
        <p:sp>
          <p:nvSpPr>
            <p:cNvPr id="12" name="CaixaDeTexto 11"/>
            <p:cNvSpPr txBox="1"/>
            <p:nvPr/>
          </p:nvSpPr>
          <p:spPr>
            <a:xfrm>
              <a:off x="1835696" y="2034280"/>
              <a:ext cx="1224136" cy="352756"/>
            </a:xfrm>
            <a:prstGeom prst="rect">
              <a:avLst/>
            </a:prstGeom>
            <a:solidFill>
              <a:schemeClr val="bg1"/>
            </a:solidFill>
          </p:spPr>
          <p:txBody>
            <a:bodyPr wrap="square" rtlCol="0">
              <a:spAutoFit/>
            </a:bodyPr>
            <a:lstStyle/>
            <a:p>
              <a:r>
                <a:rPr lang="pt-BR" sz="1400" dirty="0"/>
                <a:t>65 </a:t>
              </a:r>
              <a:r>
                <a:rPr lang="pt-BR" sz="1400" dirty="0" err="1"/>
                <a:t>to</a:t>
              </a:r>
              <a:r>
                <a:rPr lang="pt-BR" sz="1400" dirty="0"/>
                <a:t> 33 </a:t>
              </a:r>
              <a:r>
                <a:rPr lang="pt-BR" sz="1400" dirty="0" err="1"/>
                <a:t>Ma</a:t>
              </a:r>
              <a:endParaRPr lang="en-GB" sz="1400" dirty="0"/>
            </a:p>
          </p:txBody>
        </p:sp>
        <p:sp>
          <p:nvSpPr>
            <p:cNvPr id="13" name="CaixaDeTexto 12"/>
            <p:cNvSpPr txBox="1"/>
            <p:nvPr/>
          </p:nvSpPr>
          <p:spPr>
            <a:xfrm>
              <a:off x="1835696" y="4170314"/>
              <a:ext cx="1224136" cy="352756"/>
            </a:xfrm>
            <a:prstGeom prst="rect">
              <a:avLst/>
            </a:prstGeom>
            <a:solidFill>
              <a:schemeClr val="bg1"/>
            </a:solidFill>
          </p:spPr>
          <p:txBody>
            <a:bodyPr wrap="square" rtlCol="0">
              <a:spAutoFit/>
            </a:bodyPr>
            <a:lstStyle/>
            <a:p>
              <a:r>
                <a:rPr lang="pt-BR" sz="1400" dirty="0"/>
                <a:t>33 </a:t>
              </a:r>
              <a:r>
                <a:rPr lang="pt-BR" sz="1400" dirty="0" err="1"/>
                <a:t>to</a:t>
              </a:r>
              <a:r>
                <a:rPr lang="pt-BR" sz="1400" dirty="0"/>
                <a:t> 23 </a:t>
              </a:r>
              <a:r>
                <a:rPr lang="pt-BR" sz="1400" dirty="0" err="1"/>
                <a:t>Ma</a:t>
              </a:r>
              <a:endParaRPr lang="en-GB" sz="1400" dirty="0"/>
            </a:p>
          </p:txBody>
        </p:sp>
        <p:sp>
          <p:nvSpPr>
            <p:cNvPr id="14" name="CaixaDeTexto 13"/>
            <p:cNvSpPr txBox="1"/>
            <p:nvPr/>
          </p:nvSpPr>
          <p:spPr>
            <a:xfrm>
              <a:off x="1835696" y="6282474"/>
              <a:ext cx="1224136" cy="352756"/>
            </a:xfrm>
            <a:prstGeom prst="rect">
              <a:avLst/>
            </a:prstGeom>
            <a:solidFill>
              <a:schemeClr val="bg1"/>
            </a:solidFill>
          </p:spPr>
          <p:txBody>
            <a:bodyPr wrap="square" rtlCol="0">
              <a:spAutoFit/>
            </a:bodyPr>
            <a:lstStyle/>
            <a:p>
              <a:r>
                <a:rPr lang="pt-BR" sz="1400" dirty="0"/>
                <a:t>23 </a:t>
              </a:r>
              <a:r>
                <a:rPr lang="pt-BR" sz="1400" dirty="0" err="1"/>
                <a:t>to</a:t>
              </a:r>
              <a:r>
                <a:rPr lang="pt-BR" sz="1400" dirty="0"/>
                <a:t> 10 </a:t>
              </a:r>
              <a:r>
                <a:rPr lang="pt-BR" sz="1400" dirty="0" err="1"/>
                <a:t>Ma</a:t>
              </a:r>
              <a:endParaRPr lang="en-GB" sz="1400" dirty="0"/>
            </a:p>
          </p:txBody>
        </p:sp>
      </p:grpSp>
      <p:sp>
        <p:nvSpPr>
          <p:cNvPr id="16" name="Retângulo 15"/>
          <p:cNvSpPr/>
          <p:nvPr/>
        </p:nvSpPr>
        <p:spPr>
          <a:xfrm>
            <a:off x="4271967" y="2840946"/>
            <a:ext cx="2467024" cy="1828176"/>
          </a:xfrm>
          <a:prstGeom prst="rect">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aixaDeTexto 16"/>
          <p:cNvSpPr txBox="1"/>
          <p:nvPr/>
        </p:nvSpPr>
        <p:spPr>
          <a:xfrm>
            <a:off x="1955485" y="159023"/>
            <a:ext cx="6288923" cy="461665"/>
          </a:xfrm>
          <a:prstGeom prst="rect">
            <a:avLst/>
          </a:prstGeom>
          <a:noFill/>
        </p:spPr>
        <p:txBody>
          <a:bodyPr wrap="square" rtlCol="0">
            <a:spAutoFit/>
          </a:bodyPr>
          <a:lstStyle/>
          <a:p>
            <a:r>
              <a:rPr lang="pt-BR" sz="2400" dirty="0" err="1"/>
              <a:t>Colonization</a:t>
            </a:r>
            <a:r>
              <a:rPr lang="pt-BR" sz="2400" dirty="0"/>
              <a:t> </a:t>
            </a:r>
            <a:r>
              <a:rPr lang="pt-BR" sz="2400" dirty="0" err="1"/>
              <a:t>and</a:t>
            </a:r>
            <a:r>
              <a:rPr lang="pt-BR" sz="2400" dirty="0"/>
              <a:t> </a:t>
            </a:r>
            <a:r>
              <a:rPr lang="pt-BR" sz="2400" dirty="0" err="1"/>
              <a:t>radiation</a:t>
            </a:r>
            <a:r>
              <a:rPr lang="pt-BR" sz="2400" dirty="0"/>
              <a:t> </a:t>
            </a:r>
            <a:r>
              <a:rPr lang="pt-BR" sz="2400" dirty="0" err="1"/>
              <a:t>of</a:t>
            </a:r>
            <a:r>
              <a:rPr lang="pt-BR" sz="2400" dirty="0"/>
              <a:t> </a:t>
            </a:r>
            <a:r>
              <a:rPr lang="pt-BR" sz="2400" dirty="0" err="1"/>
              <a:t>Valerianaceae</a:t>
            </a:r>
            <a:endParaRPr lang="en-GB" sz="2400" dirty="0"/>
          </a:p>
        </p:txBody>
      </p:sp>
    </p:spTree>
    <p:extLst>
      <p:ext uri="{BB962C8B-B14F-4D97-AF65-F5344CB8AC3E}">
        <p14:creationId xmlns:p14="http://schemas.microsoft.com/office/powerpoint/2010/main" val="63740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2627</TotalTime>
  <Words>590</Words>
  <Application>Microsoft Office PowerPoint</Application>
  <PresentationFormat>Apresentação na tela (4:3)</PresentationFormat>
  <Paragraphs>143</Paragraphs>
  <Slides>10</Slides>
  <Notes>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10</vt:i4>
      </vt:variant>
    </vt:vector>
  </HeadingPairs>
  <TitlesOfParts>
    <vt:vector size="15" baseType="lpstr">
      <vt:lpstr>Microsoft YaHei</vt:lpstr>
      <vt:lpstr>Arial</vt:lpstr>
      <vt:lpstr>Calibri</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Take Home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Jhonny Capichoni Massante</dc:creator>
  <cp:lastModifiedBy>Jhonny Capichoni Massante</cp:lastModifiedBy>
  <cp:revision>56</cp:revision>
  <dcterms:created xsi:type="dcterms:W3CDTF">2017-12-04T22:56:28Z</dcterms:created>
  <dcterms:modified xsi:type="dcterms:W3CDTF">2017-12-07T14:18:51Z</dcterms:modified>
</cp:coreProperties>
</file>