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302" r:id="rId5"/>
    <p:sldId id="261" r:id="rId6"/>
    <p:sldId id="267" r:id="rId7"/>
    <p:sldId id="259" r:id="rId8"/>
    <p:sldId id="258" r:id="rId9"/>
    <p:sldId id="306" r:id="rId10"/>
    <p:sldId id="307" r:id="rId11"/>
    <p:sldId id="308" r:id="rId12"/>
    <p:sldId id="309" r:id="rId13"/>
    <p:sldId id="311" r:id="rId14"/>
    <p:sldId id="314" r:id="rId15"/>
    <p:sldId id="319" r:id="rId16"/>
    <p:sldId id="262" r:id="rId17"/>
    <p:sldId id="297" r:id="rId18"/>
    <p:sldId id="263" r:id="rId19"/>
    <p:sldId id="264" r:id="rId20"/>
    <p:sldId id="317" r:id="rId21"/>
    <p:sldId id="315" r:id="rId22"/>
    <p:sldId id="298" r:id="rId23"/>
    <p:sldId id="299" r:id="rId24"/>
    <p:sldId id="300" r:id="rId25"/>
    <p:sldId id="301" r:id="rId26"/>
    <p:sldId id="303" r:id="rId27"/>
    <p:sldId id="316" r:id="rId28"/>
    <p:sldId id="304" r:id="rId29"/>
    <p:sldId id="265" r:id="rId30"/>
    <p:sldId id="276" r:id="rId31"/>
    <p:sldId id="277" r:id="rId32"/>
    <p:sldId id="278" r:id="rId33"/>
    <p:sldId id="279" r:id="rId34"/>
    <p:sldId id="280" r:id="rId35"/>
    <p:sldId id="281" r:id="rId36"/>
    <p:sldId id="282" r:id="rId37"/>
    <p:sldId id="283" r:id="rId38"/>
    <p:sldId id="318" r:id="rId39"/>
    <p:sldId id="324" r:id="rId40"/>
    <p:sldId id="323" r:id="rId41"/>
    <p:sldId id="284" r:id="rId42"/>
    <p:sldId id="285" r:id="rId43"/>
    <p:sldId id="269" r:id="rId44"/>
    <p:sldId id="268" r:id="rId45"/>
    <p:sldId id="272" r:id="rId46"/>
    <p:sldId id="270" r:id="rId47"/>
    <p:sldId id="273" r:id="rId48"/>
    <p:sldId id="274" r:id="rId49"/>
    <p:sldId id="266" r:id="rId50"/>
    <p:sldId id="275" r:id="rId51"/>
    <p:sldId id="305" r:id="rId52"/>
    <p:sldId id="271" r:id="rId53"/>
    <p:sldId id="286" r:id="rId54"/>
    <p:sldId id="287" r:id="rId55"/>
    <p:sldId id="288" r:id="rId56"/>
    <p:sldId id="289" r:id="rId57"/>
    <p:sldId id="290" r:id="rId58"/>
    <p:sldId id="293" r:id="rId59"/>
    <p:sldId id="291" r:id="rId60"/>
    <p:sldId id="322" r:id="rId61"/>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p:cViewPr varScale="1">
        <p:scale>
          <a:sx n="105" d="100"/>
          <a:sy n="105" d="100"/>
        </p:scale>
        <p:origin x="-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156413F-36BA-41EB-ABBA-01513BB65681}" type="slidenum">
              <a:rPr lang="cs-CZ" altLang="cs-CZ"/>
              <a:pPr>
                <a:defRPr/>
              </a:pPr>
              <a:t>‹#›</a:t>
            </a:fld>
            <a:endParaRPr lang="cs-CZ" altLang="cs-CZ"/>
          </a:p>
        </p:txBody>
      </p:sp>
    </p:spTree>
    <p:extLst>
      <p:ext uri="{BB962C8B-B14F-4D97-AF65-F5344CB8AC3E}">
        <p14:creationId xmlns:p14="http://schemas.microsoft.com/office/powerpoint/2010/main" val="162806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94898C4-EBA8-4D74-AAF4-898E37284C14}" type="slidenum">
              <a:rPr lang="cs-CZ" altLang="cs-CZ"/>
              <a:pPr>
                <a:defRPr/>
              </a:pPr>
              <a:t>‹#›</a:t>
            </a:fld>
            <a:endParaRPr lang="cs-CZ" altLang="cs-CZ"/>
          </a:p>
        </p:txBody>
      </p:sp>
    </p:spTree>
    <p:extLst>
      <p:ext uri="{BB962C8B-B14F-4D97-AF65-F5344CB8AC3E}">
        <p14:creationId xmlns:p14="http://schemas.microsoft.com/office/powerpoint/2010/main" val="147192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23148DA1-8EE2-418F-98A7-249B259A6AEE}" type="slidenum">
              <a:rPr lang="cs-CZ" altLang="cs-CZ"/>
              <a:pPr>
                <a:defRPr/>
              </a:pPr>
              <a:t>‹#›</a:t>
            </a:fld>
            <a:endParaRPr lang="cs-CZ" altLang="cs-CZ"/>
          </a:p>
        </p:txBody>
      </p:sp>
    </p:spTree>
    <p:extLst>
      <p:ext uri="{BB962C8B-B14F-4D97-AF65-F5344CB8AC3E}">
        <p14:creationId xmlns:p14="http://schemas.microsoft.com/office/powerpoint/2010/main" val="2357469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B4CF0C9-8CEC-4786-9A76-3CFD0DD36090}" type="slidenum">
              <a:rPr lang="cs-CZ" altLang="cs-CZ"/>
              <a:pPr>
                <a:defRPr/>
              </a:pPr>
              <a:t>‹#›</a:t>
            </a:fld>
            <a:endParaRPr lang="cs-CZ" altLang="cs-CZ"/>
          </a:p>
        </p:txBody>
      </p:sp>
    </p:spTree>
    <p:extLst>
      <p:ext uri="{BB962C8B-B14F-4D97-AF65-F5344CB8AC3E}">
        <p14:creationId xmlns:p14="http://schemas.microsoft.com/office/powerpoint/2010/main" val="2918685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D8583413-31D7-4A3D-B4BD-9174AC55F6AF}" type="slidenum">
              <a:rPr lang="cs-CZ" altLang="cs-CZ"/>
              <a:pPr>
                <a:defRPr/>
              </a:pPr>
              <a:t>‹#›</a:t>
            </a:fld>
            <a:endParaRPr lang="cs-CZ" altLang="cs-CZ"/>
          </a:p>
        </p:txBody>
      </p:sp>
    </p:spTree>
    <p:extLst>
      <p:ext uri="{BB962C8B-B14F-4D97-AF65-F5344CB8AC3E}">
        <p14:creationId xmlns:p14="http://schemas.microsoft.com/office/powerpoint/2010/main" val="240939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F8B64AC4-DA15-44AA-B6F3-72A901D7A372}" type="slidenum">
              <a:rPr lang="cs-CZ" altLang="cs-CZ"/>
              <a:pPr>
                <a:defRPr/>
              </a:pPr>
              <a:t>‹#›</a:t>
            </a:fld>
            <a:endParaRPr lang="cs-CZ" altLang="cs-CZ"/>
          </a:p>
        </p:txBody>
      </p:sp>
    </p:spTree>
    <p:extLst>
      <p:ext uri="{BB962C8B-B14F-4D97-AF65-F5344CB8AC3E}">
        <p14:creationId xmlns:p14="http://schemas.microsoft.com/office/powerpoint/2010/main" val="417513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D020CA16-F2F6-488C-A346-23B21D612976}" type="slidenum">
              <a:rPr lang="cs-CZ" altLang="cs-CZ"/>
              <a:pPr>
                <a:defRPr/>
              </a:pPr>
              <a:t>‹#›</a:t>
            </a:fld>
            <a:endParaRPr lang="cs-CZ" altLang="cs-CZ"/>
          </a:p>
        </p:txBody>
      </p:sp>
    </p:spTree>
    <p:extLst>
      <p:ext uri="{BB962C8B-B14F-4D97-AF65-F5344CB8AC3E}">
        <p14:creationId xmlns:p14="http://schemas.microsoft.com/office/powerpoint/2010/main" val="2390002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51C9FDFD-9EAE-424B-B570-A813487037A0}" type="slidenum">
              <a:rPr lang="cs-CZ" altLang="cs-CZ"/>
              <a:pPr>
                <a:defRPr/>
              </a:pPr>
              <a:t>‹#›</a:t>
            </a:fld>
            <a:endParaRPr lang="cs-CZ" altLang="cs-CZ"/>
          </a:p>
        </p:txBody>
      </p:sp>
    </p:spTree>
    <p:extLst>
      <p:ext uri="{BB962C8B-B14F-4D97-AF65-F5344CB8AC3E}">
        <p14:creationId xmlns:p14="http://schemas.microsoft.com/office/powerpoint/2010/main" val="1224434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A975620C-43B2-4349-AE2B-0BDEFFE79914}" type="slidenum">
              <a:rPr lang="cs-CZ" altLang="cs-CZ"/>
              <a:pPr>
                <a:defRPr/>
              </a:pPr>
              <a:t>‹#›</a:t>
            </a:fld>
            <a:endParaRPr lang="cs-CZ" altLang="cs-CZ"/>
          </a:p>
        </p:txBody>
      </p:sp>
    </p:spTree>
    <p:extLst>
      <p:ext uri="{BB962C8B-B14F-4D97-AF65-F5344CB8AC3E}">
        <p14:creationId xmlns:p14="http://schemas.microsoft.com/office/powerpoint/2010/main" val="387910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63E9B09-CBD5-41AA-B9BB-304A26668B21}" type="slidenum">
              <a:rPr lang="cs-CZ" altLang="cs-CZ"/>
              <a:pPr>
                <a:defRPr/>
              </a:pPr>
              <a:t>‹#›</a:t>
            </a:fld>
            <a:endParaRPr lang="cs-CZ" altLang="cs-CZ"/>
          </a:p>
        </p:txBody>
      </p:sp>
    </p:spTree>
    <p:extLst>
      <p:ext uri="{BB962C8B-B14F-4D97-AF65-F5344CB8AC3E}">
        <p14:creationId xmlns:p14="http://schemas.microsoft.com/office/powerpoint/2010/main" val="71328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4C92BD3B-081E-491A-8C2C-D313266C9F84}" type="slidenum">
              <a:rPr lang="cs-CZ" altLang="cs-CZ"/>
              <a:pPr>
                <a:defRPr/>
              </a:pPr>
              <a:t>‹#›</a:t>
            </a:fld>
            <a:endParaRPr lang="cs-CZ" altLang="cs-CZ"/>
          </a:p>
        </p:txBody>
      </p:sp>
    </p:spTree>
    <p:extLst>
      <p:ext uri="{BB962C8B-B14F-4D97-AF65-F5344CB8AC3E}">
        <p14:creationId xmlns:p14="http://schemas.microsoft.com/office/powerpoint/2010/main" val="324723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353A54F-268C-48B7-87F1-CABFB957D99E}"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1.wmf"/><Relationship Id="rId5" Type="http://schemas.openxmlformats.org/officeDocument/2006/relationships/oleObject" Target="../embeddings/oleObject3.bin"/><Relationship Id="rId4" Type="http://schemas.openxmlformats.org/officeDocument/2006/relationships/image" Target="../media/image20.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sites.warnercnr.colostate.edu/gwhite/"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wmf"/><Relationship Id="rId5" Type="http://schemas.openxmlformats.org/officeDocument/2006/relationships/oleObject" Target="../embeddings/oleObject6.bin"/><Relationship Id="rId4" Type="http://schemas.openxmlformats.org/officeDocument/2006/relationships/image" Target="../media/image22.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4.wmf"/></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cs-CZ" smtClean="0"/>
              <a:t>Population Ecology</a:t>
            </a:r>
            <a:endParaRPr lang="cs-CZ" altLang="cs-CZ"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85800" y="152400"/>
            <a:ext cx="7772400" cy="685800"/>
          </a:xfrm>
        </p:spPr>
        <p:txBody>
          <a:bodyPr/>
          <a:lstStyle/>
          <a:p>
            <a:r>
              <a:rPr lang="en-GB" altLang="cs-CZ" sz="4000" smtClean="0"/>
              <a:t>What is an individual?</a:t>
            </a:r>
          </a:p>
        </p:txBody>
      </p:sp>
      <p:sp>
        <p:nvSpPr>
          <p:cNvPr id="11267" name="Rectangle 1027"/>
          <p:cNvSpPr>
            <a:spLocks noGrp="1" noChangeArrowheads="1"/>
          </p:cNvSpPr>
          <p:nvPr>
            <p:ph type="body" idx="1"/>
          </p:nvPr>
        </p:nvSpPr>
        <p:spPr>
          <a:xfrm>
            <a:off x="228600" y="838200"/>
            <a:ext cx="8839200" cy="4191000"/>
          </a:xfrm>
        </p:spPr>
        <p:txBody>
          <a:bodyPr/>
          <a:lstStyle/>
          <a:p>
            <a:r>
              <a:rPr lang="en-GB" altLang="cs-CZ" dirty="0" smtClean="0"/>
              <a:t>Unitary – determined number of parts, lost of a part is often fatal</a:t>
            </a:r>
          </a:p>
          <a:p>
            <a:r>
              <a:rPr lang="en-GB" altLang="cs-CZ" dirty="0" smtClean="0"/>
              <a:t>- no problem to say, what is an </a:t>
            </a:r>
            <a:r>
              <a:rPr lang="en-GB" altLang="cs-CZ" dirty="0" smtClean="0"/>
              <a:t>individual </a:t>
            </a:r>
            <a:r>
              <a:rPr lang="en-GB" altLang="cs-CZ" sz="1800" dirty="0" smtClean="0"/>
              <a:t>[usually]</a:t>
            </a:r>
            <a:endParaRPr lang="en-GB" altLang="cs-CZ" dirty="0" smtClean="0"/>
          </a:p>
        </p:txBody>
      </p:sp>
      <p:pic>
        <p:nvPicPr>
          <p:cNvPr id="11268"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432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194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495800"/>
            <a:ext cx="32766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627063" y="157163"/>
            <a:ext cx="7772400" cy="914400"/>
          </a:xfrm>
        </p:spPr>
        <p:txBody>
          <a:bodyPr/>
          <a:lstStyle/>
          <a:p>
            <a:r>
              <a:rPr lang="en-GB" altLang="cs-CZ" smtClean="0"/>
              <a:t>What is an individual</a:t>
            </a:r>
            <a:r>
              <a:rPr lang="cs-CZ" altLang="cs-CZ" smtClean="0"/>
              <a:t> </a:t>
            </a:r>
            <a:br>
              <a:rPr lang="cs-CZ" altLang="cs-CZ" smtClean="0"/>
            </a:br>
            <a:r>
              <a:rPr lang="cs-CZ" altLang="cs-CZ" sz="2800" smtClean="0"/>
              <a:t>modular organisms</a:t>
            </a:r>
            <a:endParaRPr lang="en-GB" altLang="cs-CZ" smtClean="0"/>
          </a:p>
        </p:txBody>
      </p:sp>
      <p:sp>
        <p:nvSpPr>
          <p:cNvPr id="12291" name="Rectangle 1027"/>
          <p:cNvSpPr>
            <a:spLocks noGrp="1" noChangeArrowheads="1"/>
          </p:cNvSpPr>
          <p:nvPr>
            <p:ph type="body" idx="1"/>
          </p:nvPr>
        </p:nvSpPr>
        <p:spPr>
          <a:xfrm>
            <a:off x="304800" y="1066800"/>
            <a:ext cx="8686800" cy="4114800"/>
          </a:xfrm>
        </p:spPr>
        <p:txBody>
          <a:bodyPr/>
          <a:lstStyle/>
          <a:p>
            <a:r>
              <a:rPr lang="en-GB" altLang="cs-CZ" dirty="0" smtClean="0"/>
              <a:t>Body composed of large number of modules, each of them having usually multiple functions. In some, it is quite easy to say what is an individual. </a:t>
            </a:r>
          </a:p>
        </p:txBody>
      </p:sp>
      <p:pic>
        <p:nvPicPr>
          <p:cNvPr id="12292" name="Picture 1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27660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1031"/>
          <p:cNvSpPr txBox="1">
            <a:spLocks noChangeArrowheads="1"/>
          </p:cNvSpPr>
          <p:nvPr/>
        </p:nvSpPr>
        <p:spPr bwMode="auto">
          <a:xfrm>
            <a:off x="609600" y="3886200"/>
            <a:ext cx="2819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2400" dirty="0">
                <a:latin typeface="Times New Roman" panose="02020603050405020304" pitchFamily="18" charset="0"/>
              </a:rPr>
              <a:t>Loss of a module usually not fatal</a:t>
            </a:r>
            <a:r>
              <a:rPr lang="cs-CZ" altLang="cs-CZ" sz="2400" dirty="0" smtClean="0">
                <a:latin typeface="Times New Roman" panose="02020603050405020304" pitchFamily="18" charset="0"/>
              </a:rPr>
              <a:t>.</a:t>
            </a:r>
            <a:endParaRPr lang="en-US" altLang="cs-CZ" sz="2400" dirty="0" smtClean="0">
              <a:latin typeface="Times New Roman" panose="02020603050405020304" pitchFamily="18" charset="0"/>
            </a:endParaRPr>
          </a:p>
          <a:p>
            <a:pPr eaLnBrk="1" hangingPunct="1">
              <a:spcBef>
                <a:spcPct val="50000"/>
              </a:spcBef>
              <a:buFontTx/>
              <a:buNone/>
            </a:pPr>
            <a:endParaRPr lang="en-US" altLang="cs-CZ" sz="2400" dirty="0">
              <a:latin typeface="Times New Roman" panose="02020603050405020304" pitchFamily="18" charset="0"/>
            </a:endParaRPr>
          </a:p>
          <a:p>
            <a:pPr eaLnBrk="1" hangingPunct="1">
              <a:spcBef>
                <a:spcPct val="50000"/>
              </a:spcBef>
              <a:buFontTx/>
              <a:buNone/>
            </a:pPr>
            <a:r>
              <a:rPr lang="en-US" altLang="cs-CZ" sz="2400" dirty="0" smtClean="0">
                <a:latin typeface="Times New Roman" panose="02020603050405020304" pitchFamily="18" charset="0"/>
              </a:rPr>
              <a:t>Individual as a population of its modules.</a:t>
            </a:r>
            <a:endParaRPr lang="cs-CZ" altLang="cs-CZ" sz="2400"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495300" y="152400"/>
            <a:ext cx="8229600" cy="1143000"/>
          </a:xfrm>
        </p:spPr>
        <p:txBody>
          <a:bodyPr/>
          <a:lstStyle/>
          <a:p>
            <a:r>
              <a:rPr lang="en-GB" altLang="cs-CZ" smtClean="0"/>
              <a:t>What is an individual?</a:t>
            </a:r>
            <a:r>
              <a:rPr lang="cs-CZ" altLang="cs-CZ" smtClean="0"/>
              <a:t/>
            </a:r>
            <a:br>
              <a:rPr lang="cs-CZ" altLang="cs-CZ" smtClean="0"/>
            </a:br>
            <a:r>
              <a:rPr lang="cs-CZ" altLang="cs-CZ" sz="3200" smtClean="0"/>
              <a:t>(clonal organisms)</a:t>
            </a:r>
            <a:endParaRPr lang="en-GB" altLang="cs-CZ" smtClean="0"/>
          </a:p>
        </p:txBody>
      </p:sp>
      <p:sp>
        <p:nvSpPr>
          <p:cNvPr id="13315" name="Rectangle 1027"/>
          <p:cNvSpPr>
            <a:spLocks noGrp="1" noChangeArrowheads="1"/>
          </p:cNvSpPr>
          <p:nvPr>
            <p:ph type="body" idx="1"/>
          </p:nvPr>
        </p:nvSpPr>
        <p:spPr>
          <a:xfrm>
            <a:off x="495300" y="1250950"/>
            <a:ext cx="4914900" cy="4267200"/>
          </a:xfrm>
        </p:spPr>
        <p:txBody>
          <a:bodyPr/>
          <a:lstStyle/>
          <a:p>
            <a:r>
              <a:rPr lang="en-GB" altLang="cs-CZ" smtClean="0"/>
              <a:t>Clonal organisms (often plants) – special case of modular organisms. For population ecology:</a:t>
            </a:r>
          </a:p>
          <a:p>
            <a:r>
              <a:rPr lang="en-GB" altLang="cs-CZ" b="1" smtClean="0"/>
              <a:t>Genet – </a:t>
            </a:r>
            <a:r>
              <a:rPr lang="en-GB" altLang="cs-CZ" smtClean="0"/>
              <a:t>from a single zygote </a:t>
            </a:r>
            <a:endParaRPr lang="en-GB" altLang="cs-CZ" b="1" smtClean="0"/>
          </a:p>
          <a:p>
            <a:r>
              <a:rPr lang="en-GB" altLang="cs-CZ" smtClean="0"/>
              <a:t> </a:t>
            </a:r>
            <a:r>
              <a:rPr lang="en-GB" altLang="cs-CZ" b="1" smtClean="0"/>
              <a:t>Ramet – </a:t>
            </a:r>
            <a:r>
              <a:rPr lang="en-GB" altLang="cs-CZ" smtClean="0"/>
              <a:t>module able of independent life –vegetative propagation </a:t>
            </a:r>
          </a:p>
        </p:txBody>
      </p:sp>
      <p:pic>
        <p:nvPicPr>
          <p:cNvPr id="13316"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24000"/>
            <a:ext cx="2916238"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1030"/>
          <p:cNvSpPr txBox="1">
            <a:spLocks noChangeArrowheads="1"/>
          </p:cNvSpPr>
          <p:nvPr/>
        </p:nvSpPr>
        <p:spPr bwMode="auto">
          <a:xfrm>
            <a:off x="4419600" y="61722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cs-CZ" altLang="cs-CZ" sz="2400">
              <a:latin typeface="Times New Roman" panose="02020603050405020304" pitchFamily="18" charset="0"/>
            </a:endParaRPr>
          </a:p>
        </p:txBody>
      </p:sp>
      <p:sp>
        <p:nvSpPr>
          <p:cNvPr id="13318" name="Text Box 1031"/>
          <p:cNvSpPr txBox="1">
            <a:spLocks noChangeArrowheads="1"/>
          </p:cNvSpPr>
          <p:nvPr/>
        </p:nvSpPr>
        <p:spPr bwMode="auto">
          <a:xfrm>
            <a:off x="341313" y="62484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Molecular methods of genet </a:t>
            </a:r>
            <a:r>
              <a:rPr lang="cs-CZ" altLang="cs-CZ" sz="2400">
                <a:latin typeface="Times New Roman" panose="02020603050405020304" pitchFamily="18" charset="0"/>
              </a:rPr>
              <a:t>extent</a:t>
            </a:r>
            <a:r>
              <a:rPr lang="en-GB" altLang="cs-CZ" sz="2400">
                <a:latin typeface="Times New Roman" panose="02020603050405020304" pitchFamily="18" charset="0"/>
              </a:rPr>
              <a:t> determination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Even unitary organisms can multiply without sex</a:t>
            </a:r>
          </a:p>
        </p:txBody>
      </p:sp>
      <p:sp>
        <p:nvSpPr>
          <p:cNvPr id="14339" name="Content Placeholder 2"/>
          <p:cNvSpPr>
            <a:spLocks noGrp="1"/>
          </p:cNvSpPr>
          <p:nvPr>
            <p:ph idx="1"/>
          </p:nvPr>
        </p:nvSpPr>
        <p:spPr/>
        <p:txBody>
          <a:bodyPr/>
          <a:lstStyle/>
          <a:p>
            <a:r>
              <a:rPr lang="en-US" altLang="en-US" dirty="0" smtClean="0"/>
              <a:t>P</a:t>
            </a:r>
            <a:r>
              <a:rPr lang="cs-CZ" altLang="en-US" dirty="0" err="1" smtClean="0"/>
              <a:t>artenogenetic</a:t>
            </a:r>
            <a:r>
              <a:rPr lang="en-US" altLang="en-US" dirty="0" smtClean="0"/>
              <a:t> generations in arthropods, crustaceans, etc. - fast multiplication</a:t>
            </a:r>
            <a:endParaRPr lang="cs-CZ" altLang="en-US" dirty="0" smtClean="0"/>
          </a:p>
          <a:p>
            <a:endParaRPr lang="cs-CZ" altLang="en-US" dirty="0" smtClean="0"/>
          </a:p>
          <a:p>
            <a:r>
              <a:rPr lang="cs-CZ" altLang="en-US" i="1" dirty="0" err="1" smtClean="0"/>
              <a:t>Telescoping</a:t>
            </a:r>
            <a:r>
              <a:rPr lang="cs-CZ" altLang="en-US" i="1" dirty="0" smtClean="0"/>
              <a:t> </a:t>
            </a:r>
            <a:r>
              <a:rPr lang="cs-CZ" altLang="en-US" i="1" dirty="0" err="1" smtClean="0"/>
              <a:t>generations</a:t>
            </a:r>
            <a:r>
              <a:rPr lang="cs-CZ" altLang="en-US" dirty="0" smtClean="0"/>
              <a:t> </a:t>
            </a:r>
            <a:r>
              <a:rPr lang="en-US" altLang="en-US" dirty="0" smtClean="0"/>
              <a:t>in aphids (what is an individual there)</a:t>
            </a:r>
          </a:p>
        </p:txBody>
      </p:sp>
      <p:pic>
        <p:nvPicPr>
          <p:cNvPr id="2" name="Obrázek 1"/>
          <p:cNvPicPr>
            <a:picLocks noChangeAspect="1"/>
          </p:cNvPicPr>
          <p:nvPr/>
        </p:nvPicPr>
        <p:blipFill>
          <a:blip r:embed="rId2"/>
          <a:stretch>
            <a:fillRect/>
          </a:stretch>
        </p:blipFill>
        <p:spPr>
          <a:xfrm>
            <a:off x="3237427" y="4724400"/>
            <a:ext cx="5449373" cy="1907890"/>
          </a:xfrm>
          <a:prstGeom prst="rect">
            <a:avLst/>
          </a:prstGeom>
        </p:spPr>
      </p:pic>
      <p:sp>
        <p:nvSpPr>
          <p:cNvPr id="3" name="TextovéPole 2"/>
          <p:cNvSpPr txBox="1"/>
          <p:nvPr/>
        </p:nvSpPr>
        <p:spPr>
          <a:xfrm>
            <a:off x="228600" y="4724400"/>
            <a:ext cx="2667000" cy="1754326"/>
          </a:xfrm>
          <a:prstGeom prst="rect">
            <a:avLst/>
          </a:prstGeom>
          <a:noFill/>
        </p:spPr>
        <p:txBody>
          <a:bodyPr wrap="square" rtlCol="0">
            <a:spAutoFit/>
          </a:bodyPr>
          <a:lstStyle/>
          <a:p>
            <a:r>
              <a:rPr lang="en-US" dirty="0" smtClean="0"/>
              <a:t>https://www.cleanpng.com/png-telescoping-generations-aphid-parthenogenesis-paed-6989855/download-png.html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a:xfrm>
            <a:off x="436563" y="304800"/>
            <a:ext cx="8229600" cy="1143000"/>
          </a:xfrm>
        </p:spPr>
        <p:txBody>
          <a:bodyPr/>
          <a:lstStyle/>
          <a:p>
            <a:r>
              <a:rPr lang="en-GB" altLang="cs-CZ" sz="3600" smtClean="0"/>
              <a:t>Examples of progeny in plants without a sexual process – all the progeny is genetically identical to the mother plant</a:t>
            </a:r>
          </a:p>
        </p:txBody>
      </p:sp>
      <p:pic>
        <p:nvPicPr>
          <p:cNvPr id="15363"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 Box 1028"/>
          <p:cNvSpPr txBox="1">
            <a:spLocks noChangeArrowheads="1"/>
          </p:cNvSpPr>
          <p:nvPr/>
        </p:nvSpPr>
        <p:spPr bwMode="auto">
          <a:xfrm>
            <a:off x="457200" y="1981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Apomictic “seeds”</a:t>
            </a:r>
          </a:p>
        </p:txBody>
      </p:sp>
      <p:pic>
        <p:nvPicPr>
          <p:cNvPr id="15365"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895600"/>
            <a:ext cx="5097463"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 Box 1030"/>
          <p:cNvSpPr txBox="1">
            <a:spLocks noChangeArrowheads="1"/>
          </p:cNvSpPr>
          <p:nvPr/>
        </p:nvSpPr>
        <p:spPr bwMode="auto">
          <a:xfrm>
            <a:off x="4114800" y="22098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Bulbs –</a:t>
            </a:r>
            <a:r>
              <a:rPr lang="en-GB" altLang="cs-CZ" sz="2400" i="1">
                <a:latin typeface="Times New Roman" panose="02020603050405020304" pitchFamily="18" charset="0"/>
              </a:rPr>
              <a:t>Dentaria bulbifera </a:t>
            </a:r>
            <a:endParaRPr lang="en-GB" altLang="cs-CZ" sz="2400">
              <a:latin typeface="Times New Roman" panose="02020603050405020304" pitchFamily="18" charset="0"/>
            </a:endParaRPr>
          </a:p>
        </p:txBody>
      </p:sp>
      <p:sp>
        <p:nvSpPr>
          <p:cNvPr id="15367" name="Text Box 1031"/>
          <p:cNvSpPr txBox="1">
            <a:spLocks noChangeArrowheads="1"/>
          </p:cNvSpPr>
          <p:nvPr/>
        </p:nvSpPr>
        <p:spPr bwMode="auto">
          <a:xfrm>
            <a:off x="228600" y="5181600"/>
            <a:ext cx="3505200"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latin typeface="Times New Roman" panose="02020603050405020304" pitchFamily="18" charset="0"/>
              </a:rPr>
              <a:t>No recombination, but morphologically seeds</a:t>
            </a:r>
          </a:p>
          <a:p>
            <a:pPr eaLnBrk="1" hangingPunct="1">
              <a:spcBef>
                <a:spcPct val="50000"/>
              </a:spcBef>
              <a:buFontTx/>
              <a:buNone/>
            </a:pPr>
            <a:r>
              <a:rPr lang="en-GB" altLang="cs-CZ" sz="2000" i="1">
                <a:latin typeface="Times New Roman" panose="02020603050405020304" pitchFamily="18" charset="0"/>
              </a:rPr>
              <a:t>Taraxacum officinale </a:t>
            </a:r>
            <a:r>
              <a:rPr lang="en-GB" altLang="cs-CZ" sz="2000">
                <a:latin typeface="Times New Roman" panose="02020603050405020304" pitchFamily="18" charset="0"/>
              </a:rPr>
              <a:t>(sect. </a:t>
            </a:r>
            <a:r>
              <a:rPr lang="en-GB" altLang="cs-CZ" sz="2000" i="1">
                <a:latin typeface="Times New Roman" panose="02020603050405020304" pitchFamily="18" charset="0"/>
              </a:rPr>
              <a:t>ruderalia</a:t>
            </a:r>
            <a:r>
              <a:rPr lang="en-GB" altLang="cs-CZ" sz="2000">
                <a:latin typeface="Times New Roman" panose="02020603050405020304" pitchFamily="18" charset="0"/>
              </a:rPr>
              <a:t>)</a:t>
            </a:r>
            <a:endParaRPr lang="en-GB" altLang="cs-CZ" sz="2000" i="1">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And what is an individual in social insects?</a:t>
            </a:r>
            <a:endParaRPr lang="en-US" dirty="0"/>
          </a:p>
        </p:txBody>
      </p:sp>
      <p:sp>
        <p:nvSpPr>
          <p:cNvPr id="3" name="Zástupný symbol pro obsah 2"/>
          <p:cNvSpPr>
            <a:spLocks noGrp="1"/>
          </p:cNvSpPr>
          <p:nvPr>
            <p:ph idx="1"/>
          </p:nvPr>
        </p:nvSpPr>
        <p:spPr/>
        <p:txBody>
          <a:bodyPr/>
          <a:lstStyle/>
          <a:p>
            <a:r>
              <a:rPr lang="en-US" dirty="0" smtClean="0"/>
              <a:t>Ants – the workers do not reproduce, the genetic unit is basically the queen</a:t>
            </a:r>
          </a:p>
          <a:p>
            <a:endParaRPr lang="en-US" dirty="0"/>
          </a:p>
          <a:p>
            <a:r>
              <a:rPr lang="en-US" dirty="0" smtClean="0"/>
              <a:t>Ecological “individual” is just one </a:t>
            </a:r>
            <a:r>
              <a:rPr lang="en-US" dirty="0" smtClean="0"/>
              <a:t>ant</a:t>
            </a:r>
          </a:p>
          <a:p>
            <a:endParaRPr lang="en-US" dirty="0"/>
          </a:p>
          <a:p>
            <a:r>
              <a:rPr lang="en-US" dirty="0" smtClean="0">
                <a:solidFill>
                  <a:srgbClr val="FF0000"/>
                </a:solidFill>
              </a:rPr>
              <a:t>Nature is not simple and do not follow our categories</a:t>
            </a:r>
            <a:endParaRPr lang="en-US" dirty="0">
              <a:solidFill>
                <a:srgbClr val="FF0000"/>
              </a:solidFill>
            </a:endParaRPr>
          </a:p>
        </p:txBody>
      </p:sp>
    </p:spTree>
    <p:extLst>
      <p:ext uri="{BB962C8B-B14F-4D97-AF65-F5344CB8AC3E}">
        <p14:creationId xmlns:p14="http://schemas.microsoft.com/office/powerpoint/2010/main" val="275753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cs-CZ" sz="4000" dirty="0" smtClean="0"/>
              <a:t>Other characteristics of population size / </a:t>
            </a:r>
            <a:r>
              <a:rPr lang="en-US" altLang="cs-CZ" sz="4000" dirty="0" smtClean="0"/>
              <a:t>often standardized per area</a:t>
            </a:r>
            <a:endParaRPr lang="cs-CZ" altLang="cs-CZ" sz="4000" dirty="0" smtClean="0"/>
          </a:p>
        </p:txBody>
      </p:sp>
      <p:sp>
        <p:nvSpPr>
          <p:cNvPr id="11267" name="Rectangle 3"/>
          <p:cNvSpPr>
            <a:spLocks noGrp="1" noChangeArrowheads="1"/>
          </p:cNvSpPr>
          <p:nvPr>
            <p:ph type="body" idx="1"/>
          </p:nvPr>
        </p:nvSpPr>
        <p:spPr/>
        <p:txBody>
          <a:bodyPr/>
          <a:lstStyle/>
          <a:p>
            <a:pPr eaLnBrk="1" hangingPunct="1">
              <a:defRPr/>
            </a:pPr>
            <a:r>
              <a:rPr lang="en-US" altLang="cs-CZ" b="1" dirty="0" smtClean="0"/>
              <a:t>Density</a:t>
            </a:r>
            <a:r>
              <a:rPr lang="cs-CZ" altLang="cs-CZ" dirty="0" smtClean="0"/>
              <a:t> – </a:t>
            </a:r>
            <a:r>
              <a:rPr lang="en-US" altLang="cs-CZ" dirty="0" smtClean="0"/>
              <a:t>(average) number of individuals </a:t>
            </a:r>
            <a:r>
              <a:rPr lang="en-US" altLang="cs-CZ" i="1" dirty="0" smtClean="0"/>
              <a:t>per area </a:t>
            </a:r>
          </a:p>
          <a:p>
            <a:pPr eaLnBrk="1" hangingPunct="1">
              <a:defRPr/>
            </a:pPr>
            <a:r>
              <a:rPr lang="en-US" altLang="cs-CZ" dirty="0" smtClean="0"/>
              <a:t>Simple relationship </a:t>
            </a:r>
          </a:p>
          <a:p>
            <a:pPr eaLnBrk="1" hangingPunct="1">
              <a:defRPr/>
            </a:pPr>
            <a:r>
              <a:rPr lang="en-US" altLang="cs-CZ" dirty="0" smtClean="0"/>
              <a:t>Density = Total population size/Total area</a:t>
            </a:r>
            <a:endParaRPr lang="cs-CZ" altLang="cs-CZ" dirty="0" smtClean="0"/>
          </a:p>
          <a:p>
            <a:pPr lvl="1" eaLnBrk="1" hangingPunct="1">
              <a:defRPr/>
            </a:pPr>
            <a:r>
              <a:rPr lang="en-US" altLang="cs-CZ" dirty="0" smtClean="0"/>
              <a:t>Nevertheless, the density can be estimated and is a useful characteristics even in the cases, where the populations are not closed</a:t>
            </a:r>
          </a:p>
          <a:p>
            <a:pPr marL="457200" lvl="1" indent="0" eaLnBrk="1" hangingPunct="1">
              <a:buFontTx/>
              <a:buNone/>
              <a:defRPr/>
            </a:pPr>
            <a:endParaRPr lang="cs-CZ" altLang="cs-CZ"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0350" cy="68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4876800"/>
            <a:ext cx="26416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cs-CZ" sz="4000" smtClean="0"/>
              <a:t>Other characteristics of population size</a:t>
            </a:r>
            <a:endParaRPr lang="cs-CZ" altLang="cs-CZ" sz="4000" smtClean="0"/>
          </a:p>
        </p:txBody>
      </p:sp>
      <p:sp>
        <p:nvSpPr>
          <p:cNvPr id="18435" name="Rectangle 3"/>
          <p:cNvSpPr>
            <a:spLocks noGrp="1" noChangeArrowheads="1"/>
          </p:cNvSpPr>
          <p:nvPr>
            <p:ph type="body" idx="1"/>
          </p:nvPr>
        </p:nvSpPr>
        <p:spPr/>
        <p:txBody>
          <a:bodyPr/>
          <a:lstStyle/>
          <a:p>
            <a:pPr eaLnBrk="1" hangingPunct="1"/>
            <a:r>
              <a:rPr lang="cs-CZ" altLang="cs-CZ" sz="2800" smtClean="0"/>
              <a:t>Fre</a:t>
            </a:r>
            <a:r>
              <a:rPr lang="en-US" altLang="cs-CZ" sz="2800" smtClean="0"/>
              <a:t>quency</a:t>
            </a:r>
            <a:r>
              <a:rPr lang="cs-CZ" altLang="cs-CZ" sz="2800" smtClean="0"/>
              <a:t> = </a:t>
            </a:r>
            <a:r>
              <a:rPr lang="en-US" altLang="cs-CZ" sz="2800" smtClean="0"/>
              <a:t>proportion</a:t>
            </a:r>
            <a:r>
              <a:rPr lang="cs-CZ" altLang="cs-CZ" sz="2800" smtClean="0"/>
              <a:t> (</a:t>
            </a:r>
            <a:r>
              <a:rPr lang="en-US" altLang="cs-CZ" sz="2800" smtClean="0"/>
              <a:t>either a number between 0 and 1, or directly percentage</a:t>
            </a:r>
            <a:r>
              <a:rPr lang="cs-CZ" altLang="cs-CZ" sz="2800" smtClean="0"/>
              <a:t>) </a:t>
            </a:r>
            <a:r>
              <a:rPr lang="en-US" altLang="cs-CZ" sz="2800" smtClean="0"/>
              <a:t>of </a:t>
            </a:r>
            <a:r>
              <a:rPr lang="en-US" altLang="cs-CZ" sz="2800" i="1" smtClean="0"/>
              <a:t>occupied units</a:t>
            </a:r>
            <a:endParaRPr lang="cs-CZ" altLang="cs-CZ" sz="2800" i="1" smtClean="0"/>
          </a:p>
          <a:p>
            <a:pPr lvl="1" eaLnBrk="1" hangingPunct="1"/>
            <a:r>
              <a:rPr lang="en-US" altLang="cs-CZ" sz="2400" smtClean="0"/>
              <a:t>Units can be natural </a:t>
            </a:r>
            <a:r>
              <a:rPr lang="cs-CZ" altLang="cs-CZ" sz="2400" smtClean="0"/>
              <a:t>(</a:t>
            </a:r>
            <a:r>
              <a:rPr lang="en-US" altLang="cs-CZ" sz="2400" smtClean="0"/>
              <a:t>percentage of islands inhabited by a species</a:t>
            </a:r>
            <a:r>
              <a:rPr lang="cs-CZ" altLang="cs-CZ" sz="2400" smtClean="0"/>
              <a:t>), </a:t>
            </a:r>
            <a:r>
              <a:rPr lang="en-US" altLang="cs-CZ" sz="2400" smtClean="0"/>
              <a:t>or artificial </a:t>
            </a:r>
            <a:r>
              <a:rPr lang="en-US" altLang="cs-CZ" sz="2400" i="1" smtClean="0"/>
              <a:t>sampling units </a:t>
            </a:r>
            <a:r>
              <a:rPr lang="cs-CZ" altLang="cs-CZ" sz="2400" smtClean="0"/>
              <a:t>(</a:t>
            </a:r>
            <a:r>
              <a:rPr lang="en-US" altLang="cs-CZ" sz="2400" smtClean="0"/>
              <a:t>percentage of [randomly located] quadrat</a:t>
            </a:r>
            <a:r>
              <a:rPr lang="cs-CZ" altLang="cs-CZ" sz="2400" smtClean="0"/>
              <a:t>s</a:t>
            </a:r>
            <a:r>
              <a:rPr lang="en-US" altLang="cs-CZ" sz="2400" smtClean="0"/>
              <a:t> with </a:t>
            </a:r>
            <a:r>
              <a:rPr lang="en-US" altLang="cs-CZ" sz="2400" i="1" smtClean="0"/>
              <a:t>Gentiana</a:t>
            </a:r>
            <a:r>
              <a:rPr lang="cs-CZ" altLang="cs-CZ" sz="2400" smtClean="0"/>
              <a:t>)</a:t>
            </a:r>
          </a:p>
          <a:p>
            <a:pPr lvl="1" eaLnBrk="1" hangingPunct="1"/>
            <a:r>
              <a:rPr lang="en-US" altLang="cs-CZ" sz="2400" smtClean="0"/>
              <a:t>Dependence on the unit size (unit definition)</a:t>
            </a:r>
            <a:endParaRPr lang="cs-CZ" altLang="cs-CZ" sz="2400" smtClean="0"/>
          </a:p>
          <a:p>
            <a:pPr lvl="1" eaLnBrk="1" hangingPunct="1"/>
            <a:r>
              <a:rPr lang="en-US" altLang="cs-CZ" sz="2400" smtClean="0"/>
              <a:t>Applicable also in cases where the individuals can be hardly distinguished</a:t>
            </a:r>
            <a:r>
              <a:rPr lang="cs-CZ" altLang="cs-CZ" sz="2400" smtClean="0"/>
              <a:t>, </a:t>
            </a:r>
            <a:r>
              <a:rPr lang="en-US" altLang="cs-CZ" sz="2400" smtClean="0"/>
              <a:t>but might be less informative than density</a:t>
            </a:r>
            <a:endParaRPr lang="cs-CZ" altLang="cs-CZ" sz="2400" smtClean="0"/>
          </a:p>
          <a:p>
            <a:pPr lvl="1" eaLnBrk="1" hangingPunct="1"/>
            <a:r>
              <a:rPr lang="en-US" altLang="cs-CZ" sz="2400" smtClean="0"/>
              <a:t>Plants: root vs shoot frequency </a:t>
            </a:r>
            <a:r>
              <a:rPr lang="cs-CZ" altLang="cs-CZ" sz="2400" smtClean="0"/>
              <a:t>(</a:t>
            </a:r>
            <a:r>
              <a:rPr lang="en-US" altLang="cs-CZ" sz="2400" smtClean="0"/>
              <a:t>important fo</a:t>
            </a:r>
            <a:r>
              <a:rPr lang="cs-CZ" altLang="cs-CZ" sz="2400" smtClean="0"/>
              <a:t>r</a:t>
            </a:r>
            <a:r>
              <a:rPr lang="en-US" altLang="cs-CZ" sz="2400" smtClean="0"/>
              <a:t> small quadrats</a:t>
            </a:r>
            <a:r>
              <a:rPr lang="cs-CZ" altLang="cs-CZ" sz="240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cs-CZ" sz="4000" smtClean="0"/>
              <a:t>Other characteristics of population size</a:t>
            </a:r>
            <a:endParaRPr lang="cs-CZ" altLang="cs-CZ" sz="4000" smtClean="0"/>
          </a:p>
        </p:txBody>
      </p:sp>
      <p:sp>
        <p:nvSpPr>
          <p:cNvPr id="19459" name="Rectangle 3"/>
          <p:cNvSpPr>
            <a:spLocks noGrp="1" noChangeArrowheads="1"/>
          </p:cNvSpPr>
          <p:nvPr>
            <p:ph type="body" idx="1"/>
          </p:nvPr>
        </p:nvSpPr>
        <p:spPr>
          <a:xfrm>
            <a:off x="457200" y="1600200"/>
            <a:ext cx="8458200" cy="4525963"/>
          </a:xfrm>
        </p:spPr>
        <p:txBody>
          <a:bodyPr/>
          <a:lstStyle/>
          <a:p>
            <a:pPr eaLnBrk="1" hangingPunct="1"/>
            <a:r>
              <a:rPr lang="cs-CZ" altLang="cs-CZ" smtClean="0"/>
              <a:t>Biomas</a:t>
            </a:r>
            <a:r>
              <a:rPr lang="en-US" altLang="cs-CZ" smtClean="0"/>
              <a:t>s</a:t>
            </a:r>
            <a:r>
              <a:rPr lang="cs-CZ" altLang="cs-CZ" smtClean="0"/>
              <a:t> (</a:t>
            </a:r>
            <a:r>
              <a:rPr lang="en-US" altLang="cs-CZ" smtClean="0"/>
              <a:t>usually biomass per plot</a:t>
            </a:r>
            <a:r>
              <a:rPr lang="cs-CZ" altLang="cs-CZ" smtClean="0"/>
              <a:t>) </a:t>
            </a:r>
          </a:p>
          <a:p>
            <a:pPr lvl="1" eaLnBrk="1" hangingPunct="1"/>
            <a:r>
              <a:rPr lang="en-US" altLang="cs-CZ" smtClean="0"/>
              <a:t>Typically for plants</a:t>
            </a:r>
            <a:endParaRPr lang="cs-CZ" altLang="cs-CZ" smtClean="0"/>
          </a:p>
          <a:p>
            <a:pPr lvl="1" eaLnBrk="1" hangingPunct="1"/>
            <a:r>
              <a:rPr lang="en-US" altLang="cs-CZ" smtClean="0"/>
              <a:t>Again, does not need definition of an individual, in plant</a:t>
            </a:r>
            <a:r>
              <a:rPr lang="cs-CZ" altLang="cs-CZ" smtClean="0"/>
              <a:t>s</a:t>
            </a:r>
            <a:r>
              <a:rPr lang="en-US" altLang="cs-CZ" smtClean="0"/>
              <a:t>, can be more useful than density (biomass=density * average biomass of an individual)</a:t>
            </a:r>
            <a:endParaRPr lang="cs-CZ" altLang="cs-CZ" smtClean="0"/>
          </a:p>
          <a:p>
            <a:pPr eaLnBrk="1" hangingPunct="1"/>
            <a:r>
              <a:rPr lang="en-US" altLang="cs-CZ" smtClean="0"/>
              <a:t>Cover</a:t>
            </a:r>
            <a:r>
              <a:rPr lang="cs-CZ" altLang="cs-CZ" smtClean="0"/>
              <a:t> (</a:t>
            </a:r>
            <a:r>
              <a:rPr lang="en-US" altLang="cs-CZ" smtClean="0"/>
              <a:t>mostly for plants, or at least sedentary organisms</a:t>
            </a:r>
            <a:r>
              <a:rPr lang="cs-CZ" altLang="cs-CZ" smtClean="0"/>
              <a:t>)</a:t>
            </a:r>
          </a:p>
          <a:p>
            <a:pPr lvl="1" eaLnBrk="1" hangingPunct="1"/>
            <a:r>
              <a:rPr lang="en-US" altLang="cs-CZ" smtClean="0"/>
              <a:t>Percentage of the area occupied by a perpendicular projection of all the aboveground parts</a:t>
            </a:r>
            <a:endParaRPr lang="cs-CZ" altLang="cs-CZ" smtClean="0"/>
          </a:p>
          <a:p>
            <a:pPr lvl="1" eaLnBrk="1" hangingPunct="1"/>
            <a:endParaRPr lang="cs-CZ" altLang="cs-CZ"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cs-CZ" smtClean="0"/>
              <a:t>Duties</a:t>
            </a:r>
            <a:endParaRPr lang="cs-CZ" altLang="cs-CZ" smtClean="0"/>
          </a:p>
        </p:txBody>
      </p:sp>
      <p:sp>
        <p:nvSpPr>
          <p:cNvPr id="3075" name="Rectangle 3"/>
          <p:cNvSpPr>
            <a:spLocks noGrp="1" noChangeArrowheads="1"/>
          </p:cNvSpPr>
          <p:nvPr>
            <p:ph type="body" idx="1"/>
          </p:nvPr>
        </p:nvSpPr>
        <p:spPr/>
        <p:txBody>
          <a:bodyPr/>
          <a:lstStyle/>
          <a:p>
            <a:pPr eaLnBrk="1" hangingPunct="1">
              <a:lnSpc>
                <a:spcPct val="90000"/>
              </a:lnSpc>
            </a:pPr>
            <a:r>
              <a:rPr lang="en-US" altLang="cs-CZ" sz="2800" dirty="0" smtClean="0"/>
              <a:t>Each of you will present (20 minutes talk incl. discussion) on an interesting population ecology </a:t>
            </a:r>
            <a:r>
              <a:rPr lang="en-US" altLang="cs-CZ" sz="2800" dirty="0" smtClean="0"/>
              <a:t>topic</a:t>
            </a:r>
            <a:r>
              <a:rPr lang="cs-CZ" altLang="cs-CZ" sz="2800" dirty="0" smtClean="0"/>
              <a:t> + willtake part in a „journal club“ </a:t>
            </a:r>
            <a:endParaRPr lang="cs-CZ" altLang="cs-CZ" sz="2800" dirty="0" smtClean="0"/>
          </a:p>
          <a:p>
            <a:pPr eaLnBrk="1" hangingPunct="1">
              <a:lnSpc>
                <a:spcPct val="90000"/>
              </a:lnSpc>
            </a:pPr>
            <a:r>
              <a:rPr lang="en-US" altLang="cs-CZ" sz="2800" dirty="0" smtClean="0"/>
              <a:t>Oral exam</a:t>
            </a:r>
            <a:endParaRPr lang="cs-CZ" altLang="cs-CZ" sz="2800" dirty="0" smtClean="0"/>
          </a:p>
          <a:p>
            <a:pPr eaLnBrk="1" hangingPunct="1">
              <a:lnSpc>
                <a:spcPct val="90000"/>
              </a:lnSpc>
            </a:pPr>
            <a:r>
              <a:rPr lang="en-US" altLang="cs-CZ" sz="2800" dirty="0" smtClean="0"/>
              <a:t>The program is tentative, but we will try to follow it as closely as possible. It will finish earlier, because we will run it as 2/2, not as 2/1.</a:t>
            </a:r>
          </a:p>
          <a:p>
            <a:pPr eaLnBrk="1" hangingPunct="1">
              <a:lnSpc>
                <a:spcPct val="90000"/>
              </a:lnSpc>
            </a:pPr>
            <a:r>
              <a:rPr lang="en-US" altLang="cs-CZ" sz="2800" dirty="0" smtClean="0"/>
              <a:t>We plan one day field trip with sampling exercise in May, with subsequent data analysis.</a:t>
            </a:r>
          </a:p>
          <a:p>
            <a:pPr eaLnBrk="1" hangingPunct="1">
              <a:lnSpc>
                <a:spcPct val="90000"/>
              </a:lnSpc>
            </a:pPr>
            <a:r>
              <a:rPr lang="en-US" altLang="cs-CZ" sz="2800" dirty="0" smtClean="0"/>
              <a:t>How many of you need to finish before state exam?</a:t>
            </a:r>
            <a:endParaRPr lang="cs-CZ" altLang="cs-CZ" sz="28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altLang="en-US" smtClean="0"/>
              <a:t>Cover as frequency in points (quadrats of zero size)</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38600" y="3465513"/>
            <a:ext cx="5080000" cy="3392487"/>
          </a:xfrm>
        </p:spPr>
      </p:pic>
      <p:pic>
        <p:nvPicPr>
          <p:cNvPr id="20484"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3454400"/>
            <a:ext cx="50800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68475"/>
            <a:ext cx="3392488"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4763"/>
            <a:ext cx="9150350" cy="68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4876800"/>
            <a:ext cx="26416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cs-CZ" altLang="en-US" smtClean="0"/>
              <a:t>Popula</a:t>
            </a:r>
            <a:r>
              <a:rPr lang="en-US" altLang="en-US" smtClean="0"/>
              <a:t>tion of</a:t>
            </a:r>
            <a:r>
              <a:rPr lang="cs-CZ" altLang="en-US" smtClean="0"/>
              <a:t> </a:t>
            </a:r>
            <a:r>
              <a:rPr lang="cs-CZ" altLang="en-US" i="1" smtClean="0"/>
              <a:t>Gentiana clusiana</a:t>
            </a:r>
            <a:endParaRPr lang="cs-CZ" altLang="en-US" smtClean="0"/>
          </a:p>
        </p:txBody>
      </p:sp>
      <p:sp>
        <p:nvSpPr>
          <p:cNvPr id="22531" name="Content Placeholder 2"/>
          <p:cNvSpPr>
            <a:spLocks noGrp="1"/>
          </p:cNvSpPr>
          <p:nvPr>
            <p:ph idx="1"/>
          </p:nvPr>
        </p:nvSpPr>
        <p:spPr/>
        <p:txBody>
          <a:bodyPr/>
          <a:lstStyle/>
          <a:p>
            <a:pPr eaLnBrk="1" hangingPunct="1"/>
            <a:r>
              <a:rPr lang="en-US" altLang="en-US" sz="2800" smtClean="0"/>
              <a:t>Continuously growing in the mountain ridge of the </a:t>
            </a:r>
            <a:r>
              <a:rPr lang="cs-CZ" altLang="en-US" sz="2800" smtClean="0"/>
              <a:t>Totes Gebirge</a:t>
            </a:r>
          </a:p>
          <a:p>
            <a:pPr eaLnBrk="1" hangingPunct="1"/>
            <a:r>
              <a:rPr lang="en-US" altLang="en-US" sz="2800" smtClean="0"/>
              <a:t>Spatial extent of the population is large, scattered in a continuous area, total population size of little interest</a:t>
            </a:r>
            <a:endParaRPr lang="cs-CZ" altLang="en-US" sz="2800" smtClean="0"/>
          </a:p>
          <a:p>
            <a:pPr eaLnBrk="1" hangingPunct="1"/>
            <a:r>
              <a:rPr lang="en-US" altLang="en-US" sz="2800" smtClean="0"/>
              <a:t>Local characteristics (local density) are more informative. If I am interested in the dynamics, </a:t>
            </a:r>
            <a:r>
              <a:rPr lang="en-US" altLang="en-US" sz="2800" b="1" smtClean="0"/>
              <a:t>permanent plots </a:t>
            </a:r>
            <a:r>
              <a:rPr lang="en-US" altLang="en-US" sz="2800" smtClean="0"/>
              <a:t>will be useful, and, </a:t>
            </a:r>
            <a:r>
              <a:rPr lang="en-US" altLang="en-US" sz="2800" i="1" smtClean="0"/>
              <a:t>under certain assumptions</a:t>
            </a:r>
            <a:r>
              <a:rPr lang="en-US" altLang="en-US" sz="2800" smtClean="0"/>
              <a:t>, dynamics in permanent plots will probably correspond to the dynamics of total population size. </a:t>
            </a:r>
            <a:endParaRPr lang="cs-CZ"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mtClean="0"/>
              <a:t>Population of </a:t>
            </a:r>
            <a:r>
              <a:rPr lang="cs-CZ" altLang="en-US" smtClean="0"/>
              <a:t> </a:t>
            </a:r>
            <a:r>
              <a:rPr lang="cs-CZ" altLang="en-US" i="1" smtClean="0"/>
              <a:t>Gentiana clusiana</a:t>
            </a:r>
            <a:endParaRPr lang="cs-CZ" altLang="en-US" smtClean="0"/>
          </a:p>
        </p:txBody>
      </p:sp>
      <p:sp>
        <p:nvSpPr>
          <p:cNvPr id="23555" name="Content Placeholder 2"/>
          <p:cNvSpPr>
            <a:spLocks noGrp="1"/>
          </p:cNvSpPr>
          <p:nvPr>
            <p:ph idx="1"/>
          </p:nvPr>
        </p:nvSpPr>
        <p:spPr/>
        <p:txBody>
          <a:bodyPr/>
          <a:lstStyle/>
          <a:p>
            <a:pPr eaLnBrk="1" hangingPunct="1"/>
            <a:r>
              <a:rPr lang="en-US" altLang="en-US" smtClean="0"/>
              <a:t>Clonal plant </a:t>
            </a:r>
            <a:r>
              <a:rPr lang="cs-CZ" altLang="en-US" smtClean="0"/>
              <a:t>– </a:t>
            </a:r>
            <a:r>
              <a:rPr lang="en-US" altLang="en-US" smtClean="0"/>
              <a:t>so, </a:t>
            </a:r>
            <a:r>
              <a:rPr lang="en-US" altLang="en-US" b="1" smtClean="0"/>
              <a:t>density of ramets </a:t>
            </a:r>
            <a:r>
              <a:rPr lang="en-US" altLang="en-US" smtClean="0"/>
              <a:t>will be of interest</a:t>
            </a:r>
            <a:r>
              <a:rPr lang="cs-CZ" altLang="en-US" smtClean="0"/>
              <a:t> (</a:t>
            </a:r>
            <a:r>
              <a:rPr lang="en-US" altLang="en-US" smtClean="0"/>
              <a:t>necessity of good </a:t>
            </a:r>
            <a:r>
              <a:rPr lang="cs-CZ" altLang="en-US" b="1" smtClean="0"/>
              <a:t>operational definition</a:t>
            </a:r>
            <a:r>
              <a:rPr lang="cs-CZ" altLang="en-US" smtClean="0"/>
              <a:t>) </a:t>
            </a:r>
            <a:endParaRPr lang="en-US" altLang="en-US" b="1" smtClean="0"/>
          </a:p>
          <a:p>
            <a:pPr eaLnBrk="1" hangingPunct="1"/>
            <a:r>
              <a:rPr lang="en-US" altLang="en-US" b="1" smtClean="0"/>
              <a:t>Density of ramets </a:t>
            </a:r>
            <a:r>
              <a:rPr lang="en-US" altLang="en-US" smtClean="0"/>
              <a:t>will provide reasonable proxy for competitive effect of species on the rest of vegetation (note that the size of ramets is in this species relatively stable)</a:t>
            </a:r>
            <a:r>
              <a:rPr lang="cs-CZ" altLang="en-US" b="1" smtClean="0"/>
              <a:t> </a:t>
            </a:r>
            <a:endParaRPr lang="en-US" altLang="en-US" smtClean="0"/>
          </a:p>
          <a:p>
            <a:pPr eaLnBrk="1" hangingPunct="1"/>
            <a:endParaRPr lang="cs-CZ" altLang="en-US" smtClean="0"/>
          </a:p>
          <a:p>
            <a:pPr eaLnBrk="1" hangingPunct="1"/>
            <a:endParaRPr lang="cs-CZ"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cs-CZ" altLang="en-US" smtClean="0"/>
              <a:t>Popula</a:t>
            </a:r>
            <a:r>
              <a:rPr lang="en-US" altLang="en-US" smtClean="0"/>
              <a:t>tion</a:t>
            </a:r>
            <a:r>
              <a:rPr lang="cs-CZ" altLang="en-US" smtClean="0"/>
              <a:t> </a:t>
            </a:r>
            <a:r>
              <a:rPr lang="cs-CZ" altLang="en-US" i="1" smtClean="0"/>
              <a:t>Gentiana clusiana</a:t>
            </a:r>
            <a:endParaRPr lang="cs-CZ" altLang="en-US" smtClean="0"/>
          </a:p>
        </p:txBody>
      </p:sp>
      <p:sp>
        <p:nvSpPr>
          <p:cNvPr id="24579" name="Content Placeholder 2"/>
          <p:cNvSpPr>
            <a:spLocks noGrp="1"/>
          </p:cNvSpPr>
          <p:nvPr>
            <p:ph idx="1"/>
          </p:nvPr>
        </p:nvSpPr>
        <p:spPr>
          <a:xfrm>
            <a:off x="390525" y="1219200"/>
            <a:ext cx="8763000" cy="4525963"/>
          </a:xfrm>
        </p:spPr>
        <p:txBody>
          <a:bodyPr/>
          <a:lstStyle/>
          <a:p>
            <a:pPr eaLnBrk="1" hangingPunct="1"/>
            <a:r>
              <a:rPr lang="en-US" altLang="en-US" smtClean="0"/>
              <a:t>In this species, each ramet produces  </a:t>
            </a:r>
            <a:r>
              <a:rPr lang="cs-CZ" altLang="en-US" smtClean="0"/>
              <a:t>max. </a:t>
            </a:r>
            <a:r>
              <a:rPr lang="en-US" altLang="en-US" smtClean="0"/>
              <a:t>one flower </a:t>
            </a:r>
            <a:r>
              <a:rPr lang="cs-CZ" altLang="en-US" smtClean="0"/>
              <a:t>(</a:t>
            </a:r>
            <a:r>
              <a:rPr lang="en-US" altLang="en-US" smtClean="0"/>
              <a:t>or, this might be part of </a:t>
            </a:r>
            <a:r>
              <a:rPr lang="cs-CZ" altLang="en-US" smtClean="0"/>
              <a:t>the </a:t>
            </a:r>
            <a:r>
              <a:rPr lang="en-US" altLang="en-US" smtClean="0"/>
              <a:t>ramet definition</a:t>
            </a:r>
            <a:r>
              <a:rPr lang="cs-CZ" altLang="en-US" smtClean="0"/>
              <a:t>). </a:t>
            </a:r>
            <a:r>
              <a:rPr lang="en-US" altLang="en-US" smtClean="0"/>
              <a:t>Interesting </a:t>
            </a:r>
            <a:r>
              <a:rPr lang="cs-CZ" altLang="en-US" smtClean="0"/>
              <a:t>characteristics </a:t>
            </a:r>
            <a:r>
              <a:rPr lang="en-US" altLang="en-US" smtClean="0"/>
              <a:t>might be e.g., the density of flowers </a:t>
            </a:r>
            <a:r>
              <a:rPr lang="cs-CZ" altLang="en-US" smtClean="0"/>
              <a:t>– </a:t>
            </a:r>
            <a:r>
              <a:rPr lang="en-US" altLang="en-US" smtClean="0"/>
              <a:t>will characterize the density of reward for pollinators, or potential for reproduction /  for seed production etc. </a:t>
            </a:r>
            <a:endParaRPr lang="cs-CZ" altLang="en-US" smtClean="0"/>
          </a:p>
          <a:p>
            <a:pPr eaLnBrk="1" hangingPunct="1"/>
            <a:r>
              <a:rPr lang="en-US" altLang="en-US" smtClean="0"/>
              <a:t>Useful </a:t>
            </a:r>
            <a:r>
              <a:rPr lang="cs-CZ" altLang="en-US" smtClean="0"/>
              <a:t>characteristics </a:t>
            </a:r>
            <a:r>
              <a:rPr lang="en-US" altLang="en-US" smtClean="0"/>
              <a:t>might be e</a:t>
            </a:r>
            <a:r>
              <a:rPr lang="cs-CZ" altLang="en-US" smtClean="0"/>
              <a:t>s</a:t>
            </a:r>
            <a:r>
              <a:rPr lang="en-US" altLang="en-US" smtClean="0"/>
              <a:t>timate of cover </a:t>
            </a:r>
            <a:r>
              <a:rPr lang="cs-CZ" altLang="en-US" smtClean="0"/>
              <a:t>(</a:t>
            </a:r>
            <a:r>
              <a:rPr lang="en-US" altLang="en-US" smtClean="0"/>
              <a:t>non-destructive, suitable for permanent plots</a:t>
            </a:r>
            <a:r>
              <a:rPr lang="cs-CZ" altLang="en-US" smtClean="0"/>
              <a:t>) </a:t>
            </a:r>
            <a:r>
              <a:rPr lang="en-US" altLang="en-US" smtClean="0"/>
              <a:t>or biomass </a:t>
            </a:r>
            <a:r>
              <a:rPr lang="cs-CZ" altLang="en-US" smtClean="0"/>
              <a:t>(destru</a:t>
            </a:r>
            <a:r>
              <a:rPr lang="en-US" altLang="en-US" smtClean="0"/>
              <a:t>ctive,</a:t>
            </a:r>
            <a:r>
              <a:rPr lang="cs-CZ" altLang="en-US" smtClean="0"/>
              <a:t> but</a:t>
            </a:r>
            <a:r>
              <a:rPr lang="en-US" altLang="en-US" smtClean="0"/>
              <a:t> various nondestructive proxy methods</a:t>
            </a:r>
            <a:r>
              <a:rPr lang="cs-CZ" altLang="en-US"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28600" y="152400"/>
            <a:ext cx="85344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Corals – what to use to characterize the population – definitely not </a:t>
            </a:r>
            <a:r>
              <a:rPr lang="cs-CZ" altLang="en-US" sz="1800"/>
              <a:t>a </a:t>
            </a:r>
            <a:r>
              <a:rPr lang="en-US" altLang="en-US" sz="1800"/>
              <a:t>single </a:t>
            </a:r>
            <a:r>
              <a:rPr lang="cs-CZ" altLang="en-US" sz="1800"/>
              <a:t>polyp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09600" y="5486400"/>
            <a:ext cx="60198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What to use as a unit in cushion plants</a:t>
            </a:r>
            <a:r>
              <a:rPr lang="cs-CZ" altLang="en-US" sz="1800"/>
              <a:t>?</a:t>
            </a:r>
            <a:r>
              <a:rPr lang="en-US" altLang="en-US" sz="1800"/>
              <a:t> (</a:t>
            </a:r>
            <a:r>
              <a:rPr lang="en-US" altLang="en-US" sz="1800" i="1"/>
              <a:t>Silene acaulis)</a:t>
            </a:r>
            <a:endParaRPr lang="cs-CZ"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ovéPole 2"/>
          <p:cNvSpPr txBox="1">
            <a:spLocks noChangeArrowheads="1"/>
          </p:cNvSpPr>
          <p:nvPr/>
        </p:nvSpPr>
        <p:spPr bwMode="auto">
          <a:xfrm>
            <a:off x="381000" y="5334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Birds – sometimes, number of breeding pairs is more informative than total number of individuals</a:t>
            </a:r>
          </a:p>
        </p:txBody>
      </p:sp>
      <p:pic>
        <p:nvPicPr>
          <p:cNvPr id="27651"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7527925"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97238"/>
            <a:ext cx="474027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What will be a unit in eu-social insects</a:t>
            </a:r>
            <a:r>
              <a:rPr lang="cs-CZ" altLang="en-US" smtClean="0"/>
              <a:t>? </a:t>
            </a:r>
            <a:r>
              <a:rPr lang="cs-CZ" altLang="en-US" sz="4000" smtClean="0"/>
              <a:t>(</a:t>
            </a:r>
            <a:r>
              <a:rPr lang="en-US" altLang="en-US" sz="4000" smtClean="0"/>
              <a:t>Picture from W</a:t>
            </a:r>
            <a:r>
              <a:rPr lang="cs-CZ" altLang="en-US" sz="4000" smtClean="0"/>
              <a:t>ikipedi</a:t>
            </a:r>
            <a:r>
              <a:rPr lang="en-US" altLang="en-US" sz="4000" smtClean="0"/>
              <a:t>a</a:t>
            </a:r>
            <a:r>
              <a:rPr lang="cs-CZ" altLang="en-US" sz="4000" smtClean="0"/>
              <a:t>)</a:t>
            </a:r>
            <a:endParaRPr lang="en-US" altLang="en-US" sz="4000" smtClean="0"/>
          </a:p>
        </p:txBody>
      </p:sp>
      <p:pic>
        <p:nvPicPr>
          <p:cNvPr id="28675" name="Picture 2" descr="Výsledek obrázku pro mraveni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72390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 y="274638"/>
            <a:ext cx="9372600" cy="1143000"/>
          </a:xfrm>
        </p:spPr>
        <p:txBody>
          <a:bodyPr/>
          <a:lstStyle/>
          <a:p>
            <a:pPr eaLnBrk="1" hangingPunct="1"/>
            <a:r>
              <a:rPr lang="en-US" altLang="cs-CZ" sz="4000" smtClean="0"/>
              <a:t>Population size as the number of individuals (</a:t>
            </a:r>
            <a:r>
              <a:rPr lang="en-US" altLang="cs-CZ" sz="2000" smtClean="0"/>
              <a:t>in the whole population, sometimes in permanent plots</a:t>
            </a:r>
            <a:r>
              <a:rPr lang="en-US" altLang="cs-CZ" sz="4000" smtClean="0"/>
              <a:t>)</a:t>
            </a:r>
            <a:endParaRPr lang="cs-CZ" altLang="cs-CZ" sz="4000" smtClean="0"/>
          </a:p>
        </p:txBody>
      </p:sp>
      <p:sp>
        <p:nvSpPr>
          <p:cNvPr id="11267" name="Rectangle 3"/>
          <p:cNvSpPr>
            <a:spLocks noGrp="1" noChangeArrowheads="1"/>
          </p:cNvSpPr>
          <p:nvPr>
            <p:ph type="body" idx="1"/>
          </p:nvPr>
        </p:nvSpPr>
        <p:spPr/>
        <p:txBody>
          <a:bodyPr/>
          <a:lstStyle/>
          <a:p>
            <a:pPr eaLnBrk="1" hangingPunct="1">
              <a:lnSpc>
                <a:spcPct val="90000"/>
              </a:lnSpc>
              <a:defRPr/>
            </a:pPr>
            <a:r>
              <a:rPr lang="en-US" altLang="cs-CZ" sz="2800" dirty="0" smtClean="0"/>
              <a:t>The </a:t>
            </a:r>
            <a:r>
              <a:rPr lang="en-US" altLang="cs-CZ" sz="2800" i="1" dirty="0" smtClean="0"/>
              <a:t>absolute population size </a:t>
            </a:r>
            <a:endParaRPr lang="cs-CZ" altLang="cs-CZ" sz="2800" i="1" dirty="0" smtClean="0"/>
          </a:p>
          <a:p>
            <a:pPr lvl="1" eaLnBrk="1" hangingPunct="1">
              <a:lnSpc>
                <a:spcPct val="90000"/>
              </a:lnSpc>
              <a:defRPr/>
            </a:pPr>
            <a:r>
              <a:rPr lang="en-US" altLang="cs-CZ" sz="2400" dirty="0" smtClean="0"/>
              <a:t>I need clearly delineated area of interest </a:t>
            </a:r>
            <a:r>
              <a:rPr lang="cs-CZ" altLang="cs-CZ" sz="2400" dirty="0" smtClean="0"/>
              <a:t>– </a:t>
            </a:r>
            <a:r>
              <a:rPr lang="en-US" altLang="cs-CZ" sz="2400" dirty="0" smtClean="0"/>
              <a:t>this delineates the area, and thus I can calculate density=total size / area </a:t>
            </a:r>
            <a:endParaRPr lang="cs-CZ" altLang="cs-CZ" sz="2400" dirty="0" smtClean="0"/>
          </a:p>
          <a:p>
            <a:pPr marL="457200" lvl="1" indent="0" eaLnBrk="1" hangingPunct="1">
              <a:lnSpc>
                <a:spcPct val="90000"/>
              </a:lnSpc>
              <a:buFontTx/>
              <a:buNone/>
              <a:defRPr/>
            </a:pPr>
            <a:r>
              <a:rPr lang="cs-CZ" altLang="cs-CZ" sz="2400" dirty="0" smtClean="0"/>
              <a:t>		</a:t>
            </a:r>
            <a:r>
              <a:rPr lang="en-US" altLang="cs-CZ" sz="2400" dirty="0" smtClean="0"/>
              <a:t>or </a:t>
            </a:r>
            <a:endParaRPr lang="cs-CZ" altLang="cs-CZ" sz="2400" dirty="0" smtClean="0"/>
          </a:p>
          <a:p>
            <a:pPr lvl="1" eaLnBrk="1" hangingPunct="1">
              <a:lnSpc>
                <a:spcPct val="90000"/>
              </a:lnSpc>
              <a:defRPr/>
            </a:pPr>
            <a:r>
              <a:rPr lang="en-US" altLang="cs-CZ" sz="2400" dirty="0" smtClean="0"/>
              <a:t>total size =density * area</a:t>
            </a:r>
            <a:endParaRPr lang="cs-CZ" altLang="cs-CZ" sz="2400" dirty="0" smtClean="0"/>
          </a:p>
          <a:p>
            <a:pPr lvl="1" eaLnBrk="1" hangingPunct="1">
              <a:lnSpc>
                <a:spcPct val="90000"/>
              </a:lnSpc>
              <a:defRPr/>
            </a:pPr>
            <a:r>
              <a:rPr lang="en-US" altLang="cs-CZ" sz="2400" dirty="0" smtClean="0"/>
              <a:t>Discriminate: </a:t>
            </a:r>
            <a:r>
              <a:rPr lang="cs-CZ" altLang="cs-CZ" sz="2400" b="1" dirty="0" smtClean="0"/>
              <a:t>census </a:t>
            </a:r>
            <a:r>
              <a:rPr lang="cs-CZ" altLang="cs-CZ" sz="2400" dirty="0" smtClean="0"/>
              <a:t>(</a:t>
            </a:r>
            <a:r>
              <a:rPr lang="en-US" altLang="cs-CZ" sz="2400" dirty="0" smtClean="0"/>
              <a:t>all the individual are counted</a:t>
            </a:r>
            <a:r>
              <a:rPr lang="cs-CZ" altLang="cs-CZ" sz="2400" dirty="0" smtClean="0"/>
              <a:t>) </a:t>
            </a:r>
            <a:r>
              <a:rPr lang="en-US" altLang="cs-CZ" sz="2400" dirty="0" smtClean="0"/>
              <a:t>and </a:t>
            </a:r>
            <a:r>
              <a:rPr lang="en-US" altLang="cs-CZ" sz="2400" b="1" dirty="0" smtClean="0"/>
              <a:t>estimate</a:t>
            </a:r>
            <a:r>
              <a:rPr lang="cs-CZ" altLang="cs-CZ" sz="2400" b="1" dirty="0" smtClean="0"/>
              <a:t> </a:t>
            </a:r>
            <a:r>
              <a:rPr lang="cs-CZ" altLang="cs-CZ" sz="2400" dirty="0" smtClean="0"/>
              <a:t>(</a:t>
            </a:r>
            <a:r>
              <a:rPr lang="en-US" altLang="cs-CZ" sz="2400" dirty="0" smtClean="0"/>
              <a:t>based on some random sample [e.g. of plots]</a:t>
            </a:r>
            <a:r>
              <a:rPr lang="cs-CZ" altLang="cs-CZ" sz="2400" dirty="0" smtClean="0"/>
              <a:t>, </a:t>
            </a:r>
            <a:r>
              <a:rPr lang="en-US" altLang="cs-CZ" sz="2400" dirty="0" smtClean="0"/>
              <a:t>usually because it is impossible or impractical to enumerate all the individuals</a:t>
            </a:r>
            <a:r>
              <a:rPr lang="cs-CZ" altLang="cs-CZ" sz="2400" dirty="0" smtClean="0"/>
              <a:t>) </a:t>
            </a:r>
          </a:p>
          <a:p>
            <a:pPr eaLnBrk="1" hangingPunct="1">
              <a:lnSpc>
                <a:spcPct val="90000"/>
              </a:lnSpc>
              <a:defRPr/>
            </a:pPr>
            <a:r>
              <a:rPr lang="en-US" altLang="cs-CZ" sz="2800" i="1" dirty="0" smtClean="0"/>
              <a:t>I</a:t>
            </a:r>
            <a:r>
              <a:rPr lang="cs-CZ" altLang="cs-CZ" sz="2800" i="1" dirty="0" smtClean="0"/>
              <a:t>ndex </a:t>
            </a:r>
            <a:r>
              <a:rPr lang="en-US" altLang="cs-CZ" sz="2800" dirty="0" smtClean="0"/>
              <a:t>of</a:t>
            </a:r>
            <a:r>
              <a:rPr lang="cs-CZ" altLang="cs-CZ" sz="2800" dirty="0" smtClean="0"/>
              <a:t> popula</a:t>
            </a:r>
            <a:r>
              <a:rPr lang="en-US" altLang="cs-CZ" sz="2800" dirty="0" err="1" smtClean="0"/>
              <a:t>tion</a:t>
            </a:r>
            <a:r>
              <a:rPr lang="en-US" altLang="cs-CZ" sz="2800" dirty="0" smtClean="0"/>
              <a:t> size</a:t>
            </a:r>
            <a:endParaRPr lang="cs-CZ" altLang="cs-CZ" sz="2800" dirty="0" smtClean="0"/>
          </a:p>
          <a:p>
            <a:pPr lvl="1" eaLnBrk="1" hangingPunct="1">
              <a:lnSpc>
                <a:spcPct val="90000"/>
              </a:lnSpc>
              <a:defRPr/>
            </a:pPr>
            <a:r>
              <a:rPr lang="en-US" altLang="cs-CZ" sz="2400" dirty="0" smtClean="0"/>
              <a:t>To be used in comparative studies</a:t>
            </a:r>
            <a:endParaRPr lang="cs-CZ" altLang="cs-CZ" sz="2400" dirty="0" smtClean="0"/>
          </a:p>
          <a:p>
            <a:pPr marL="457200" lvl="1" indent="0" eaLnBrk="1" hangingPunct="1">
              <a:lnSpc>
                <a:spcPct val="90000"/>
              </a:lnSpc>
              <a:buFontTx/>
              <a:buNone/>
              <a:defRPr/>
            </a:pPr>
            <a:endParaRPr lang="cs-CZ" altLang="cs-CZ"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cs-CZ" sz="4000" smtClean="0"/>
              <a:t>Population Ecology</a:t>
            </a:r>
            <a:endParaRPr lang="cs-CZ" altLang="cs-CZ" sz="4000" smtClean="0"/>
          </a:p>
        </p:txBody>
      </p:sp>
      <p:sp>
        <p:nvSpPr>
          <p:cNvPr id="6147" name="Rectangle 3"/>
          <p:cNvSpPr>
            <a:spLocks noGrp="1" noChangeArrowheads="1"/>
          </p:cNvSpPr>
          <p:nvPr>
            <p:ph type="body" idx="1"/>
          </p:nvPr>
        </p:nvSpPr>
        <p:spPr/>
        <p:txBody>
          <a:bodyPr/>
          <a:lstStyle/>
          <a:p>
            <a:pPr eaLnBrk="1" hangingPunct="1">
              <a:lnSpc>
                <a:spcPct val="90000"/>
              </a:lnSpc>
            </a:pPr>
            <a:r>
              <a:rPr lang="en-US" altLang="cs-CZ" sz="2400" dirty="0" smtClean="0"/>
              <a:t>Ecologists use to count as </a:t>
            </a:r>
            <a:r>
              <a:rPr lang="en-US" altLang="cs-CZ" sz="2400" dirty="0" err="1" smtClean="0"/>
              <a:t>neolitics</a:t>
            </a:r>
            <a:r>
              <a:rPr lang="en-US" altLang="cs-CZ" sz="2400" dirty="0" smtClean="0"/>
              <a:t> </a:t>
            </a:r>
            <a:r>
              <a:rPr lang="cs-CZ" altLang="cs-CZ" sz="2400" dirty="0" smtClean="0"/>
              <a:t>(</a:t>
            </a:r>
            <a:r>
              <a:rPr lang="en-US" altLang="cs-CZ" sz="2400" dirty="0" smtClean="0"/>
              <a:t>one, two, three</a:t>
            </a:r>
            <a:r>
              <a:rPr lang="cs-CZ" altLang="cs-CZ" sz="2400" dirty="0" smtClean="0"/>
              <a:t> [</a:t>
            </a:r>
            <a:r>
              <a:rPr lang="en-US" altLang="cs-CZ" sz="2400" dirty="0" smtClean="0"/>
              <a:t>population ecology</a:t>
            </a:r>
            <a:r>
              <a:rPr lang="cs-CZ" altLang="cs-CZ" sz="2400" dirty="0" smtClean="0"/>
              <a:t>], m</a:t>
            </a:r>
            <a:r>
              <a:rPr lang="en-US" altLang="cs-CZ" sz="2400" dirty="0" smtClean="0"/>
              <a:t>any</a:t>
            </a:r>
            <a:r>
              <a:rPr lang="cs-CZ" altLang="cs-CZ" sz="2400" dirty="0" smtClean="0"/>
              <a:t> [</a:t>
            </a:r>
            <a:r>
              <a:rPr lang="en-US" altLang="cs-CZ" sz="2400" dirty="0" smtClean="0"/>
              <a:t>community ecology</a:t>
            </a:r>
            <a:r>
              <a:rPr lang="cs-CZ" altLang="cs-CZ" sz="2400" dirty="0" smtClean="0"/>
              <a:t>]) – </a:t>
            </a:r>
            <a:r>
              <a:rPr lang="en-US" altLang="cs-CZ" sz="2400" dirty="0" smtClean="0"/>
              <a:t>distinction between population and community ecology is rather arbitrary</a:t>
            </a:r>
            <a:endParaRPr lang="cs-CZ" altLang="cs-CZ" sz="2400" dirty="0" smtClean="0"/>
          </a:p>
          <a:p>
            <a:pPr eaLnBrk="1" hangingPunct="1">
              <a:lnSpc>
                <a:spcPct val="90000"/>
              </a:lnSpc>
            </a:pPr>
            <a:r>
              <a:rPr lang="en-US" altLang="cs-CZ" sz="2400" dirty="0" smtClean="0"/>
              <a:t>Few populations</a:t>
            </a:r>
            <a:r>
              <a:rPr lang="cs-CZ" altLang="cs-CZ" sz="2400" dirty="0" smtClean="0"/>
              <a:t>(&lt;4), </a:t>
            </a:r>
            <a:r>
              <a:rPr lang="en-US" altLang="cs-CZ" sz="2400" dirty="0" smtClean="0"/>
              <a:t>Focuses on single population and pairwise interactions – population ecology [nevertheless, 3 and less populations are usually not alone in nature, we just simply ignore them</a:t>
            </a:r>
            <a:endParaRPr lang="cs-CZ" altLang="cs-CZ" sz="2400" dirty="0" smtClean="0"/>
          </a:p>
          <a:p>
            <a:pPr eaLnBrk="1" hangingPunct="1">
              <a:lnSpc>
                <a:spcPct val="90000"/>
              </a:lnSpc>
            </a:pPr>
            <a:r>
              <a:rPr lang="en-US" altLang="cs-CZ" sz="2400" dirty="0" smtClean="0"/>
              <a:t>With more populations, the number of pairs increases </a:t>
            </a:r>
            <a:r>
              <a:rPr lang="en-US" altLang="cs-CZ" sz="2400" dirty="0" err="1" smtClean="0"/>
              <a:t>quadratically</a:t>
            </a:r>
            <a:r>
              <a:rPr lang="en-US" altLang="cs-CZ" sz="2400" dirty="0" smtClean="0"/>
              <a:t> (n*(n-1)/2)  - so, we concentrate on general properties of the interactions </a:t>
            </a:r>
            <a:r>
              <a:rPr lang="cs-CZ" altLang="cs-CZ" sz="2400" dirty="0" smtClean="0"/>
              <a:t>(</a:t>
            </a:r>
            <a:r>
              <a:rPr lang="en-US" altLang="cs-CZ" sz="2400" dirty="0" smtClean="0"/>
              <a:t>e.g.</a:t>
            </a:r>
            <a:r>
              <a:rPr lang="cs-CZ" altLang="cs-CZ" sz="2400" dirty="0" smtClean="0"/>
              <a:t>. „</a:t>
            </a:r>
            <a:r>
              <a:rPr lang="cs-CZ" altLang="cs-CZ" sz="2400" dirty="0" err="1" smtClean="0"/>
              <a:t>assembly</a:t>
            </a:r>
            <a:r>
              <a:rPr lang="cs-CZ" altLang="cs-CZ" sz="2400" dirty="0" smtClean="0"/>
              <a:t> </a:t>
            </a:r>
            <a:r>
              <a:rPr lang="cs-CZ" altLang="cs-CZ" sz="2400" dirty="0" err="1" smtClean="0"/>
              <a:t>rules</a:t>
            </a:r>
            <a:r>
              <a:rPr lang="cs-CZ" altLang="cs-CZ" sz="2400" dirty="0" smtClean="0"/>
              <a:t>“) – </a:t>
            </a:r>
            <a:r>
              <a:rPr lang="en-US" altLang="cs-CZ" sz="2400" dirty="0" smtClean="0"/>
              <a:t>community ecology</a:t>
            </a:r>
            <a:endParaRPr lang="cs-CZ" altLang="cs-CZ"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cs-CZ" sz="4000" smtClean="0"/>
              <a:t>Total population size </a:t>
            </a:r>
            <a:r>
              <a:rPr lang="cs-CZ" altLang="cs-CZ" sz="4000" smtClean="0"/>
              <a:t>/ </a:t>
            </a:r>
            <a:r>
              <a:rPr lang="en-US" altLang="cs-CZ" sz="4000" smtClean="0"/>
              <a:t>Density</a:t>
            </a:r>
            <a:endParaRPr lang="cs-CZ" altLang="cs-CZ" sz="4000" smtClean="0"/>
          </a:p>
        </p:txBody>
      </p:sp>
      <p:sp>
        <p:nvSpPr>
          <p:cNvPr id="30723" name="Rectangle 3"/>
          <p:cNvSpPr>
            <a:spLocks noGrp="1" noChangeArrowheads="1"/>
          </p:cNvSpPr>
          <p:nvPr>
            <p:ph type="body" idx="1"/>
          </p:nvPr>
        </p:nvSpPr>
        <p:spPr>
          <a:xfrm>
            <a:off x="457200" y="1417638"/>
            <a:ext cx="8229600" cy="4525962"/>
          </a:xfrm>
        </p:spPr>
        <p:txBody>
          <a:bodyPr/>
          <a:lstStyle/>
          <a:p>
            <a:pPr eaLnBrk="1" hangingPunct="1"/>
            <a:r>
              <a:rPr lang="cs-CZ" altLang="cs-CZ" sz="2800" dirty="0" smtClean="0"/>
              <a:t>(</a:t>
            </a:r>
            <a:r>
              <a:rPr lang="en-US" altLang="cs-CZ" sz="2800" dirty="0" smtClean="0"/>
              <a:t>Methods for sedentary organisms</a:t>
            </a:r>
            <a:r>
              <a:rPr lang="cs-CZ" altLang="cs-CZ" sz="2800" dirty="0" smtClean="0"/>
              <a:t>)</a:t>
            </a:r>
          </a:p>
          <a:p>
            <a:pPr eaLnBrk="1" hangingPunct="1"/>
            <a:r>
              <a:rPr lang="en-US" altLang="cs-CZ" sz="2800" dirty="0" smtClean="0"/>
              <a:t>Classic</a:t>
            </a:r>
            <a:r>
              <a:rPr lang="cs-CZ" altLang="cs-CZ" sz="2800" dirty="0" smtClean="0"/>
              <a:t>al method</a:t>
            </a:r>
            <a:r>
              <a:rPr lang="en-US" altLang="cs-CZ" sz="2800" dirty="0" smtClean="0"/>
              <a:t> </a:t>
            </a:r>
            <a:r>
              <a:rPr lang="cs-CZ" altLang="cs-CZ" sz="2800" dirty="0" smtClean="0"/>
              <a:t>– </a:t>
            </a:r>
            <a:r>
              <a:rPr lang="en-US" altLang="cs-CZ" sz="2800" dirty="0" smtClean="0"/>
              <a:t>randomly located quadrat </a:t>
            </a:r>
            <a:r>
              <a:rPr lang="cs-CZ" altLang="cs-CZ" sz="2800" dirty="0" smtClean="0"/>
              <a:t>(</a:t>
            </a:r>
            <a:r>
              <a:rPr lang="en-US" altLang="cs-CZ" sz="2800" dirty="0" smtClean="0"/>
              <a:t>to do this, randomly generated coordinates are needed)</a:t>
            </a:r>
            <a:r>
              <a:rPr lang="cs-CZ" altLang="cs-CZ" sz="2800" dirty="0" smtClean="0"/>
              <a:t>, </a:t>
            </a:r>
            <a:r>
              <a:rPr lang="en-US" altLang="cs-CZ" sz="2800" dirty="0" smtClean="0"/>
              <a:t>easy to calculate the average and confidence interval</a:t>
            </a:r>
            <a:endParaRPr lang="cs-CZ" altLang="cs-CZ" sz="2800" dirty="0" smtClean="0"/>
          </a:p>
          <a:p>
            <a:pPr lvl="1" eaLnBrk="1" hangingPunct="1"/>
            <a:r>
              <a:rPr lang="cs-CZ" altLang="cs-CZ" sz="2400" dirty="0" smtClean="0"/>
              <a:t> </a:t>
            </a:r>
            <a:r>
              <a:rPr lang="en-US" altLang="cs-CZ" sz="2400" b="1" dirty="0" smtClean="0"/>
              <a:t>total = density * area</a:t>
            </a:r>
            <a:r>
              <a:rPr lang="en-US" altLang="cs-CZ" sz="2400" dirty="0" smtClean="0"/>
              <a:t>, the same applies for the limits of confidence interval (similarly, I can multiply also the standard error of the mean</a:t>
            </a:r>
            <a:r>
              <a:rPr lang="cs-CZ" altLang="cs-CZ" sz="2400" dirty="0" smtClean="0"/>
              <a:t>)</a:t>
            </a:r>
          </a:p>
          <a:p>
            <a:pPr lvl="1" eaLnBrk="1" hangingPunct="1"/>
            <a:r>
              <a:rPr lang="cs-CZ" altLang="cs-CZ" sz="2400" dirty="0" smtClean="0"/>
              <a:t>F</a:t>
            </a:r>
            <a:r>
              <a:rPr lang="en-US" altLang="cs-CZ" sz="2400" dirty="0" smtClean="0"/>
              <a:t>rom density estimated by 0.5 m x 0.5m quadrats, I can calculate density [</a:t>
            </a:r>
            <a:r>
              <a:rPr lang="cs-CZ" altLang="cs-CZ" sz="2400" dirty="0" smtClean="0"/>
              <a:t>m</a:t>
            </a:r>
            <a:r>
              <a:rPr lang="en-US" altLang="cs-CZ" sz="2400" baseline="30000" dirty="0" smtClean="0"/>
              <a:t>-2</a:t>
            </a:r>
            <a:r>
              <a:rPr lang="en-US" altLang="cs-CZ" sz="2400" dirty="0" smtClean="0"/>
              <a:t>] (incl. CI a SEM) by multiplying by 4</a:t>
            </a:r>
            <a:r>
              <a:rPr lang="cs-CZ" altLang="cs-CZ" sz="2400" dirty="0" smtClean="0"/>
              <a:t>. T</a:t>
            </a:r>
            <a:r>
              <a:rPr lang="en-US" altLang="cs-CZ" sz="2400" dirty="0" smtClean="0"/>
              <a:t>his is possible for indicators of precision, but not for indicators of variability</a:t>
            </a:r>
            <a:r>
              <a:rPr lang="cs-CZ" altLang="cs-CZ" sz="2400" dirty="0" smtClean="0"/>
              <a:t>, as s.d. (</a:t>
            </a:r>
            <a:r>
              <a:rPr lang="en-US" altLang="cs-CZ" sz="2400" dirty="0" smtClean="0"/>
              <a:t>see </a:t>
            </a:r>
            <a:r>
              <a:rPr lang="cs-CZ" altLang="cs-CZ" sz="2400" dirty="0" smtClean="0"/>
              <a:t>spatial pattern)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cs-CZ" smtClean="0"/>
              <a:t>Recalculation of spatial scale</a:t>
            </a:r>
            <a:endParaRPr lang="cs-CZ" altLang="cs-CZ" smtClean="0"/>
          </a:p>
        </p:txBody>
      </p:sp>
      <p:sp>
        <p:nvSpPr>
          <p:cNvPr id="31747" name="Rectangle 3"/>
          <p:cNvSpPr>
            <a:spLocks noGrp="1" noChangeArrowheads="1"/>
          </p:cNvSpPr>
          <p:nvPr>
            <p:ph type="body" idx="1"/>
          </p:nvPr>
        </p:nvSpPr>
        <p:spPr/>
        <p:txBody>
          <a:bodyPr/>
          <a:lstStyle/>
          <a:p>
            <a:pPr eaLnBrk="1" hangingPunct="1">
              <a:lnSpc>
                <a:spcPct val="90000"/>
              </a:lnSpc>
            </a:pPr>
            <a:r>
              <a:rPr lang="en-US" altLang="cs-CZ" smtClean="0"/>
              <a:t>In a quadrat </a:t>
            </a:r>
            <a:r>
              <a:rPr lang="cs-CZ" altLang="cs-CZ" smtClean="0"/>
              <a:t>0</a:t>
            </a:r>
            <a:r>
              <a:rPr lang="en-US" altLang="cs-CZ" smtClean="0"/>
              <a:t>.</a:t>
            </a:r>
            <a:r>
              <a:rPr lang="cs-CZ" altLang="cs-CZ" smtClean="0"/>
              <a:t>25 m</a:t>
            </a:r>
            <a:r>
              <a:rPr lang="cs-CZ" altLang="cs-CZ" baseline="30000" smtClean="0"/>
              <a:t>2</a:t>
            </a:r>
            <a:r>
              <a:rPr lang="cs-CZ" altLang="cs-CZ" smtClean="0"/>
              <a:t> </a:t>
            </a:r>
            <a:r>
              <a:rPr lang="en-US" altLang="cs-CZ" smtClean="0"/>
              <a:t>- average</a:t>
            </a:r>
            <a:r>
              <a:rPr lang="cs-CZ" altLang="cs-CZ" smtClean="0"/>
              <a:t> 5</a:t>
            </a:r>
            <a:r>
              <a:rPr lang="en-US" altLang="cs-CZ" smtClean="0"/>
              <a:t>.</a:t>
            </a:r>
            <a:r>
              <a:rPr lang="cs-CZ" altLang="cs-CZ" smtClean="0"/>
              <a:t>2 </a:t>
            </a:r>
            <a:r>
              <a:rPr lang="en-US" altLang="cs-CZ" smtClean="0"/>
              <a:t> SEM </a:t>
            </a:r>
            <a:r>
              <a:rPr lang="cs-CZ" altLang="cs-CZ" smtClean="0"/>
              <a:t> </a:t>
            </a:r>
            <a:r>
              <a:rPr lang="cs-CZ" altLang="cs-CZ" u="sng" smtClean="0"/>
              <a:t>+</a:t>
            </a:r>
            <a:r>
              <a:rPr lang="cs-CZ" altLang="cs-CZ" smtClean="0"/>
              <a:t> 1,</a:t>
            </a:r>
            <a:r>
              <a:rPr lang="en-US" altLang="cs-CZ" smtClean="0"/>
              <a:t> CI </a:t>
            </a:r>
            <a:r>
              <a:rPr lang="cs-CZ" altLang="cs-CZ" u="sng" smtClean="0"/>
              <a:t>+</a:t>
            </a:r>
            <a:r>
              <a:rPr lang="en-US" altLang="cs-CZ" smtClean="0"/>
              <a:t> 2</a:t>
            </a:r>
            <a:r>
              <a:rPr lang="cs-CZ" altLang="cs-CZ" smtClean="0"/>
              <a:t> </a:t>
            </a:r>
            <a:r>
              <a:rPr lang="en-US" altLang="cs-CZ" smtClean="0"/>
              <a:t>=&gt; density is </a:t>
            </a:r>
            <a:r>
              <a:rPr lang="cs-CZ" altLang="cs-CZ" smtClean="0"/>
              <a:t>20,8 </a:t>
            </a:r>
            <a:r>
              <a:rPr lang="cs-CZ" altLang="cs-CZ" u="sng" smtClean="0"/>
              <a:t>+</a:t>
            </a:r>
            <a:r>
              <a:rPr lang="cs-CZ" altLang="cs-CZ" smtClean="0"/>
              <a:t> 4</a:t>
            </a:r>
            <a:r>
              <a:rPr lang="en-US" altLang="cs-CZ" smtClean="0"/>
              <a:t> (mean </a:t>
            </a:r>
            <a:r>
              <a:rPr lang="cs-CZ" altLang="cs-CZ" u="sng" smtClean="0"/>
              <a:t>+</a:t>
            </a:r>
            <a:r>
              <a:rPr lang="en-US" altLang="cs-CZ" smtClean="0"/>
              <a:t> SEM) </a:t>
            </a:r>
            <a:r>
              <a:rPr lang="cs-CZ" altLang="cs-CZ" smtClean="0"/>
              <a:t>individu</a:t>
            </a:r>
            <a:r>
              <a:rPr lang="en-US" altLang="cs-CZ" smtClean="0"/>
              <a:t>als per</a:t>
            </a:r>
            <a:r>
              <a:rPr lang="cs-CZ" altLang="cs-CZ" smtClean="0"/>
              <a:t> 1 m</a:t>
            </a:r>
            <a:r>
              <a:rPr lang="cs-CZ" altLang="cs-CZ" baseline="30000" smtClean="0"/>
              <a:t>2</a:t>
            </a:r>
            <a:r>
              <a:rPr lang="cs-CZ" altLang="cs-CZ" smtClean="0"/>
              <a:t> , </a:t>
            </a:r>
            <a:r>
              <a:rPr lang="en-US" altLang="cs-CZ" smtClean="0"/>
              <a:t>CI </a:t>
            </a:r>
            <a:r>
              <a:rPr lang="cs-CZ" altLang="cs-CZ" u="sng" smtClean="0"/>
              <a:t>+</a:t>
            </a:r>
            <a:r>
              <a:rPr lang="en-US" altLang="cs-CZ" smtClean="0"/>
              <a:t> 8.</a:t>
            </a:r>
            <a:endParaRPr lang="cs-CZ" altLang="cs-CZ" smtClean="0"/>
          </a:p>
          <a:p>
            <a:pPr eaLnBrk="1" hangingPunct="1">
              <a:lnSpc>
                <a:spcPct val="90000"/>
              </a:lnSpc>
            </a:pPr>
            <a:r>
              <a:rPr lang="cs-CZ" altLang="cs-CZ" smtClean="0"/>
              <a:t>Toleran</a:t>
            </a:r>
            <a:r>
              <a:rPr lang="en-US" altLang="cs-CZ" smtClean="0"/>
              <a:t>ce interval </a:t>
            </a:r>
            <a:r>
              <a:rPr lang="cs-CZ" altLang="cs-CZ" smtClean="0"/>
              <a:t>(</a:t>
            </a:r>
            <a:r>
              <a:rPr lang="en-US" altLang="cs-CZ" smtClean="0"/>
              <a:t>or S.D. standard deviation, i.e. any characteristics of variability</a:t>
            </a:r>
            <a:r>
              <a:rPr lang="cs-CZ" altLang="cs-CZ" smtClean="0"/>
              <a:t>) </a:t>
            </a:r>
            <a:r>
              <a:rPr lang="en-US" altLang="cs-CZ" smtClean="0"/>
              <a:t>should not be recalculated in this way – variability is always meaningful only for the size of the unit used. </a:t>
            </a:r>
            <a:endParaRPr lang="cs-CZ" altLang="cs-CZ"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cs-CZ" smtClean="0"/>
              <a:t>Location of quadrats</a:t>
            </a:r>
            <a:endParaRPr lang="cs-CZ" altLang="cs-CZ" smtClean="0"/>
          </a:p>
        </p:txBody>
      </p:sp>
      <p:sp>
        <p:nvSpPr>
          <p:cNvPr id="32771" name="Rectangle 3"/>
          <p:cNvSpPr>
            <a:spLocks noGrp="1" noChangeArrowheads="1"/>
          </p:cNvSpPr>
          <p:nvPr>
            <p:ph type="body" idx="1"/>
          </p:nvPr>
        </p:nvSpPr>
        <p:spPr/>
        <p:txBody>
          <a:bodyPr/>
          <a:lstStyle/>
          <a:p>
            <a:pPr eaLnBrk="1" hangingPunct="1"/>
            <a:r>
              <a:rPr lang="en-US" altLang="cs-CZ" smtClean="0"/>
              <a:t>Regular grid – better coverage of the area – the SEM is usually in reality smaller than calculated</a:t>
            </a:r>
            <a:endParaRPr lang="cs-CZ" altLang="cs-CZ" smtClean="0"/>
          </a:p>
          <a:p>
            <a:pPr eaLnBrk="1" hangingPunct="1"/>
            <a:endParaRPr lang="cs-CZ" altLang="cs-CZ" smtClean="0"/>
          </a:p>
          <a:p>
            <a:pPr eaLnBrk="1" hangingPunct="1"/>
            <a:r>
              <a:rPr lang="en-US" altLang="cs-CZ" smtClean="0"/>
              <a:t>Small danger only when there is some (very) regular pattern in the population</a:t>
            </a:r>
            <a:r>
              <a:rPr lang="cs-CZ" altLang="cs-CZ" smtClean="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38200" y="381000"/>
            <a:ext cx="7620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400">
                <a:latin typeface="Times New Roman" panose="02020603050405020304" pitchFamily="18" charset="0"/>
              </a:rPr>
              <a:t>Regular design - biased results, when there is some regular structure in the plot (e.g. regular furrows), with the same period as is the distance in the grid.</a:t>
            </a:r>
          </a:p>
        </p:txBody>
      </p:sp>
      <p:sp>
        <p:nvSpPr>
          <p:cNvPr id="33795" name="Freeform 3"/>
          <p:cNvSpPr>
            <a:spLocks/>
          </p:cNvSpPr>
          <p:nvPr/>
        </p:nvSpPr>
        <p:spPr bwMode="auto">
          <a:xfrm>
            <a:off x="838200" y="2806700"/>
            <a:ext cx="7848600" cy="774700"/>
          </a:xfrm>
          <a:custGeom>
            <a:avLst/>
            <a:gdLst>
              <a:gd name="T0" fmla="*/ 0 w 4944"/>
              <a:gd name="T1" fmla="*/ 2147483646 h 488"/>
              <a:gd name="T2" fmla="*/ 2147483646 w 4944"/>
              <a:gd name="T3" fmla="*/ 2147483646 h 488"/>
              <a:gd name="T4" fmla="*/ 2147483646 w 4944"/>
              <a:gd name="T5" fmla="*/ 2147483646 h 488"/>
              <a:gd name="T6" fmla="*/ 2147483646 w 4944"/>
              <a:gd name="T7" fmla="*/ 2147483646 h 488"/>
              <a:gd name="T8" fmla="*/ 2147483646 w 4944"/>
              <a:gd name="T9" fmla="*/ 2147483646 h 488"/>
              <a:gd name="T10" fmla="*/ 2147483646 w 4944"/>
              <a:gd name="T11" fmla="*/ 2147483646 h 488"/>
              <a:gd name="T12" fmla="*/ 2147483646 w 4944"/>
              <a:gd name="T13" fmla="*/ 2147483646 h 488"/>
              <a:gd name="T14" fmla="*/ 2147483646 w 4944"/>
              <a:gd name="T15" fmla="*/ 2147483646 h 488"/>
              <a:gd name="T16" fmla="*/ 2147483646 w 4944"/>
              <a:gd name="T17" fmla="*/ 2147483646 h 488"/>
              <a:gd name="T18" fmla="*/ 2147483646 w 4944"/>
              <a:gd name="T19" fmla="*/ 2147483646 h 488"/>
              <a:gd name="T20" fmla="*/ 2147483646 w 4944"/>
              <a:gd name="T21" fmla="*/ 2147483646 h 4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44" h="488">
                <a:moveTo>
                  <a:pt x="0" y="488"/>
                </a:moveTo>
                <a:cubicBezTo>
                  <a:pt x="160" y="276"/>
                  <a:pt x="320" y="64"/>
                  <a:pt x="480" y="56"/>
                </a:cubicBezTo>
                <a:cubicBezTo>
                  <a:pt x="640" y="48"/>
                  <a:pt x="776" y="440"/>
                  <a:pt x="960" y="440"/>
                </a:cubicBezTo>
                <a:cubicBezTo>
                  <a:pt x="1144" y="440"/>
                  <a:pt x="1408" y="56"/>
                  <a:pt x="1584" y="56"/>
                </a:cubicBezTo>
                <a:cubicBezTo>
                  <a:pt x="1760" y="56"/>
                  <a:pt x="1856" y="432"/>
                  <a:pt x="2016" y="440"/>
                </a:cubicBezTo>
                <a:cubicBezTo>
                  <a:pt x="2176" y="448"/>
                  <a:pt x="2376" y="112"/>
                  <a:pt x="2544" y="104"/>
                </a:cubicBezTo>
                <a:cubicBezTo>
                  <a:pt x="2712" y="96"/>
                  <a:pt x="2856" y="408"/>
                  <a:pt x="3024" y="392"/>
                </a:cubicBezTo>
                <a:cubicBezTo>
                  <a:pt x="3192" y="376"/>
                  <a:pt x="3384" y="0"/>
                  <a:pt x="3552" y="8"/>
                </a:cubicBezTo>
                <a:cubicBezTo>
                  <a:pt x="3720" y="16"/>
                  <a:pt x="3880" y="440"/>
                  <a:pt x="4032" y="440"/>
                </a:cubicBezTo>
                <a:cubicBezTo>
                  <a:pt x="4184" y="440"/>
                  <a:pt x="4312" y="16"/>
                  <a:pt x="4464" y="8"/>
                </a:cubicBezTo>
                <a:cubicBezTo>
                  <a:pt x="4616" y="0"/>
                  <a:pt x="4780" y="196"/>
                  <a:pt x="4944"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6" name="Freeform 4"/>
          <p:cNvSpPr>
            <a:spLocks/>
          </p:cNvSpPr>
          <p:nvPr/>
        </p:nvSpPr>
        <p:spPr bwMode="auto">
          <a:xfrm>
            <a:off x="838200" y="5626100"/>
            <a:ext cx="7848600" cy="774700"/>
          </a:xfrm>
          <a:custGeom>
            <a:avLst/>
            <a:gdLst>
              <a:gd name="T0" fmla="*/ 0 w 4944"/>
              <a:gd name="T1" fmla="*/ 2147483646 h 488"/>
              <a:gd name="T2" fmla="*/ 2147483646 w 4944"/>
              <a:gd name="T3" fmla="*/ 2147483646 h 488"/>
              <a:gd name="T4" fmla="*/ 2147483646 w 4944"/>
              <a:gd name="T5" fmla="*/ 2147483646 h 488"/>
              <a:gd name="T6" fmla="*/ 2147483646 w 4944"/>
              <a:gd name="T7" fmla="*/ 2147483646 h 488"/>
              <a:gd name="T8" fmla="*/ 2147483646 w 4944"/>
              <a:gd name="T9" fmla="*/ 2147483646 h 488"/>
              <a:gd name="T10" fmla="*/ 2147483646 w 4944"/>
              <a:gd name="T11" fmla="*/ 2147483646 h 488"/>
              <a:gd name="T12" fmla="*/ 2147483646 w 4944"/>
              <a:gd name="T13" fmla="*/ 2147483646 h 488"/>
              <a:gd name="T14" fmla="*/ 2147483646 w 4944"/>
              <a:gd name="T15" fmla="*/ 2147483646 h 488"/>
              <a:gd name="T16" fmla="*/ 2147483646 w 4944"/>
              <a:gd name="T17" fmla="*/ 2147483646 h 488"/>
              <a:gd name="T18" fmla="*/ 2147483646 w 4944"/>
              <a:gd name="T19" fmla="*/ 2147483646 h 488"/>
              <a:gd name="T20" fmla="*/ 2147483646 w 4944"/>
              <a:gd name="T21" fmla="*/ 2147483646 h 4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44" h="488">
                <a:moveTo>
                  <a:pt x="0" y="488"/>
                </a:moveTo>
                <a:cubicBezTo>
                  <a:pt x="160" y="276"/>
                  <a:pt x="320" y="64"/>
                  <a:pt x="480" y="56"/>
                </a:cubicBezTo>
                <a:cubicBezTo>
                  <a:pt x="640" y="48"/>
                  <a:pt x="776" y="440"/>
                  <a:pt x="960" y="440"/>
                </a:cubicBezTo>
                <a:cubicBezTo>
                  <a:pt x="1144" y="440"/>
                  <a:pt x="1408" y="56"/>
                  <a:pt x="1584" y="56"/>
                </a:cubicBezTo>
                <a:cubicBezTo>
                  <a:pt x="1760" y="56"/>
                  <a:pt x="1856" y="432"/>
                  <a:pt x="2016" y="440"/>
                </a:cubicBezTo>
                <a:cubicBezTo>
                  <a:pt x="2176" y="448"/>
                  <a:pt x="2376" y="112"/>
                  <a:pt x="2544" y="104"/>
                </a:cubicBezTo>
                <a:cubicBezTo>
                  <a:pt x="2712" y="96"/>
                  <a:pt x="2856" y="408"/>
                  <a:pt x="3024" y="392"/>
                </a:cubicBezTo>
                <a:cubicBezTo>
                  <a:pt x="3192" y="376"/>
                  <a:pt x="3384" y="0"/>
                  <a:pt x="3552" y="8"/>
                </a:cubicBezTo>
                <a:cubicBezTo>
                  <a:pt x="3720" y="16"/>
                  <a:pt x="3880" y="440"/>
                  <a:pt x="4032" y="440"/>
                </a:cubicBezTo>
                <a:cubicBezTo>
                  <a:pt x="4184" y="440"/>
                  <a:pt x="4312" y="16"/>
                  <a:pt x="4464" y="8"/>
                </a:cubicBezTo>
                <a:cubicBezTo>
                  <a:pt x="4616" y="0"/>
                  <a:pt x="4780" y="196"/>
                  <a:pt x="4944" y="39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97" name="Rectangle 5"/>
          <p:cNvSpPr>
            <a:spLocks noChangeArrowheads="1"/>
          </p:cNvSpPr>
          <p:nvPr/>
        </p:nvSpPr>
        <p:spPr bwMode="auto">
          <a:xfrm>
            <a:off x="2286000" y="2514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8" name="Rectangle 6"/>
          <p:cNvSpPr>
            <a:spLocks noChangeArrowheads="1"/>
          </p:cNvSpPr>
          <p:nvPr/>
        </p:nvSpPr>
        <p:spPr bwMode="auto">
          <a:xfrm>
            <a:off x="3886200" y="2514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799" name="Rectangle 7"/>
          <p:cNvSpPr>
            <a:spLocks noChangeArrowheads="1"/>
          </p:cNvSpPr>
          <p:nvPr/>
        </p:nvSpPr>
        <p:spPr bwMode="auto">
          <a:xfrm>
            <a:off x="5486400" y="2514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0" name="Rectangle 8"/>
          <p:cNvSpPr>
            <a:spLocks noChangeArrowheads="1"/>
          </p:cNvSpPr>
          <p:nvPr/>
        </p:nvSpPr>
        <p:spPr bwMode="auto">
          <a:xfrm>
            <a:off x="762000" y="24384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1" name="Rectangle 9"/>
          <p:cNvSpPr>
            <a:spLocks noChangeArrowheads="1"/>
          </p:cNvSpPr>
          <p:nvPr/>
        </p:nvSpPr>
        <p:spPr bwMode="auto">
          <a:xfrm>
            <a:off x="7162800" y="2514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2" name="Rectangle 10"/>
          <p:cNvSpPr>
            <a:spLocks noChangeArrowheads="1"/>
          </p:cNvSpPr>
          <p:nvPr/>
        </p:nvSpPr>
        <p:spPr bwMode="auto">
          <a:xfrm>
            <a:off x="8077200" y="5181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3" name="Rectangle 11"/>
          <p:cNvSpPr>
            <a:spLocks noChangeArrowheads="1"/>
          </p:cNvSpPr>
          <p:nvPr/>
        </p:nvSpPr>
        <p:spPr bwMode="auto">
          <a:xfrm>
            <a:off x="7086600" y="5181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4" name="Rectangle 12"/>
          <p:cNvSpPr>
            <a:spLocks noChangeArrowheads="1"/>
          </p:cNvSpPr>
          <p:nvPr/>
        </p:nvSpPr>
        <p:spPr bwMode="auto">
          <a:xfrm>
            <a:off x="4953000" y="51816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5" name="Rectangle 13"/>
          <p:cNvSpPr>
            <a:spLocks noChangeArrowheads="1"/>
          </p:cNvSpPr>
          <p:nvPr/>
        </p:nvSpPr>
        <p:spPr bwMode="auto">
          <a:xfrm>
            <a:off x="2209800" y="52578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3806" name="Rectangle 14"/>
          <p:cNvSpPr>
            <a:spLocks noChangeArrowheads="1"/>
          </p:cNvSpPr>
          <p:nvPr/>
        </p:nvSpPr>
        <p:spPr bwMode="auto">
          <a:xfrm>
            <a:off x="1676400" y="5257800"/>
            <a:ext cx="152400" cy="1524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cs-CZ" altLang="cs-CZ" sz="4000" smtClean="0"/>
              <a:t>Heterogen</a:t>
            </a:r>
            <a:r>
              <a:rPr lang="en-US" altLang="cs-CZ" sz="4000" smtClean="0"/>
              <a:t>eous area </a:t>
            </a:r>
            <a:r>
              <a:rPr lang="cs-CZ" altLang="cs-CZ" sz="4000" smtClean="0"/>
              <a:t/>
            </a:r>
            <a:br>
              <a:rPr lang="cs-CZ" altLang="cs-CZ" sz="4000" smtClean="0"/>
            </a:br>
            <a:r>
              <a:rPr lang="cs-CZ" altLang="cs-CZ" sz="4000" smtClean="0"/>
              <a:t>(stratified sampling)</a:t>
            </a:r>
          </a:p>
        </p:txBody>
      </p:sp>
      <p:sp>
        <p:nvSpPr>
          <p:cNvPr id="34819" name="Rectangle 3"/>
          <p:cNvSpPr>
            <a:spLocks noGrp="1" noChangeArrowheads="1"/>
          </p:cNvSpPr>
          <p:nvPr>
            <p:ph type="body" idx="1"/>
          </p:nvPr>
        </p:nvSpPr>
        <p:spPr/>
        <p:txBody>
          <a:bodyPr/>
          <a:lstStyle/>
          <a:p>
            <a:pPr eaLnBrk="1" hangingPunct="1"/>
            <a:r>
              <a:rPr lang="en-US" altLang="cs-CZ" sz="2800" smtClean="0"/>
              <a:t>You need a total size of population, inhabiting a locality, which is heterogeneous (e.g., small core high density, and relatively large rest with low density). Delineate individual parts and sample them separately. You will be able to add the two numbers </a:t>
            </a:r>
            <a:r>
              <a:rPr lang="cs-CZ" altLang="cs-CZ" sz="2800" smtClean="0"/>
              <a:t>(to get the estimate of the total population size) </a:t>
            </a:r>
            <a:r>
              <a:rPr lang="en-US" altLang="cs-CZ" sz="2800" smtClean="0"/>
              <a:t>and also to get the precision  of this estimate.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cs-CZ" altLang="cs-CZ" smtClean="0"/>
              <a:t>Adaptive sampling</a:t>
            </a:r>
          </a:p>
        </p:txBody>
      </p:sp>
      <p:sp>
        <p:nvSpPr>
          <p:cNvPr id="35843" name="Rectangle 3"/>
          <p:cNvSpPr>
            <a:spLocks noGrp="1" noChangeArrowheads="1"/>
          </p:cNvSpPr>
          <p:nvPr>
            <p:ph type="body" idx="1"/>
          </p:nvPr>
        </p:nvSpPr>
        <p:spPr/>
        <p:txBody>
          <a:bodyPr/>
          <a:lstStyle/>
          <a:p>
            <a:pPr eaLnBrk="1" hangingPunct="1">
              <a:lnSpc>
                <a:spcPct val="90000"/>
              </a:lnSpc>
            </a:pPr>
            <a:r>
              <a:rPr lang="en-US" altLang="cs-CZ" sz="2800" smtClean="0"/>
              <a:t>Large area, the population is sparse, and very clustered. This means that most of the (randomly or regularly located) quadrats will be empty. </a:t>
            </a:r>
          </a:p>
          <a:p>
            <a:pPr eaLnBrk="1" hangingPunct="1">
              <a:lnSpc>
                <a:spcPct val="90000"/>
              </a:lnSpc>
            </a:pPr>
            <a:r>
              <a:rPr lang="en-US" altLang="cs-CZ" sz="2800" smtClean="0"/>
              <a:t>Solution: if is the quadrat located in a cluster (density exceeds a threshold), sample also closely located quadrats to cover the whole cluster. </a:t>
            </a:r>
          </a:p>
          <a:p>
            <a:pPr eaLnBrk="1" hangingPunct="1">
              <a:lnSpc>
                <a:spcPct val="90000"/>
              </a:lnSpc>
            </a:pPr>
            <a:r>
              <a:rPr lang="en-US" altLang="cs-CZ" sz="2800" smtClean="0"/>
              <a:t>Very complicated math, but formulae exist and can result in higher precision with given sampling effort (McCallum 2000)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cs-CZ" altLang="cs-CZ" smtClean="0"/>
              <a:t>Clustered sampling</a:t>
            </a:r>
          </a:p>
        </p:txBody>
      </p:sp>
      <p:sp>
        <p:nvSpPr>
          <p:cNvPr id="36867" name="Rectangle 3"/>
          <p:cNvSpPr>
            <a:spLocks noGrp="1" noChangeArrowheads="1"/>
          </p:cNvSpPr>
          <p:nvPr>
            <p:ph type="body" idx="1"/>
          </p:nvPr>
        </p:nvSpPr>
        <p:spPr/>
        <p:txBody>
          <a:bodyPr/>
          <a:lstStyle/>
          <a:p>
            <a:pPr eaLnBrk="1" hangingPunct="1"/>
            <a:r>
              <a:rPr lang="en-US" altLang="cs-CZ" smtClean="0"/>
              <a:t>Large area (travel takes lot of time). When I stop in a place, it is waste of time to do just one quadrat. So, do more, but the independent observations are not individual quadrats, but individual clusters (hierarchical design).</a:t>
            </a:r>
          </a:p>
          <a:p>
            <a:pPr eaLnBrk="1" hangingPunct="1"/>
            <a:endParaRPr lang="en-US" altLang="cs-CZ"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altLang="cs-CZ" smtClean="0"/>
              <a:t>Corrected estimates</a:t>
            </a:r>
          </a:p>
        </p:txBody>
      </p:sp>
      <p:sp>
        <p:nvSpPr>
          <p:cNvPr id="37891" name="Rectangle 3"/>
          <p:cNvSpPr>
            <a:spLocks noGrp="1" noChangeArrowheads="1"/>
          </p:cNvSpPr>
          <p:nvPr>
            <p:ph type="body" idx="1"/>
          </p:nvPr>
        </p:nvSpPr>
        <p:spPr/>
        <p:txBody>
          <a:bodyPr/>
          <a:lstStyle/>
          <a:p>
            <a:pPr eaLnBrk="1" hangingPunct="1"/>
            <a:r>
              <a:rPr lang="en-US" altLang="cs-CZ" sz="2800" dirty="0" smtClean="0"/>
              <a:t>I need the estimate of algal </a:t>
            </a:r>
            <a:r>
              <a:rPr lang="en-US" altLang="cs-CZ" sz="2800" dirty="0" smtClean="0"/>
              <a:t>biomass [sedentary algae at bottom] </a:t>
            </a:r>
            <a:r>
              <a:rPr lang="en-US" altLang="cs-CZ" sz="2800" dirty="0" smtClean="0"/>
              <a:t>in 1 km</a:t>
            </a:r>
            <a:r>
              <a:rPr lang="en-US" altLang="cs-CZ" sz="2800" baseline="30000" dirty="0" smtClean="0"/>
              <a:t>2</a:t>
            </a:r>
            <a:r>
              <a:rPr lang="en-US" altLang="cs-CZ" sz="2800" dirty="0" smtClean="0"/>
              <a:t>  of the see bottom. It is possible to either estimate the quantity - simple eyeball</a:t>
            </a:r>
            <a:r>
              <a:rPr lang="cs-CZ" altLang="cs-CZ" sz="2800" dirty="0" smtClean="0"/>
              <a:t> estimate from a boat</a:t>
            </a:r>
            <a:r>
              <a:rPr lang="en-US" altLang="cs-CZ" sz="2800" dirty="0" smtClean="0"/>
              <a:t> [fast, unprecise, generally an </a:t>
            </a:r>
            <a:r>
              <a:rPr lang="en-US" altLang="cs-CZ" sz="2800" i="1" dirty="0" smtClean="0"/>
              <a:t>index</a:t>
            </a:r>
            <a:r>
              <a:rPr lang="en-US" altLang="cs-CZ" sz="2800" dirty="0" smtClean="0"/>
              <a:t>], or scuba diver will collect all the algal biomass from a quadrat and it will be then weighted [precise, laborious, time consuming]. For precision, I need many quadrats, but also biomass and not an index.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cs-CZ" altLang="cs-CZ" smtClean="0"/>
              <a:t>Corrected estimates</a:t>
            </a:r>
          </a:p>
        </p:txBody>
      </p:sp>
      <p:sp>
        <p:nvSpPr>
          <p:cNvPr id="38915" name="Rectangle 3"/>
          <p:cNvSpPr>
            <a:spLocks noGrp="1" noChangeArrowheads="1"/>
          </p:cNvSpPr>
          <p:nvPr>
            <p:ph type="body" idx="1"/>
          </p:nvPr>
        </p:nvSpPr>
        <p:spPr/>
        <p:txBody>
          <a:bodyPr/>
          <a:lstStyle/>
          <a:p>
            <a:pPr eaLnBrk="1" hangingPunct="1"/>
            <a:r>
              <a:rPr lang="en-US" altLang="cs-CZ" sz="2400" smtClean="0"/>
              <a:t>A combination helps: Index (eyeball estimate) is obtained for, say 300 plots from the boat. Of them, ~ 30 randomly selected plots will be also harvested by a scuba diver and biomass determined exactly. </a:t>
            </a:r>
          </a:p>
          <a:p>
            <a:pPr eaLnBrk="1" hangingPunct="1"/>
            <a:r>
              <a:rPr lang="en-US" altLang="cs-CZ" sz="2400" smtClean="0"/>
              <a:t>Then, I will use calibration, based on the 30 plots where I have both, index and exact biomass. (Calculate regression with the (unprecise) estimate being the predictor, and the precise biomass the response, and the regression provides “calibration”. I need reasonably high R</a:t>
            </a:r>
            <a:r>
              <a:rPr lang="en-US" altLang="cs-CZ" sz="2400" baseline="30000" smtClean="0"/>
              <a:t>2</a:t>
            </a:r>
            <a:r>
              <a:rPr lang="en-US" altLang="cs-CZ" sz="2400" smtClean="0"/>
              <a:t> and the unprecise method needs to be much faster. </a:t>
            </a:r>
            <a:endParaRPr lang="en-US" altLang="cs-CZ" sz="280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Used by </a:t>
            </a:r>
            <a:r>
              <a:rPr lang="en-US" sz="3200" dirty="0" err="1" smtClean="0"/>
              <a:t>Leps</a:t>
            </a:r>
            <a:r>
              <a:rPr lang="en-US" sz="3200" dirty="0" smtClean="0"/>
              <a:t> et al. 1999 to estimate the biomass </a:t>
            </a:r>
            <a:r>
              <a:rPr lang="en-US" sz="3200" dirty="0" err="1" smtClean="0"/>
              <a:t>os</a:t>
            </a:r>
            <a:r>
              <a:rPr lang="en-US" sz="3200" dirty="0" smtClean="0"/>
              <a:t> food for individual insect species </a:t>
            </a:r>
            <a:endParaRPr lang="en-US" sz="3200" dirty="0"/>
          </a:p>
        </p:txBody>
      </p:sp>
      <p:sp>
        <p:nvSpPr>
          <p:cNvPr id="3" name="Content Placeholder 2"/>
          <p:cNvSpPr>
            <a:spLocks noGrp="1"/>
          </p:cNvSpPr>
          <p:nvPr>
            <p:ph idx="1"/>
          </p:nvPr>
        </p:nvSpPr>
        <p:spPr/>
        <p:txBody>
          <a:bodyPr/>
          <a:lstStyle/>
          <a:p>
            <a:pPr marL="514350" indent="-514350">
              <a:buAutoNum type="arabicPeriod"/>
            </a:pPr>
            <a:r>
              <a:rPr lang="en-US" dirty="0" smtClean="0"/>
              <a:t>Select 100 quadrats and estimate individual species cover (covering the area around a light trap that might provide the food source for insects)</a:t>
            </a:r>
          </a:p>
          <a:p>
            <a:pPr marL="514350" indent="-514350">
              <a:buAutoNum type="arabicPeriod"/>
            </a:pPr>
            <a:r>
              <a:rPr lang="en-US" dirty="0" smtClean="0"/>
              <a:t>In 10 of them, cut the biomass, sort it out, dry, and weight</a:t>
            </a:r>
          </a:p>
          <a:p>
            <a:pPr marL="514350" indent="-514350">
              <a:buAutoNum type="arabicPeriod"/>
            </a:pPr>
            <a:r>
              <a:rPr lang="en-US" dirty="0" smtClean="0"/>
              <a:t>Calculate regression of biomass on  the cover</a:t>
            </a:r>
          </a:p>
          <a:p>
            <a:pPr marL="514350" indent="-514350">
              <a:buAutoNum type="arabicPeriod"/>
            </a:pPr>
            <a:r>
              <a:rPr lang="en-US" dirty="0" smtClean="0"/>
              <a:t>Use it as calibration</a:t>
            </a:r>
            <a:endParaRPr lang="en-US" dirty="0"/>
          </a:p>
        </p:txBody>
      </p:sp>
    </p:spTree>
    <p:extLst>
      <p:ext uri="{BB962C8B-B14F-4D97-AF65-F5344CB8AC3E}">
        <p14:creationId xmlns:p14="http://schemas.microsoft.com/office/powerpoint/2010/main" val="3807057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cs-CZ" sz="4000" smtClean="0"/>
              <a:t>Focus of population ecology</a:t>
            </a:r>
            <a:endParaRPr lang="cs-CZ" altLang="cs-CZ" sz="4000" smtClean="0"/>
          </a:p>
        </p:txBody>
      </p:sp>
      <p:sp>
        <p:nvSpPr>
          <p:cNvPr id="6147" name="Rectangle 3"/>
          <p:cNvSpPr>
            <a:spLocks noGrp="1" noChangeArrowheads="1"/>
          </p:cNvSpPr>
          <p:nvPr>
            <p:ph type="body" idx="1"/>
          </p:nvPr>
        </p:nvSpPr>
        <p:spPr/>
        <p:txBody>
          <a:bodyPr/>
          <a:lstStyle/>
          <a:p>
            <a:pPr eaLnBrk="1" hangingPunct="1">
              <a:lnSpc>
                <a:spcPct val="90000"/>
              </a:lnSpc>
            </a:pPr>
            <a:r>
              <a:rPr lang="en-US" altLang="cs-CZ" sz="2600" dirty="0" smtClean="0"/>
              <a:t>Population ecology used to be domain of zoologists (possibility to define </a:t>
            </a:r>
            <a:r>
              <a:rPr lang="cs-CZ" altLang="cs-CZ" sz="2600" dirty="0" smtClean="0"/>
              <a:t>„</a:t>
            </a:r>
            <a:r>
              <a:rPr lang="en-US" altLang="cs-CZ" sz="2600" dirty="0" smtClean="0"/>
              <a:t>easily</a:t>
            </a:r>
            <a:r>
              <a:rPr lang="cs-CZ" altLang="cs-CZ" sz="2600" dirty="0" smtClean="0"/>
              <a:t>“</a:t>
            </a:r>
            <a:r>
              <a:rPr lang="en-US" altLang="cs-CZ" sz="2600" dirty="0" smtClean="0"/>
              <a:t> </a:t>
            </a:r>
            <a:r>
              <a:rPr lang="en-US" altLang="cs-CZ" sz="2600" dirty="0" smtClean="0"/>
              <a:t>an individual)</a:t>
            </a:r>
            <a:endParaRPr lang="cs-CZ" altLang="cs-CZ" sz="2600" dirty="0" smtClean="0"/>
          </a:p>
          <a:p>
            <a:pPr eaLnBrk="1" hangingPunct="1">
              <a:lnSpc>
                <a:spcPct val="90000"/>
              </a:lnSpc>
            </a:pPr>
            <a:r>
              <a:rPr lang="en-US" altLang="cs-CZ" sz="2600" dirty="0" smtClean="0"/>
              <a:t>John </a:t>
            </a:r>
            <a:r>
              <a:rPr lang="cs-CZ" altLang="cs-CZ" sz="2600" dirty="0" smtClean="0"/>
              <a:t>Harper</a:t>
            </a:r>
            <a:r>
              <a:rPr lang="en-US" altLang="cs-CZ" sz="2600" dirty="0" smtClean="0"/>
              <a:t>:</a:t>
            </a:r>
            <a:r>
              <a:rPr lang="cs-CZ" altLang="cs-CZ" sz="2600" dirty="0" smtClean="0"/>
              <a:t> „Plants sit and wait to be counted“ – </a:t>
            </a:r>
            <a:r>
              <a:rPr lang="en-US" altLang="cs-CZ" sz="2600" dirty="0" smtClean="0"/>
              <a:t>book </a:t>
            </a:r>
            <a:r>
              <a:rPr lang="cs-CZ" altLang="cs-CZ" sz="2600" b="1" dirty="0" smtClean="0"/>
              <a:t>Population biology of plants </a:t>
            </a:r>
            <a:r>
              <a:rPr lang="cs-CZ" altLang="cs-CZ" sz="2600" dirty="0" smtClean="0"/>
              <a:t>(1977).</a:t>
            </a:r>
          </a:p>
          <a:p>
            <a:pPr eaLnBrk="1" hangingPunct="1">
              <a:lnSpc>
                <a:spcPct val="90000"/>
              </a:lnSpc>
            </a:pPr>
            <a:r>
              <a:rPr lang="cs-CZ" altLang="cs-CZ" sz="2600" dirty="0" smtClean="0"/>
              <a:t> </a:t>
            </a:r>
            <a:r>
              <a:rPr lang="en-US" altLang="cs-CZ" sz="2600" dirty="0" smtClean="0"/>
              <a:t>Population biology </a:t>
            </a:r>
            <a:r>
              <a:rPr lang="cs-CZ" altLang="cs-CZ" sz="2600" dirty="0" smtClean="0"/>
              <a:t>– </a:t>
            </a:r>
            <a:r>
              <a:rPr lang="en-US" altLang="cs-CZ" sz="2600" dirty="0" smtClean="0"/>
              <a:t>besides population ecology includes also</a:t>
            </a:r>
            <a:r>
              <a:rPr lang="cs-CZ" altLang="cs-CZ" sz="2600" dirty="0" smtClean="0"/>
              <a:t>, </a:t>
            </a:r>
            <a:r>
              <a:rPr lang="en-US" altLang="cs-CZ" sz="2600" dirty="0" smtClean="0"/>
              <a:t>population genetics </a:t>
            </a:r>
          </a:p>
          <a:p>
            <a:pPr eaLnBrk="1" hangingPunct="1">
              <a:lnSpc>
                <a:spcPct val="90000"/>
              </a:lnSpc>
            </a:pPr>
            <a:r>
              <a:rPr lang="en-US" altLang="cs-CZ" sz="2600" dirty="0" smtClean="0"/>
              <a:t>Population ecology </a:t>
            </a:r>
            <a:r>
              <a:rPr lang="cs-CZ" altLang="cs-CZ" sz="2600" dirty="0" smtClean="0"/>
              <a:t>– </a:t>
            </a:r>
            <a:r>
              <a:rPr lang="en-US" altLang="cs-CZ" sz="2600" dirty="0" smtClean="0"/>
              <a:t>most often focused on organisms, where it is feasible to define functional unit (“individual”)</a:t>
            </a:r>
            <a:r>
              <a:rPr lang="cs-CZ" altLang="cs-CZ" sz="2600" dirty="0" smtClean="0"/>
              <a:t>. </a:t>
            </a:r>
            <a:r>
              <a:rPr lang="en-US" altLang="cs-CZ" sz="2600" dirty="0" smtClean="0"/>
              <a:t>Vertebrates, arthropods, higher plants (vascular plants and mosses)</a:t>
            </a:r>
            <a:r>
              <a:rPr lang="cs-CZ" altLang="cs-CZ" sz="2600" dirty="0" smtClean="0"/>
              <a:t>.  „</a:t>
            </a:r>
            <a:r>
              <a:rPr lang="en-US" altLang="cs-CZ" sz="2600" dirty="0" smtClean="0"/>
              <a:t>Plants</a:t>
            </a:r>
            <a:r>
              <a:rPr lang="cs-CZ" altLang="cs-CZ" sz="2600" dirty="0" smtClean="0"/>
              <a:t> vs. </a:t>
            </a:r>
            <a:r>
              <a:rPr lang="en-US" altLang="cs-CZ" sz="2600" dirty="0" smtClean="0"/>
              <a:t>Animals</a:t>
            </a:r>
            <a:r>
              <a:rPr lang="cs-CZ" altLang="cs-CZ" sz="2600" dirty="0" smtClean="0"/>
              <a:t>.“ (</a:t>
            </a:r>
            <a:r>
              <a:rPr lang="en-US" altLang="cs-CZ" sz="2600" dirty="0" smtClean="0"/>
              <a:t>Advances in molecular methods – population ecology of fungi</a:t>
            </a:r>
            <a:r>
              <a:rPr lang="cs-CZ" altLang="cs-CZ" sz="26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0" y="0"/>
            <a:ext cx="9067800" cy="1143000"/>
          </a:xfrm>
        </p:spPr>
        <p:txBody>
          <a:bodyPr/>
          <a:lstStyle/>
          <a:p>
            <a:r>
              <a:rPr lang="cs-CZ" altLang="en-US" dirty="0" smtClean="0"/>
              <a:t>Cover </a:t>
            </a:r>
            <a:r>
              <a:rPr lang="en-US" altLang="en-US" dirty="0" smtClean="0"/>
              <a:t>is fast and non-destructive </a:t>
            </a:r>
            <a:endParaRPr lang="en-US" altLang="en-US" dirty="0" smtClean="0"/>
          </a:p>
        </p:txBody>
      </p:sp>
      <p:graphicFrame>
        <p:nvGraphicFramePr>
          <p:cNvPr id="30723" name="Objekt 2"/>
          <p:cNvGraphicFramePr>
            <a:graphicFrameLocks noChangeAspect="1"/>
          </p:cNvGraphicFramePr>
          <p:nvPr/>
        </p:nvGraphicFramePr>
        <p:xfrm>
          <a:off x="533400" y="1600200"/>
          <a:ext cx="6858000" cy="5143500"/>
        </p:xfrm>
        <a:graphic>
          <a:graphicData uri="http://schemas.openxmlformats.org/presentationml/2006/ole">
            <mc:AlternateContent xmlns:mc="http://schemas.openxmlformats.org/markup-compatibility/2006">
              <mc:Choice xmlns:v="urn:schemas-microsoft-com:vml" Requires="v">
                <p:oleObj spid="_x0000_s57347" name="Graph" r:id="rId3" imgW="5943600" imgH="4457880" progId="STATISTICA.Graph">
                  <p:embed/>
                </p:oleObj>
              </mc:Choice>
              <mc:Fallback>
                <p:oleObj name="Graph" r:id="rId3" imgW="5943600" imgH="4457880" progId="STATISTICA.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4" name="TextovéPole 3"/>
          <p:cNvSpPr txBox="1">
            <a:spLocks noChangeArrowheads="1"/>
          </p:cNvSpPr>
          <p:nvPr/>
        </p:nvSpPr>
        <p:spPr bwMode="auto">
          <a:xfrm>
            <a:off x="7315200" y="1828800"/>
            <a:ext cx="1752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t>Note, that the cover (estimated, much more error prone) is the independent variable </a:t>
            </a:r>
            <a:endParaRPr lang="en-US" altLang="en-US" dirty="0"/>
          </a:p>
        </p:txBody>
      </p:sp>
      <p:cxnSp>
        <p:nvCxnSpPr>
          <p:cNvPr id="3" name="Straight Arrow Connector 2"/>
          <p:cNvCxnSpPr/>
          <p:nvPr/>
        </p:nvCxnSpPr>
        <p:spPr>
          <a:xfrm flipH="1">
            <a:off x="5029200" y="1371600"/>
            <a:ext cx="3048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410200" y="1143000"/>
            <a:ext cx="1752600" cy="646331"/>
          </a:xfrm>
          <a:prstGeom prst="rect">
            <a:avLst/>
          </a:prstGeom>
          <a:noFill/>
        </p:spPr>
        <p:txBody>
          <a:bodyPr wrap="square" rtlCol="0">
            <a:spAutoFit/>
          </a:bodyPr>
          <a:lstStyle/>
          <a:p>
            <a:r>
              <a:rPr lang="en-US" dirty="0" smtClean="0"/>
              <a:t>The equation for calibration </a:t>
            </a:r>
            <a:endParaRPr lang="en-US" dirty="0"/>
          </a:p>
        </p:txBody>
      </p:sp>
    </p:spTree>
    <p:extLst>
      <p:ext uri="{BB962C8B-B14F-4D97-AF65-F5344CB8AC3E}">
        <p14:creationId xmlns:p14="http://schemas.microsoft.com/office/powerpoint/2010/main" val="786978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cs-CZ" smtClean="0"/>
              <a:t>Size and shape of </a:t>
            </a:r>
            <a:r>
              <a:rPr lang="cs-CZ" altLang="cs-CZ" smtClean="0"/>
              <a:t>„</a:t>
            </a:r>
            <a:r>
              <a:rPr lang="en-US" altLang="cs-CZ" smtClean="0"/>
              <a:t>quadrat</a:t>
            </a:r>
            <a:r>
              <a:rPr lang="cs-CZ" altLang="cs-CZ" smtClean="0"/>
              <a:t>“</a:t>
            </a:r>
          </a:p>
        </p:txBody>
      </p:sp>
      <p:sp>
        <p:nvSpPr>
          <p:cNvPr id="39939" name="Rectangle 3"/>
          <p:cNvSpPr>
            <a:spLocks noGrp="1" noChangeArrowheads="1"/>
          </p:cNvSpPr>
          <p:nvPr>
            <p:ph type="body" idx="1"/>
          </p:nvPr>
        </p:nvSpPr>
        <p:spPr/>
        <p:txBody>
          <a:bodyPr/>
          <a:lstStyle/>
          <a:p>
            <a:pPr eaLnBrk="1" hangingPunct="1"/>
            <a:r>
              <a:rPr lang="en-US" altLang="cs-CZ" smtClean="0"/>
              <a:t>Quadrat (from Latin) should be a square, but some people use it for any rectangle </a:t>
            </a:r>
          </a:p>
          <a:p>
            <a:pPr eaLnBrk="1" hangingPunct="1"/>
            <a:r>
              <a:rPr lang="en-US" altLang="cs-CZ" smtClean="0"/>
              <a:t>„Edge effect“ – worse for small and narrow</a:t>
            </a:r>
          </a:p>
          <a:p>
            <a:pPr eaLnBrk="1" hangingPunct="1"/>
            <a:r>
              <a:rPr lang="en-US" altLang="cs-CZ" smtClean="0"/>
              <a:t>„Accessibility“ (nothing overlooked) – best for small and narrow</a:t>
            </a:r>
          </a:p>
          <a:p>
            <a:pPr eaLnBrk="1" hangingPunct="1"/>
            <a:r>
              <a:rPr lang="en-US" altLang="cs-CZ" smtClean="0"/>
              <a:t>For the same area – long and narrow rectangle is better for catching the environmental heterogeneity, but increases the edge</a:t>
            </a:r>
            <a:endParaRPr lang="cs-CZ" altLang="cs-CZ"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cs-CZ" smtClean="0"/>
              <a:t>Transect methods</a:t>
            </a:r>
            <a:endParaRPr lang="cs-CZ" altLang="cs-CZ" smtClean="0"/>
          </a:p>
        </p:txBody>
      </p:sp>
      <p:sp>
        <p:nvSpPr>
          <p:cNvPr id="40963" name="Rectangle 3"/>
          <p:cNvSpPr>
            <a:spLocks noGrp="1" noChangeArrowheads="1"/>
          </p:cNvSpPr>
          <p:nvPr>
            <p:ph type="body" idx="1"/>
          </p:nvPr>
        </p:nvSpPr>
        <p:spPr/>
        <p:txBody>
          <a:bodyPr/>
          <a:lstStyle/>
          <a:p>
            <a:pPr eaLnBrk="1" hangingPunct="1"/>
            <a:r>
              <a:rPr lang="en-US" altLang="cs-CZ" sz="2400" smtClean="0"/>
              <a:t>Narrow long belt</a:t>
            </a:r>
            <a:endParaRPr lang="cs-CZ" altLang="cs-CZ" sz="2400" smtClean="0"/>
          </a:p>
          <a:p>
            <a:pPr eaLnBrk="1" hangingPunct="1"/>
            <a:r>
              <a:rPr lang="en-US" altLang="cs-CZ" sz="2400" smtClean="0"/>
              <a:t>Line for estimation of cover (both modification of quadrat method)</a:t>
            </a:r>
            <a:endParaRPr lang="cs-CZ" altLang="cs-CZ" sz="2400" smtClean="0"/>
          </a:p>
          <a:p>
            <a:pPr eaLnBrk="1" hangingPunct="1"/>
            <a:r>
              <a:rPr lang="en-US" altLang="cs-CZ" sz="2400" smtClean="0"/>
              <a:t>Most often – I walk and record everything what I notice (used for both, sedentary and mobile organisms)</a:t>
            </a:r>
            <a:endParaRPr lang="cs-CZ" altLang="cs-CZ" sz="2400" smtClean="0"/>
          </a:p>
          <a:p>
            <a:pPr eaLnBrk="1" hangingPunct="1"/>
            <a:endParaRPr lang="cs-CZ" altLang="cs-CZ" smtClean="0"/>
          </a:p>
        </p:txBody>
      </p:sp>
      <p:sp>
        <p:nvSpPr>
          <p:cNvPr id="40964" name="Line 5"/>
          <p:cNvSpPr>
            <a:spLocks noChangeShapeType="1"/>
          </p:cNvSpPr>
          <p:nvPr/>
        </p:nvSpPr>
        <p:spPr bwMode="auto">
          <a:xfrm>
            <a:off x="1447800" y="40386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5" name="Line 6"/>
          <p:cNvSpPr>
            <a:spLocks noChangeShapeType="1"/>
          </p:cNvSpPr>
          <p:nvPr/>
        </p:nvSpPr>
        <p:spPr bwMode="auto">
          <a:xfrm>
            <a:off x="1447800" y="5943600"/>
            <a:ext cx="304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6" name="Freeform 8"/>
          <p:cNvSpPr>
            <a:spLocks/>
          </p:cNvSpPr>
          <p:nvPr/>
        </p:nvSpPr>
        <p:spPr bwMode="auto">
          <a:xfrm>
            <a:off x="1447800" y="4267200"/>
            <a:ext cx="3048000" cy="1676400"/>
          </a:xfrm>
          <a:custGeom>
            <a:avLst/>
            <a:gdLst>
              <a:gd name="T0" fmla="*/ 0 w 1920"/>
              <a:gd name="T1" fmla="*/ 0 h 1056"/>
              <a:gd name="T2" fmla="*/ 2147483646 w 1920"/>
              <a:gd name="T3" fmla="*/ 2147483646 h 1056"/>
              <a:gd name="T4" fmla="*/ 2147483646 w 1920"/>
              <a:gd name="T5" fmla="*/ 2147483646 h 1056"/>
              <a:gd name="T6" fmla="*/ 2147483646 w 1920"/>
              <a:gd name="T7" fmla="*/ 214748364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 h="1056">
                <a:moveTo>
                  <a:pt x="0" y="0"/>
                </a:moveTo>
                <a:cubicBezTo>
                  <a:pt x="288" y="28"/>
                  <a:pt x="576" y="56"/>
                  <a:pt x="768" y="192"/>
                </a:cubicBezTo>
                <a:cubicBezTo>
                  <a:pt x="960" y="328"/>
                  <a:pt x="960" y="672"/>
                  <a:pt x="1152" y="816"/>
                </a:cubicBezTo>
                <a:cubicBezTo>
                  <a:pt x="1344" y="960"/>
                  <a:pt x="1592" y="984"/>
                  <a:pt x="1920" y="10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7" name="Text Box 9"/>
          <p:cNvSpPr txBox="1">
            <a:spLocks noChangeArrowheads="1"/>
          </p:cNvSpPr>
          <p:nvPr/>
        </p:nvSpPr>
        <p:spPr bwMode="auto">
          <a:xfrm>
            <a:off x="1524000" y="61722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Distance from a transect</a:t>
            </a:r>
            <a:endParaRPr lang="cs-CZ" altLang="cs-CZ" sz="1800"/>
          </a:p>
        </p:txBody>
      </p:sp>
      <p:sp>
        <p:nvSpPr>
          <p:cNvPr id="40968" name="Text Box 10"/>
          <p:cNvSpPr txBox="1">
            <a:spLocks noChangeArrowheads="1"/>
          </p:cNvSpPr>
          <p:nvPr/>
        </p:nvSpPr>
        <p:spPr bwMode="auto">
          <a:xfrm>
            <a:off x="76200" y="4343400"/>
            <a:ext cx="1295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Probability of recording</a:t>
            </a:r>
            <a:endParaRPr lang="cs-CZ" altLang="cs-CZ" sz="1800"/>
          </a:p>
        </p:txBody>
      </p:sp>
      <p:sp>
        <p:nvSpPr>
          <p:cNvPr id="40969" name="Text Box 11"/>
          <p:cNvSpPr txBox="1">
            <a:spLocks noChangeArrowheads="1"/>
          </p:cNvSpPr>
          <p:nvPr/>
        </p:nvSpPr>
        <p:spPr bwMode="auto">
          <a:xfrm>
            <a:off x="5105400" y="4114800"/>
            <a:ext cx="3657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800"/>
              <a:t>We can get also absolute estimate</a:t>
            </a:r>
            <a:endParaRPr lang="cs-CZ" altLang="cs-CZ" sz="1800"/>
          </a:p>
          <a:p>
            <a:pPr eaLnBrk="1" hangingPunct="1">
              <a:spcBef>
                <a:spcPct val="50000"/>
              </a:spcBef>
              <a:buFontTx/>
              <a:buNone/>
            </a:pPr>
            <a:r>
              <a:rPr lang="en-US" altLang="cs-CZ" sz="1800"/>
              <a:t>Most often as an index (typically, number of butterflies seen when walking 1 km for 20 minutes}</a:t>
            </a:r>
            <a:endParaRPr lang="cs-CZ" altLang="cs-CZ" sz="18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dirty="0" smtClean="0"/>
              <a:t>Capture – </a:t>
            </a:r>
            <a:r>
              <a:rPr lang="cs-CZ" altLang="cs-CZ" dirty="0" smtClean="0"/>
              <a:t>re-capture</a:t>
            </a:r>
            <a:r>
              <a:rPr lang="en-US" altLang="cs-CZ" dirty="0" smtClean="0"/>
              <a:t> </a:t>
            </a:r>
            <a:br>
              <a:rPr lang="en-US" altLang="cs-CZ" dirty="0" smtClean="0"/>
            </a:br>
            <a:r>
              <a:rPr lang="en-US" altLang="cs-CZ" dirty="0" smtClean="0"/>
              <a:t>[Mark -  recapture]</a:t>
            </a:r>
            <a:r>
              <a:rPr lang="cs-CZ" altLang="cs-CZ" dirty="0" smtClean="0"/>
              <a:t> </a:t>
            </a:r>
            <a:endParaRPr lang="cs-CZ" altLang="cs-CZ" dirty="0" smtClean="0"/>
          </a:p>
        </p:txBody>
      </p:sp>
      <p:sp>
        <p:nvSpPr>
          <p:cNvPr id="40963" name="Rectangle 3"/>
          <p:cNvSpPr>
            <a:spLocks noGrp="1" noChangeArrowheads="1"/>
          </p:cNvSpPr>
          <p:nvPr>
            <p:ph type="body" idx="1"/>
          </p:nvPr>
        </p:nvSpPr>
        <p:spPr/>
        <p:txBody>
          <a:bodyPr/>
          <a:lstStyle/>
          <a:p>
            <a:pPr eaLnBrk="1" hangingPunct="1">
              <a:defRPr/>
            </a:pPr>
            <a:r>
              <a:rPr lang="en-US" altLang="cs-CZ" sz="3600" dirty="0" smtClean="0"/>
              <a:t>Basic:</a:t>
            </a:r>
          </a:p>
          <a:p>
            <a:pPr marL="0" indent="0" eaLnBrk="1" hangingPunct="1">
              <a:buFontTx/>
              <a:buNone/>
              <a:defRPr/>
            </a:pPr>
            <a:r>
              <a:rPr lang="en-US" altLang="cs-CZ" sz="3600" dirty="0" smtClean="0"/>
              <a:t>1 Capture a set of individuals from a closed population</a:t>
            </a:r>
          </a:p>
          <a:p>
            <a:pPr marL="0" indent="0" eaLnBrk="1" hangingPunct="1">
              <a:buFontTx/>
              <a:buNone/>
              <a:defRPr/>
            </a:pPr>
            <a:r>
              <a:rPr lang="en-US" altLang="cs-CZ" sz="3600" dirty="0" smtClean="0"/>
              <a:t>2 Mark them and release</a:t>
            </a:r>
          </a:p>
          <a:p>
            <a:pPr marL="0" indent="0" eaLnBrk="1" hangingPunct="1">
              <a:buFontTx/>
              <a:buNone/>
              <a:defRPr/>
            </a:pPr>
            <a:r>
              <a:rPr lang="en-US" altLang="cs-CZ" sz="3600" dirty="0" smtClean="0"/>
              <a:t>3 After some time: capture another set of individuals</a:t>
            </a:r>
            <a:endParaRPr lang="cs-CZ" altLang="cs-CZ" sz="3600" dirty="0" smtClean="0"/>
          </a:p>
          <a:p>
            <a:pPr marL="0" indent="0" eaLnBrk="1" hangingPunct="1">
              <a:buFontTx/>
              <a:buNone/>
              <a:defRPr/>
            </a:pPr>
            <a:r>
              <a:rPr lang="en-US" altLang="cs-CZ" sz="3600" dirty="0" smtClean="0"/>
              <a:t>4 Count them and count how many of them have a mark.</a:t>
            </a:r>
            <a:r>
              <a:rPr lang="cs-CZ" altLang="cs-CZ" sz="3600" dirty="0" smtClean="0"/>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9"/>
          <p:cNvSpPr txBox="1">
            <a:spLocks noChangeArrowheads="1"/>
          </p:cNvSpPr>
          <p:nvPr/>
        </p:nvSpPr>
        <p:spPr bwMode="auto">
          <a:xfrm>
            <a:off x="152400" y="304800"/>
            <a:ext cx="8763000" cy="627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t>n</a:t>
            </a:r>
            <a:r>
              <a:rPr lang="cs-CZ" altLang="cs-CZ" sz="2400" baseline="-25000"/>
              <a:t>1</a:t>
            </a:r>
            <a:r>
              <a:rPr lang="cs-CZ" altLang="cs-CZ" sz="2400"/>
              <a:t> – </a:t>
            </a:r>
            <a:r>
              <a:rPr lang="en-US" altLang="cs-CZ" sz="2400"/>
              <a:t>Captured, marked and released in step 1</a:t>
            </a:r>
            <a:r>
              <a:rPr lang="cs-CZ" altLang="cs-CZ" sz="2400"/>
              <a:t>. </a:t>
            </a:r>
            <a:endParaRPr lang="en-US" altLang="cs-CZ" sz="2400"/>
          </a:p>
          <a:p>
            <a:pPr eaLnBrk="1" hangingPunct="1">
              <a:spcBef>
                <a:spcPct val="0"/>
              </a:spcBef>
              <a:buFontTx/>
              <a:buNone/>
            </a:pPr>
            <a:r>
              <a:rPr lang="cs-CZ" altLang="cs-CZ" sz="2400"/>
              <a:t>n</a:t>
            </a:r>
            <a:r>
              <a:rPr lang="cs-CZ" altLang="cs-CZ" sz="2400" baseline="-25000"/>
              <a:t>2</a:t>
            </a:r>
            <a:r>
              <a:rPr lang="cs-CZ" altLang="cs-CZ" sz="2400"/>
              <a:t> – </a:t>
            </a:r>
            <a:r>
              <a:rPr lang="en-US" altLang="cs-CZ" sz="2400"/>
              <a:t>Captured in the second sample</a:t>
            </a:r>
            <a:r>
              <a:rPr lang="cs-CZ" altLang="cs-CZ" sz="2400"/>
              <a:t>. </a:t>
            </a:r>
            <a:endParaRPr lang="en-US" altLang="cs-CZ" sz="2400"/>
          </a:p>
          <a:p>
            <a:pPr eaLnBrk="1" hangingPunct="1">
              <a:spcBef>
                <a:spcPct val="0"/>
              </a:spcBef>
              <a:buFontTx/>
              <a:buNone/>
            </a:pPr>
            <a:r>
              <a:rPr lang="cs-CZ" altLang="cs-CZ" sz="2400"/>
              <a:t>m</a:t>
            </a:r>
            <a:r>
              <a:rPr lang="cs-CZ" altLang="cs-CZ" sz="2400" baseline="-25000"/>
              <a:t>2</a:t>
            </a:r>
            <a:r>
              <a:rPr lang="cs-CZ" altLang="cs-CZ" sz="2400"/>
              <a:t> – </a:t>
            </a:r>
            <a:r>
              <a:rPr lang="en-US" altLang="cs-CZ" sz="2400"/>
              <a:t>number of marked individuals in the second sample</a:t>
            </a:r>
            <a:r>
              <a:rPr lang="cs-CZ" altLang="cs-CZ" sz="2400"/>
              <a:t>. </a:t>
            </a:r>
            <a:endParaRPr lang="en-US" altLang="cs-CZ" sz="2400"/>
          </a:p>
          <a:p>
            <a:pPr eaLnBrk="1" hangingPunct="1">
              <a:spcBef>
                <a:spcPct val="0"/>
              </a:spcBef>
              <a:buFontTx/>
              <a:buNone/>
            </a:pPr>
            <a:r>
              <a:rPr lang="cs-CZ" altLang="cs-CZ" sz="2400"/>
              <a:t>N = </a:t>
            </a:r>
            <a:r>
              <a:rPr lang="en-US" altLang="cs-CZ" sz="2400"/>
              <a:t>estimate of the total population size</a:t>
            </a:r>
            <a:endParaRPr lang="cs-CZ" altLang="cs-CZ" sz="2400"/>
          </a:p>
          <a:p>
            <a:pPr eaLnBrk="1" hangingPunct="1">
              <a:spcBef>
                <a:spcPct val="0"/>
              </a:spcBef>
              <a:buFontTx/>
              <a:buNone/>
            </a:pPr>
            <a:r>
              <a:rPr lang="en-US" altLang="cs-CZ" sz="2400"/>
              <a:t>Intuitively </a:t>
            </a:r>
            <a:r>
              <a:rPr lang="cs-CZ" altLang="cs-CZ" sz="2400"/>
              <a:t>N/n</a:t>
            </a:r>
            <a:r>
              <a:rPr lang="cs-CZ" altLang="cs-CZ" sz="2400" baseline="-25000"/>
              <a:t>1</a:t>
            </a:r>
            <a:r>
              <a:rPr lang="cs-CZ" altLang="cs-CZ" sz="2400"/>
              <a:t> = n</a:t>
            </a:r>
            <a:r>
              <a:rPr lang="cs-CZ" altLang="cs-CZ" sz="2400" baseline="-25000"/>
              <a:t>2</a:t>
            </a:r>
            <a:r>
              <a:rPr lang="cs-CZ" altLang="cs-CZ" sz="2400"/>
              <a:t>/ m</a:t>
            </a:r>
            <a:r>
              <a:rPr lang="cs-CZ" altLang="cs-CZ" sz="2400" baseline="-25000"/>
              <a:t>2</a:t>
            </a:r>
          </a:p>
          <a:p>
            <a:pPr eaLnBrk="1" hangingPunct="1">
              <a:spcBef>
                <a:spcPct val="0"/>
              </a:spcBef>
              <a:buFontTx/>
              <a:buNone/>
            </a:pPr>
            <a:r>
              <a:rPr lang="en-US" altLang="cs-CZ" sz="2400"/>
              <a:t>=&gt;</a:t>
            </a:r>
            <a:endParaRPr lang="cs-CZ" altLang="cs-CZ" sz="2400"/>
          </a:p>
          <a:p>
            <a:pPr eaLnBrk="1" hangingPunct="1">
              <a:spcBef>
                <a:spcPct val="0"/>
              </a:spcBef>
              <a:buFontTx/>
              <a:buNone/>
            </a:pPr>
            <a:r>
              <a:rPr lang="cs-CZ" altLang="cs-CZ" sz="2400"/>
              <a:t>N= n</a:t>
            </a:r>
            <a:r>
              <a:rPr lang="cs-CZ" altLang="cs-CZ" sz="2400" baseline="-25000"/>
              <a:t>1</a:t>
            </a:r>
            <a:r>
              <a:rPr lang="cs-CZ" altLang="cs-CZ" sz="2400"/>
              <a:t> . n</a:t>
            </a:r>
            <a:r>
              <a:rPr lang="cs-CZ" altLang="cs-CZ" sz="2400" baseline="-25000"/>
              <a:t>2</a:t>
            </a:r>
            <a:r>
              <a:rPr lang="cs-CZ" altLang="cs-CZ" sz="2400"/>
              <a:t>/ m</a:t>
            </a:r>
            <a:r>
              <a:rPr lang="cs-CZ" altLang="cs-CZ" sz="2400" baseline="-25000"/>
              <a:t>2</a:t>
            </a:r>
          </a:p>
          <a:p>
            <a:pPr eaLnBrk="1" hangingPunct="1">
              <a:spcBef>
                <a:spcPct val="0"/>
              </a:spcBef>
              <a:buFontTx/>
              <a:buNone/>
            </a:pPr>
            <a:endParaRPr lang="cs-CZ" altLang="cs-CZ" sz="2400" baseline="-25000"/>
          </a:p>
          <a:p>
            <a:pPr eaLnBrk="1" hangingPunct="1">
              <a:spcBef>
                <a:spcPct val="0"/>
              </a:spcBef>
              <a:buFontTx/>
              <a:buNone/>
            </a:pPr>
            <a:r>
              <a:rPr lang="en-US" altLang="cs-CZ" sz="2000"/>
              <a:t>More precise </a:t>
            </a:r>
            <a:r>
              <a:rPr lang="cs-CZ" altLang="cs-CZ" sz="2000"/>
              <a:t>(</a:t>
            </a:r>
            <a:r>
              <a:rPr lang="en-US" altLang="cs-CZ" sz="2000"/>
              <a:t>for large numbers, does not make any difference</a:t>
            </a:r>
            <a:r>
              <a:rPr lang="cs-CZ" altLang="cs-CZ" sz="2000"/>
              <a:t>)</a:t>
            </a:r>
          </a:p>
          <a:p>
            <a:pPr eaLnBrk="1" hangingPunct="1">
              <a:spcBef>
                <a:spcPct val="0"/>
              </a:spcBef>
              <a:buFontTx/>
              <a:buNone/>
            </a:pPr>
            <a:r>
              <a:rPr lang="cs-CZ" altLang="cs-CZ" sz="2400"/>
              <a:t/>
            </a:r>
            <a:br>
              <a:rPr lang="cs-CZ" altLang="cs-CZ" sz="2400"/>
            </a:br>
            <a:endParaRPr lang="cs-CZ" altLang="cs-CZ" sz="2400"/>
          </a:p>
          <a:p>
            <a:pPr eaLnBrk="1" hangingPunct="1">
              <a:spcBef>
                <a:spcPct val="0"/>
              </a:spcBef>
              <a:buFontTx/>
              <a:buNone/>
            </a:pPr>
            <a:endParaRPr lang="cs-CZ" altLang="cs-CZ" sz="2400"/>
          </a:p>
          <a:p>
            <a:pPr eaLnBrk="1" hangingPunct="1">
              <a:spcBef>
                <a:spcPct val="0"/>
              </a:spcBef>
              <a:buFontTx/>
              <a:buNone/>
            </a:pPr>
            <a:endParaRPr lang="cs-CZ" altLang="cs-CZ" sz="2400"/>
          </a:p>
          <a:p>
            <a:pPr eaLnBrk="1" hangingPunct="1">
              <a:spcBef>
                <a:spcPct val="0"/>
              </a:spcBef>
              <a:buFontTx/>
              <a:buNone/>
            </a:pPr>
            <a:r>
              <a:rPr lang="en-US" altLang="cs-CZ" sz="2400"/>
              <a:t>Standard error of the estimate S</a:t>
            </a:r>
            <a:r>
              <a:rPr lang="en-US" altLang="cs-CZ" sz="2400" baseline="-25000"/>
              <a:t>N</a:t>
            </a:r>
            <a:endParaRPr lang="cs-CZ" altLang="cs-CZ" sz="2400"/>
          </a:p>
          <a:p>
            <a:pPr eaLnBrk="1" hangingPunct="1">
              <a:spcBef>
                <a:spcPct val="0"/>
              </a:spcBef>
              <a:buFontTx/>
              <a:buNone/>
            </a:pPr>
            <a:endParaRPr lang="cs-CZ" altLang="cs-CZ" sz="24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p:txBody>
      </p:sp>
      <p:graphicFrame>
        <p:nvGraphicFramePr>
          <p:cNvPr id="43011" name="Object 10"/>
          <p:cNvGraphicFramePr>
            <a:graphicFrameLocks noChangeAspect="1"/>
          </p:cNvGraphicFramePr>
          <p:nvPr/>
        </p:nvGraphicFramePr>
        <p:xfrm>
          <a:off x="228600" y="3657600"/>
          <a:ext cx="3886200" cy="1074738"/>
        </p:xfrm>
        <a:graphic>
          <a:graphicData uri="http://schemas.openxmlformats.org/presentationml/2006/ole">
            <mc:AlternateContent xmlns:mc="http://schemas.openxmlformats.org/markup-compatibility/2006">
              <mc:Choice xmlns:v="urn:schemas-microsoft-com:vml" Requires="v">
                <p:oleObj spid="_x0000_s43023" name="Rovnice" r:id="rId3" imgW="1485900" imgH="431800" progId="Equation.3">
                  <p:embed/>
                </p:oleObj>
              </mc:Choice>
              <mc:Fallback>
                <p:oleObj name="Rovnice" r:id="rId3" imgW="1485900" imgH="431800"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657600"/>
                        <a:ext cx="38862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2" name="Object 12"/>
          <p:cNvGraphicFramePr>
            <a:graphicFrameLocks noChangeAspect="1"/>
          </p:cNvGraphicFramePr>
          <p:nvPr/>
        </p:nvGraphicFramePr>
        <p:xfrm>
          <a:off x="228600" y="5486400"/>
          <a:ext cx="6172200" cy="1141413"/>
        </p:xfrm>
        <a:graphic>
          <a:graphicData uri="http://schemas.openxmlformats.org/presentationml/2006/ole">
            <mc:AlternateContent xmlns:mc="http://schemas.openxmlformats.org/markup-compatibility/2006">
              <mc:Choice xmlns:v="urn:schemas-microsoft-com:vml" Requires="v">
                <p:oleObj spid="_x0000_s43024" name="Rovnice" r:id="rId5" imgW="2400300" imgH="469900" progId="Equation.3">
                  <p:embed/>
                </p:oleObj>
              </mc:Choice>
              <mc:Fallback>
                <p:oleObj name="Rovnice" r:id="rId5" imgW="2400300" imgH="4699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486400"/>
                        <a:ext cx="61722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p:txBody>
          <a:bodyPr/>
          <a:lstStyle/>
          <a:p>
            <a:pPr eaLnBrk="1" hangingPunct="1">
              <a:lnSpc>
                <a:spcPct val="80000"/>
              </a:lnSpc>
            </a:pPr>
            <a:r>
              <a:rPr lang="en-US" altLang="cs-CZ" sz="2800" smtClean="0"/>
              <a:t>For small error of estimate, I need high </a:t>
            </a:r>
            <a:r>
              <a:rPr lang="en-US" altLang="cs-CZ" sz="2800" i="1" smtClean="0"/>
              <a:t>m</a:t>
            </a:r>
            <a:r>
              <a:rPr lang="en-US" altLang="cs-CZ" sz="2800" baseline="-25000" smtClean="0"/>
              <a:t>2</a:t>
            </a:r>
            <a:r>
              <a:rPr lang="en-US" altLang="cs-CZ" sz="2800" smtClean="0"/>
              <a:t> </a:t>
            </a:r>
          </a:p>
          <a:p>
            <a:pPr eaLnBrk="1" hangingPunct="1">
              <a:lnSpc>
                <a:spcPct val="80000"/>
              </a:lnSpc>
            </a:pPr>
            <a:endParaRPr lang="en-US" altLang="cs-CZ" sz="2800" smtClean="0"/>
          </a:p>
          <a:p>
            <a:pPr eaLnBrk="1" hangingPunct="1">
              <a:lnSpc>
                <a:spcPct val="80000"/>
              </a:lnSpc>
            </a:pPr>
            <a:r>
              <a:rPr lang="en-US" altLang="cs-CZ" sz="2800" smtClean="0"/>
              <a:t>High number of marked individuals in the second capture</a:t>
            </a:r>
          </a:p>
          <a:p>
            <a:pPr eaLnBrk="1" hangingPunct="1">
              <a:lnSpc>
                <a:spcPct val="80000"/>
              </a:lnSpc>
            </a:pPr>
            <a:endParaRPr lang="en-US" altLang="cs-CZ" sz="2800" smtClean="0"/>
          </a:p>
          <a:p>
            <a:pPr eaLnBrk="1" hangingPunct="1">
              <a:lnSpc>
                <a:spcPct val="80000"/>
              </a:lnSpc>
            </a:pPr>
            <a:r>
              <a:rPr lang="en-US" altLang="cs-CZ" sz="2800" smtClean="0"/>
              <a:t>This mean to mark many individuals, and to get many individuals in the second capture (which mean to capture many individuals)</a:t>
            </a:r>
            <a:endParaRPr lang="cs-CZ" altLang="cs-CZ" sz="2400" smtClean="0"/>
          </a:p>
        </p:txBody>
      </p:sp>
      <p:graphicFrame>
        <p:nvGraphicFramePr>
          <p:cNvPr id="44035" name="Object 4"/>
          <p:cNvGraphicFramePr>
            <a:graphicFrameLocks noGrp="1" noChangeAspect="1"/>
          </p:cNvGraphicFramePr>
          <p:nvPr>
            <p:ph type="title"/>
          </p:nvPr>
        </p:nvGraphicFramePr>
        <p:xfrm>
          <a:off x="457200" y="7938"/>
          <a:ext cx="7620000" cy="1490662"/>
        </p:xfrm>
        <a:graphic>
          <a:graphicData uri="http://schemas.openxmlformats.org/presentationml/2006/ole">
            <mc:AlternateContent xmlns:mc="http://schemas.openxmlformats.org/markup-compatibility/2006">
              <mc:Choice xmlns:v="urn:schemas-microsoft-com:vml" Requires="v">
                <p:oleObj spid="_x0000_s44041" name="Rovnice" r:id="rId3" imgW="2400300" imgH="469900" progId="Equation.3">
                  <p:embed/>
                </p:oleObj>
              </mc:Choice>
              <mc:Fallback>
                <p:oleObj name="Rovnice" r:id="rId3" imgW="2400300" imgH="469900" progId="Equation.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938"/>
                        <a:ext cx="7620000" cy="149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cs-CZ" smtClean="0"/>
              <a:t>Assumptions</a:t>
            </a:r>
            <a:endParaRPr lang="cs-CZ" altLang="cs-CZ" smtClean="0"/>
          </a:p>
        </p:txBody>
      </p:sp>
      <p:sp>
        <p:nvSpPr>
          <p:cNvPr id="16387" name="Rectangle 3"/>
          <p:cNvSpPr>
            <a:spLocks noGrp="1" noChangeArrowheads="1"/>
          </p:cNvSpPr>
          <p:nvPr>
            <p:ph type="body" idx="1"/>
          </p:nvPr>
        </p:nvSpPr>
        <p:spPr>
          <a:xfrm>
            <a:off x="457200" y="1371600"/>
            <a:ext cx="8229600" cy="4525963"/>
          </a:xfrm>
        </p:spPr>
        <p:txBody>
          <a:bodyPr/>
          <a:lstStyle/>
          <a:p>
            <a:pPr eaLnBrk="1" hangingPunct="1">
              <a:lnSpc>
                <a:spcPct val="90000"/>
              </a:lnSpc>
            </a:pPr>
            <a:r>
              <a:rPr lang="en-US" altLang="cs-CZ" sz="2800" smtClean="0"/>
              <a:t>No mortality and no natality</a:t>
            </a:r>
          </a:p>
          <a:p>
            <a:pPr eaLnBrk="1" hangingPunct="1">
              <a:lnSpc>
                <a:spcPct val="90000"/>
              </a:lnSpc>
            </a:pPr>
            <a:r>
              <a:rPr lang="en-US" altLang="cs-CZ" sz="2800" smtClean="0"/>
              <a:t>No emigration and no immigration  (for both, we need short interval between the first and second capture)</a:t>
            </a:r>
          </a:p>
          <a:p>
            <a:pPr eaLnBrk="1" hangingPunct="1">
              <a:lnSpc>
                <a:spcPct val="90000"/>
              </a:lnSpc>
            </a:pPr>
            <a:r>
              <a:rPr lang="en-US" altLang="cs-CZ" sz="2800" smtClean="0"/>
              <a:t>All individuals have the same probability to be captured (so, I need some time after release so that the individuals will spread evenly) (</a:t>
            </a:r>
            <a:r>
              <a:rPr lang="en-US" altLang="cs-CZ" sz="2800" smtClean="0">
                <a:solidFill>
                  <a:srgbClr val="FF0000"/>
                </a:solidFill>
              </a:rPr>
              <a:t>and the probablity of capture in the second is not affected by marking</a:t>
            </a:r>
            <a:r>
              <a:rPr lang="en-US" altLang="cs-CZ" sz="2800" smtClean="0"/>
              <a:t>)</a:t>
            </a:r>
          </a:p>
          <a:p>
            <a:pPr eaLnBrk="1" hangingPunct="1">
              <a:lnSpc>
                <a:spcPct val="90000"/>
              </a:lnSpc>
            </a:pPr>
            <a:r>
              <a:rPr lang="en-US" altLang="cs-CZ" sz="2800" smtClean="0"/>
              <a:t>For the error of estimate -  all the individuals are independent observations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cs-CZ" smtClean="0"/>
              <a:t>Violation of assumptions</a:t>
            </a:r>
            <a:endParaRPr lang="cs-CZ" altLang="cs-CZ" smtClean="0"/>
          </a:p>
        </p:txBody>
      </p:sp>
      <p:sp>
        <p:nvSpPr>
          <p:cNvPr id="19459" name="Rectangle 3"/>
          <p:cNvSpPr>
            <a:spLocks noGrp="1" noChangeArrowheads="1"/>
          </p:cNvSpPr>
          <p:nvPr>
            <p:ph type="body" idx="1"/>
          </p:nvPr>
        </p:nvSpPr>
        <p:spPr/>
        <p:txBody>
          <a:bodyPr/>
          <a:lstStyle/>
          <a:p>
            <a:pPr eaLnBrk="1" hangingPunct="1">
              <a:lnSpc>
                <a:spcPct val="90000"/>
              </a:lnSpc>
            </a:pPr>
            <a:r>
              <a:rPr lang="en-US" altLang="cs-CZ" sz="2800" smtClean="0"/>
              <a:t>Population size is constant, but part of the population dies (including the marked ones) and similar number is newly born (none of them marked). Proportion of marked in population decreased, and the population size is overestimated.</a:t>
            </a:r>
          </a:p>
          <a:p>
            <a:pPr eaLnBrk="1" hangingPunct="1">
              <a:lnSpc>
                <a:spcPct val="90000"/>
              </a:lnSpc>
            </a:pPr>
            <a:r>
              <a:rPr lang="en-US" altLang="cs-CZ" sz="2800" smtClean="0"/>
              <a:t>Similar bias for migration (some emigrants are marked, immigrants are not)</a:t>
            </a:r>
          </a:p>
          <a:p>
            <a:pPr eaLnBrk="1" hangingPunct="1">
              <a:lnSpc>
                <a:spcPct val="90000"/>
              </a:lnSpc>
            </a:pPr>
            <a:r>
              <a:rPr lang="en-US" altLang="cs-CZ" sz="2800" smtClean="0"/>
              <a:t>Largest bias when the mortality is affected by marking (usually positively – size is then overestimated).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cs-CZ" smtClean="0"/>
              <a:t>Violation of assumptions</a:t>
            </a:r>
            <a:endParaRPr lang="cs-CZ" altLang="cs-CZ" smtClean="0"/>
          </a:p>
        </p:txBody>
      </p:sp>
      <p:sp>
        <p:nvSpPr>
          <p:cNvPr id="20483" name="Rectangle 3"/>
          <p:cNvSpPr>
            <a:spLocks noGrp="1" noChangeArrowheads="1"/>
          </p:cNvSpPr>
          <p:nvPr>
            <p:ph type="body" idx="1"/>
          </p:nvPr>
        </p:nvSpPr>
        <p:spPr/>
        <p:txBody>
          <a:bodyPr/>
          <a:lstStyle/>
          <a:p>
            <a:pPr eaLnBrk="1" hangingPunct="1"/>
            <a:r>
              <a:rPr lang="en-US" altLang="cs-CZ" sz="2800" smtClean="0"/>
              <a:t>Equal probability of individuals to be captured – part of the population is “trap resistant ” (too clever, not mobile enough, etc.)  – size might be underestimated</a:t>
            </a:r>
          </a:p>
          <a:p>
            <a:pPr eaLnBrk="1" hangingPunct="1"/>
            <a:r>
              <a:rPr lang="en-US" altLang="cs-CZ" sz="2800" smtClean="0"/>
              <a:t>Marking affected the probability of capture in the second run (more frequent for inteligent animals)</a:t>
            </a:r>
          </a:p>
          <a:p>
            <a:pPr lvl="1" eaLnBrk="1" hangingPunct="1"/>
            <a:r>
              <a:rPr lang="en-US" altLang="cs-CZ" sz="2400" smtClean="0"/>
              <a:t>Pozitively  (“trap happinies”) – size underestimated </a:t>
            </a:r>
          </a:p>
          <a:p>
            <a:pPr lvl="1" eaLnBrk="1" hangingPunct="1"/>
            <a:r>
              <a:rPr lang="en-US" altLang="cs-CZ" sz="2400" smtClean="0"/>
              <a:t>Negatively (painful marking, the animal learn to recognize and avoid the trap ) – size is overestimated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cs-CZ" smtClean="0"/>
              <a:t>Remedies</a:t>
            </a:r>
            <a:endParaRPr lang="cs-CZ" altLang="cs-CZ" smtClean="0"/>
          </a:p>
        </p:txBody>
      </p:sp>
      <p:sp>
        <p:nvSpPr>
          <p:cNvPr id="12291" name="Rectangle 3"/>
          <p:cNvSpPr>
            <a:spLocks noGrp="1" noChangeArrowheads="1"/>
          </p:cNvSpPr>
          <p:nvPr>
            <p:ph type="body" idx="1"/>
          </p:nvPr>
        </p:nvSpPr>
        <p:spPr>
          <a:xfrm>
            <a:off x="457200" y="1524000"/>
            <a:ext cx="8229600" cy="4525963"/>
          </a:xfrm>
        </p:spPr>
        <p:txBody>
          <a:bodyPr/>
          <a:lstStyle/>
          <a:p>
            <a:pPr eaLnBrk="1" hangingPunct="1"/>
            <a:r>
              <a:rPr lang="en-US" altLang="cs-CZ" sz="2800" smtClean="0"/>
              <a:t>Many capture -  recapture methods and modification </a:t>
            </a:r>
            <a:r>
              <a:rPr lang="cs-CZ" altLang="cs-CZ" sz="2800" smtClean="0"/>
              <a:t>(Lincoln, Petersen</a:t>
            </a:r>
            <a:r>
              <a:rPr lang="en-US" altLang="cs-CZ" sz="2800" smtClean="0"/>
              <a:t>).</a:t>
            </a:r>
          </a:p>
          <a:p>
            <a:pPr eaLnBrk="1" hangingPunct="1"/>
            <a:r>
              <a:rPr lang="en-US" altLang="cs-CZ" sz="2800" smtClean="0"/>
              <a:t>Improvements</a:t>
            </a:r>
            <a:r>
              <a:rPr lang="cs-CZ" altLang="cs-CZ" sz="2800" smtClean="0"/>
              <a:t>:</a:t>
            </a:r>
          </a:p>
          <a:p>
            <a:pPr eaLnBrk="1" hangingPunct="1"/>
            <a:r>
              <a:rPr lang="en-US" altLang="cs-CZ" sz="2800" smtClean="0"/>
              <a:t>Individual marks for each animal</a:t>
            </a:r>
            <a:r>
              <a:rPr lang="cs-CZ" altLang="cs-CZ" sz="2800" smtClean="0"/>
              <a:t>, </a:t>
            </a:r>
            <a:r>
              <a:rPr lang="en-US" altLang="cs-CZ" sz="2800" smtClean="0"/>
              <a:t>I always know this is shrew Jimmy </a:t>
            </a:r>
            <a:r>
              <a:rPr lang="cs-CZ" altLang="cs-CZ" sz="2800" smtClean="0"/>
              <a:t>[</a:t>
            </a:r>
            <a:r>
              <a:rPr lang="en-US" altLang="cs-CZ" sz="2800" smtClean="0"/>
              <a:t>and I can weight him, measure, estimate his age etc. -  capture recapture has further benefits in addition to the estimation of the size</a:t>
            </a:r>
            <a:r>
              <a:rPr lang="cs-CZ" altLang="cs-CZ" sz="2800" smtClean="0"/>
              <a:t>], </a:t>
            </a:r>
            <a:r>
              <a:rPr lang="en-US" altLang="cs-CZ" sz="2800" smtClean="0"/>
              <a:t> and also</a:t>
            </a:r>
            <a:endParaRPr lang="cs-CZ" altLang="cs-CZ" sz="2800" smtClean="0"/>
          </a:p>
          <a:p>
            <a:pPr eaLnBrk="1" hangingPunct="1"/>
            <a:r>
              <a:rPr lang="en-US" altLang="cs-CZ" sz="2800" smtClean="0"/>
              <a:t>More subsequent captures or</a:t>
            </a:r>
            <a:endParaRPr lang="cs-CZ" altLang="cs-CZ" sz="2800" smtClean="0"/>
          </a:p>
          <a:p>
            <a:pPr eaLnBrk="1" hangingPunct="1"/>
            <a:r>
              <a:rPr lang="en-US" altLang="cs-CZ" sz="2800" smtClean="0"/>
              <a:t>Simultaneous captures in various locations</a:t>
            </a:r>
            <a:endParaRPr lang="cs-CZ" altLang="cs-CZ" sz="1800" smtClean="0"/>
          </a:p>
          <a:p>
            <a:pPr eaLnBrk="1" hangingPunct="1"/>
            <a:endParaRPr lang="cs-CZ" altLang="cs-CZ" sz="1800" smtClean="0"/>
          </a:p>
          <a:p>
            <a:pPr eaLnBrk="1" hangingPunct="1"/>
            <a:endParaRPr lang="cs-CZ" altLang="cs-CZ" sz="1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cs-CZ" sz="4000" smtClean="0"/>
              <a:t>Content of the course</a:t>
            </a:r>
            <a:endParaRPr lang="cs-CZ" altLang="cs-CZ" sz="4000" smtClean="0"/>
          </a:p>
        </p:txBody>
      </p:sp>
      <p:sp>
        <p:nvSpPr>
          <p:cNvPr id="7171" name="Rectangle 3"/>
          <p:cNvSpPr>
            <a:spLocks noGrp="1" noChangeArrowheads="1"/>
          </p:cNvSpPr>
          <p:nvPr>
            <p:ph type="body" idx="1"/>
          </p:nvPr>
        </p:nvSpPr>
        <p:spPr/>
        <p:txBody>
          <a:bodyPr/>
          <a:lstStyle/>
          <a:p>
            <a:pPr eaLnBrk="1" hangingPunct="1">
              <a:lnSpc>
                <a:spcPct val="90000"/>
              </a:lnSpc>
            </a:pPr>
            <a:r>
              <a:rPr lang="cs-CZ" altLang="cs-CZ" sz="2800" dirty="0" smtClean="0"/>
              <a:t>Characteristics of population size and their estimates; spatial pattern and its description </a:t>
            </a:r>
          </a:p>
          <a:p>
            <a:pPr eaLnBrk="1" hangingPunct="1">
              <a:lnSpc>
                <a:spcPct val="90000"/>
              </a:lnSpc>
            </a:pPr>
            <a:r>
              <a:rPr lang="cs-CZ" altLang="cs-CZ" sz="2800" dirty="0" smtClean="0"/>
              <a:t>Population dynamics (population growth)	</a:t>
            </a:r>
            <a:br>
              <a:rPr lang="cs-CZ" altLang="cs-CZ" sz="2800" dirty="0" smtClean="0"/>
            </a:br>
            <a:r>
              <a:rPr lang="cs-CZ" altLang="cs-CZ" sz="2800" dirty="0" smtClean="0"/>
              <a:t>incl. structured populations</a:t>
            </a:r>
          </a:p>
          <a:p>
            <a:pPr eaLnBrk="1" hangingPunct="1">
              <a:lnSpc>
                <a:spcPct val="90000"/>
              </a:lnSpc>
            </a:pPr>
            <a:r>
              <a:rPr lang="cs-CZ" altLang="cs-CZ" sz="2800" dirty="0" smtClean="0"/>
              <a:t>Metapopulations</a:t>
            </a:r>
          </a:p>
          <a:p>
            <a:pPr eaLnBrk="1" hangingPunct="1">
              <a:lnSpc>
                <a:spcPct val="90000"/>
              </a:lnSpc>
            </a:pPr>
            <a:r>
              <a:rPr lang="cs-CZ" altLang="cs-CZ" sz="2800" dirty="0" smtClean="0"/>
              <a:t>Life history strategies</a:t>
            </a:r>
          </a:p>
          <a:p>
            <a:pPr eaLnBrk="1" hangingPunct="1">
              <a:lnSpc>
                <a:spcPct val="90000"/>
              </a:lnSpc>
            </a:pPr>
            <a:r>
              <a:rPr lang="cs-CZ" altLang="cs-CZ" sz="2800" dirty="0" smtClean="0"/>
              <a:t>Intra- and inter- population  relationships (competition, predation s.l., mutualism) </a:t>
            </a:r>
            <a:r>
              <a:rPr lang="en-US" altLang="cs-CZ" sz="2800" dirty="0" smtClean="0"/>
              <a:t>[focusing on the </a:t>
            </a:r>
            <a:r>
              <a:rPr lang="en-US" altLang="cs-CZ" sz="2800" dirty="0" err="1" smtClean="0"/>
              <a:t>paiwise</a:t>
            </a:r>
            <a:r>
              <a:rPr lang="en-US" altLang="cs-CZ" sz="2800" dirty="0" smtClean="0"/>
              <a:t> interactions]</a:t>
            </a:r>
          </a:p>
          <a:p>
            <a:pPr eaLnBrk="1" hangingPunct="1">
              <a:lnSpc>
                <a:spcPct val="90000"/>
              </a:lnSpc>
            </a:pPr>
            <a:r>
              <a:rPr lang="en-US" altLang="cs-CZ" sz="2800" dirty="0" smtClean="0"/>
              <a:t>Community ecology will run autumn 2023</a:t>
            </a:r>
            <a:endParaRPr lang="cs-CZ" altLang="cs-CZ" sz="2800" dirty="0" smtClean="0"/>
          </a:p>
          <a:p>
            <a:pPr eaLnBrk="1" hangingPunct="1">
              <a:lnSpc>
                <a:spcPct val="90000"/>
              </a:lnSpc>
            </a:pPr>
            <a:endParaRPr lang="cs-CZ" altLang="cs-CZ"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cs-CZ" smtClean="0"/>
              <a:t>Information obtained </a:t>
            </a:r>
            <a:endParaRPr lang="cs-CZ" altLang="cs-CZ" smtClean="0"/>
          </a:p>
        </p:txBody>
      </p:sp>
      <p:sp>
        <p:nvSpPr>
          <p:cNvPr id="49155" name="Rectangle 3"/>
          <p:cNvSpPr>
            <a:spLocks noGrp="1" noChangeArrowheads="1"/>
          </p:cNvSpPr>
          <p:nvPr>
            <p:ph type="body" idx="1"/>
          </p:nvPr>
        </p:nvSpPr>
        <p:spPr/>
        <p:txBody>
          <a:bodyPr/>
          <a:lstStyle/>
          <a:p>
            <a:pPr eaLnBrk="1" hangingPunct="1"/>
            <a:r>
              <a:rPr lang="en-US" altLang="cs-CZ" sz="2800" smtClean="0"/>
              <a:t>Jimmy is regularly found in trap no.</a:t>
            </a:r>
            <a:r>
              <a:rPr lang="cs-CZ" altLang="cs-CZ" sz="2800" smtClean="0"/>
              <a:t> 3 – </a:t>
            </a:r>
            <a:r>
              <a:rPr lang="en-US" altLang="cs-CZ" sz="2800" smtClean="0"/>
              <a:t>probably not simply by chance, but he learned that there is some food there, and after his lunch, he is released</a:t>
            </a:r>
            <a:endParaRPr lang="cs-CZ" altLang="cs-CZ" sz="2800" smtClean="0"/>
          </a:p>
          <a:p>
            <a:pPr eaLnBrk="1" hangingPunct="1"/>
            <a:r>
              <a:rPr lang="en-US" altLang="cs-CZ" sz="2800" smtClean="0"/>
              <a:t>Jimmy is found in various traps</a:t>
            </a:r>
            <a:r>
              <a:rPr lang="cs-CZ" altLang="cs-CZ" sz="2800" smtClean="0"/>
              <a:t> – </a:t>
            </a:r>
            <a:r>
              <a:rPr lang="en-US" altLang="cs-CZ" sz="2800" smtClean="0"/>
              <a:t>I can estimate his </a:t>
            </a:r>
            <a:r>
              <a:rPr lang="cs-CZ" altLang="cs-CZ" sz="2800" smtClean="0"/>
              <a:t> „homerange“</a:t>
            </a:r>
          </a:p>
          <a:p>
            <a:pPr eaLnBrk="1" hangingPunct="1"/>
            <a:r>
              <a:rPr lang="en-US" altLang="cs-CZ" sz="2800" smtClean="0"/>
              <a:t>Combination of repeated captures, spatial arrangement of traps and individual marking provides info not only on population size and its dynamics, but also some behavioral data. </a:t>
            </a:r>
            <a:endParaRPr lang="cs-CZ" altLang="cs-CZ" sz="2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Nice example of use for butterflies</a:t>
            </a:r>
          </a:p>
        </p:txBody>
      </p:sp>
      <p:sp>
        <p:nvSpPr>
          <p:cNvPr id="50179" name="Content Placeholder 2"/>
          <p:cNvSpPr>
            <a:spLocks noGrp="1"/>
          </p:cNvSpPr>
          <p:nvPr>
            <p:ph idx="1"/>
          </p:nvPr>
        </p:nvSpPr>
        <p:spPr/>
        <p:txBody>
          <a:bodyPr/>
          <a:lstStyle/>
          <a:p>
            <a:r>
              <a:rPr lang="en-US" altLang="en-US" smtClean="0"/>
              <a:t>Vlasanek, P., Sam, L., &amp; Novotny, V. (2013). Dispersal of butterflies in a New Guinea rainforest: using mark–recapture methods in a large, homogeneous habitat. </a:t>
            </a:r>
            <a:r>
              <a:rPr lang="en-US" altLang="en-US" i="1" smtClean="0"/>
              <a:t>Ecological Entomology</a:t>
            </a:r>
            <a:r>
              <a:rPr lang="en-US" altLang="en-US" smtClean="0"/>
              <a:t>, </a:t>
            </a:r>
            <a:r>
              <a:rPr lang="en-US" altLang="en-US" i="1" smtClean="0"/>
              <a:t>38</a:t>
            </a:r>
            <a:r>
              <a:rPr lang="en-US" altLang="en-US" smtClean="0"/>
              <a:t>(6), 560-569.</a:t>
            </a:r>
            <a:endParaRPr lang="cs-CZ" altLang="en-US" smtClean="0"/>
          </a:p>
          <a:p>
            <a:endParaRPr lang="cs-CZ" altLang="en-US" smtClean="0"/>
          </a:p>
          <a:p>
            <a:r>
              <a:rPr lang="en-US" altLang="en-US" smtClean="0"/>
              <a:t>How to estimate the mobility of a butterfly</a:t>
            </a:r>
            <a:r>
              <a:rPr lang="cs-CZ" altLang="en-US" smtClean="0"/>
              <a:t>?</a:t>
            </a:r>
            <a:endParaRPr lang="en-US" alt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altLang="cs-CZ" smtClean="0"/>
              <a:t>Capture – re-capture </a:t>
            </a:r>
          </a:p>
        </p:txBody>
      </p:sp>
      <p:sp>
        <p:nvSpPr>
          <p:cNvPr id="51203" name="Rectangle 3"/>
          <p:cNvSpPr>
            <a:spLocks noGrp="1" noChangeArrowheads="1"/>
          </p:cNvSpPr>
          <p:nvPr>
            <p:ph type="body" idx="1"/>
          </p:nvPr>
        </p:nvSpPr>
        <p:spPr/>
        <p:txBody>
          <a:bodyPr/>
          <a:lstStyle/>
          <a:p>
            <a:pPr eaLnBrk="1" hangingPunct="1"/>
            <a:r>
              <a:rPr lang="en-US" altLang="cs-CZ" dirty="0" smtClean="0"/>
              <a:t>Each </a:t>
            </a:r>
            <a:r>
              <a:rPr lang="en-US" altLang="cs-CZ" dirty="0" smtClean="0"/>
              <a:t>method has some assumption and is connected with rather complicated statistics</a:t>
            </a:r>
            <a:endParaRPr lang="cs-CZ" altLang="cs-CZ" dirty="0" smtClean="0"/>
          </a:p>
          <a:p>
            <a:pPr eaLnBrk="1" hangingPunct="1"/>
            <a:r>
              <a:rPr lang="cs-CZ" altLang="cs-CZ" dirty="0" smtClean="0"/>
              <a:t>Program MARK</a:t>
            </a:r>
          </a:p>
          <a:p>
            <a:r>
              <a:rPr lang="en-US" altLang="en-US" b="1" dirty="0" smtClean="0">
                <a:hlinkClick r:id="rId2" tooltip="Gary C. White"/>
              </a:rPr>
              <a:t>Gary C. White</a:t>
            </a:r>
            <a:endParaRPr lang="en-US" altLang="en-US" b="1" dirty="0" smtClean="0"/>
          </a:p>
          <a:p>
            <a:r>
              <a:rPr lang="en-US" altLang="en-US" sz="2400" dirty="0" smtClean="0"/>
              <a:t>Professor, </a:t>
            </a:r>
            <a:r>
              <a:rPr lang="en-US" altLang="en-US" sz="2400" dirty="0" smtClean="0"/>
              <a:t>Department of Fish, Wildlife and Conservation Biology</a:t>
            </a:r>
            <a:endParaRPr lang="cs-CZ" altLang="en-US" sz="2400" dirty="0" smtClean="0"/>
          </a:p>
          <a:p>
            <a:r>
              <a:rPr lang="en-US" altLang="en-US" sz="2400" dirty="0" smtClean="0"/>
              <a:t>To be </a:t>
            </a:r>
            <a:r>
              <a:rPr lang="en-US" altLang="en-US" sz="2400" dirty="0" err="1" smtClean="0"/>
              <a:t>foun</a:t>
            </a:r>
            <a:r>
              <a:rPr lang="en-US" altLang="en-US" sz="2400" dirty="0" smtClean="0"/>
              <a:t> (incl. link to the discussion forum):</a:t>
            </a:r>
            <a:endParaRPr lang="en-US" altLang="en-US" sz="2400" dirty="0" smtClean="0"/>
          </a:p>
          <a:p>
            <a:pPr eaLnBrk="1" hangingPunct="1"/>
            <a:r>
              <a:rPr lang="cs-CZ" altLang="cs-CZ" sz="2000" dirty="0" smtClean="0"/>
              <a:t>https://sites.warnercnr.colostate.edu/gwhite/program-mark/</a:t>
            </a:r>
          </a:p>
          <a:p>
            <a:pPr eaLnBrk="1" hangingPunct="1"/>
            <a:endParaRPr lang="cs-CZ" altLang="cs-CZ" sz="2000" dirty="0" smtClean="0"/>
          </a:p>
          <a:p>
            <a:pPr eaLnBrk="1" hangingPunct="1"/>
            <a:endParaRPr lang="cs-CZ" altLang="cs-CZ" sz="2000"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altLang="cs-CZ" smtClean="0"/>
              <a:t>Index</a:t>
            </a:r>
          </a:p>
        </p:txBody>
      </p:sp>
      <p:sp>
        <p:nvSpPr>
          <p:cNvPr id="52227" name="Rectangle 3"/>
          <p:cNvSpPr>
            <a:spLocks noGrp="1" noChangeArrowheads="1"/>
          </p:cNvSpPr>
          <p:nvPr>
            <p:ph type="body" idx="1"/>
          </p:nvPr>
        </p:nvSpPr>
        <p:spPr/>
        <p:txBody>
          <a:bodyPr/>
          <a:lstStyle/>
          <a:p>
            <a:pPr eaLnBrk="1" hangingPunct="1"/>
            <a:r>
              <a:rPr lang="en-US" altLang="cs-CZ" sz="2800" smtClean="0"/>
              <a:t>Indirect characteristics (number/density of molehills in a meadow, number of cowpats, intensity of browsing) – often reflect population size </a:t>
            </a:r>
            <a:r>
              <a:rPr lang="en-US" altLang="cs-CZ" sz="2800" smtClean="0">
                <a:latin typeface="Times New Roman" panose="02020603050405020304" pitchFamily="18" charset="0"/>
                <a:cs typeface="Times New Roman" panose="02020603050405020304" pitchFamily="18" charset="0"/>
              </a:rPr>
              <a:t>× </a:t>
            </a:r>
            <a:r>
              <a:rPr lang="en-US" altLang="cs-CZ" sz="2800" smtClean="0"/>
              <a:t>activity</a:t>
            </a:r>
          </a:p>
          <a:p>
            <a:pPr eaLnBrk="1" hangingPunct="1"/>
            <a:r>
              <a:rPr lang="en-US" altLang="cs-CZ" sz="2800" smtClean="0"/>
              <a:t>„Catch per unit effort“ – number of individuals in light (and other) traps, „laying eight“, pitfall traps etc.</a:t>
            </a:r>
          </a:p>
          <a:p>
            <a:pPr eaLnBrk="1" hangingPunct="1"/>
            <a:r>
              <a:rPr lang="en-US" altLang="cs-CZ" sz="2800" smtClean="0"/>
              <a:t>For comparative purposes only. Assumes that index: real population size is constant.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cs-CZ" smtClean="0"/>
              <a:t>Typical problems</a:t>
            </a:r>
            <a:endParaRPr lang="cs-CZ" altLang="cs-CZ" smtClean="0"/>
          </a:p>
        </p:txBody>
      </p:sp>
      <p:sp>
        <p:nvSpPr>
          <p:cNvPr id="53251" name="Rectangle 3"/>
          <p:cNvSpPr>
            <a:spLocks noGrp="1" noChangeArrowheads="1"/>
          </p:cNvSpPr>
          <p:nvPr>
            <p:ph type="body" idx="1"/>
          </p:nvPr>
        </p:nvSpPr>
        <p:spPr/>
        <p:txBody>
          <a:bodyPr/>
          <a:lstStyle/>
          <a:p>
            <a:pPr eaLnBrk="1" hangingPunct="1">
              <a:lnSpc>
                <a:spcPct val="90000"/>
              </a:lnSpc>
            </a:pPr>
            <a:r>
              <a:rPr lang="en-US" altLang="cs-CZ" smtClean="0"/>
              <a:t>Distance from which are individuals attracted to the light trap depends opn the forest density (and thus visibility)</a:t>
            </a:r>
            <a:endParaRPr lang="cs-CZ" altLang="cs-CZ" smtClean="0"/>
          </a:p>
          <a:p>
            <a:pPr eaLnBrk="1" hangingPunct="1">
              <a:lnSpc>
                <a:spcPct val="90000"/>
              </a:lnSpc>
            </a:pPr>
            <a:r>
              <a:rPr lang="en-US" altLang="cs-CZ" smtClean="0"/>
              <a:t>Effectivity of light traps affected by moon, by city lights etc. </a:t>
            </a:r>
          </a:p>
          <a:p>
            <a:pPr eaLnBrk="1" hangingPunct="1">
              <a:lnSpc>
                <a:spcPct val="90000"/>
              </a:lnSpc>
            </a:pPr>
            <a:r>
              <a:rPr lang="cs-CZ" altLang="cs-CZ" smtClean="0"/>
              <a:t>Pitfall traps –</a:t>
            </a:r>
            <a:r>
              <a:rPr lang="en-US" altLang="cs-CZ" smtClean="0"/>
              <a:t> measures </a:t>
            </a:r>
            <a:r>
              <a:rPr lang="cs-CZ" altLang="cs-CZ" smtClean="0"/>
              <a:t>„</a:t>
            </a:r>
            <a:r>
              <a:rPr lang="en-US" altLang="cs-CZ" smtClean="0"/>
              <a:t>closetoproduct</a:t>
            </a:r>
            <a:r>
              <a:rPr lang="cs-CZ" altLang="cs-CZ" smtClean="0"/>
              <a:t>“  </a:t>
            </a:r>
            <a:r>
              <a:rPr lang="en-US" altLang="cs-CZ" smtClean="0"/>
              <a:t>of density and activity </a:t>
            </a:r>
            <a:r>
              <a:rPr lang="cs-CZ" altLang="cs-CZ" smtClean="0"/>
              <a:t>(</a:t>
            </a:r>
            <a:r>
              <a:rPr lang="en-US" altLang="cs-CZ" smtClean="0"/>
              <a:t>if I do not run, I will not fall into a trap</a:t>
            </a:r>
            <a:r>
              <a:rPr lang="cs-CZ" altLang="cs-CZ" smtClean="0"/>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cs-CZ" smtClean="0"/>
              <a:t>Precision of frequency/cover</a:t>
            </a:r>
            <a:endParaRPr lang="cs-CZ" altLang="cs-CZ" smtClean="0"/>
          </a:p>
        </p:txBody>
      </p:sp>
      <p:sp>
        <p:nvSpPr>
          <p:cNvPr id="54275" name="Rectangle 3"/>
          <p:cNvSpPr>
            <a:spLocks noGrp="1" noChangeArrowheads="1"/>
          </p:cNvSpPr>
          <p:nvPr>
            <p:ph type="body" idx="1"/>
          </p:nvPr>
        </p:nvSpPr>
        <p:spPr/>
        <p:txBody>
          <a:bodyPr/>
          <a:lstStyle/>
          <a:p>
            <a:pPr eaLnBrk="1" hangingPunct="1"/>
            <a:r>
              <a:rPr lang="cs-CZ" altLang="cs-CZ" smtClean="0"/>
              <a:t>Point </a:t>
            </a:r>
            <a:r>
              <a:rPr lang="en-US" altLang="cs-CZ" smtClean="0"/>
              <a:t>quadrat estimate of cover as a frequency of a species in individual points</a:t>
            </a:r>
          </a:p>
          <a:p>
            <a:pPr eaLnBrk="1" hangingPunct="1"/>
            <a:r>
              <a:rPr lang="en-US" altLang="cs-CZ" smtClean="0"/>
              <a:t>Formula for estimate of </a:t>
            </a:r>
            <a:r>
              <a:rPr lang="en-US" altLang="cs-CZ" i="1" smtClean="0"/>
              <a:t>p </a:t>
            </a:r>
            <a:r>
              <a:rPr lang="en-US" altLang="cs-CZ" smtClean="0"/>
              <a:t>parameter of binomial distribution</a:t>
            </a:r>
            <a:endParaRPr lang="cs-CZ" altLang="cs-CZ"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838200" y="609600"/>
          <a:ext cx="1600200" cy="1373188"/>
        </p:xfrm>
        <a:graphic>
          <a:graphicData uri="http://schemas.openxmlformats.org/presentationml/2006/ole">
            <mc:AlternateContent xmlns:mc="http://schemas.openxmlformats.org/markup-compatibility/2006">
              <mc:Choice xmlns:v="urn:schemas-microsoft-com:vml" Requires="v">
                <p:oleObj spid="_x0000_s55312" name="Rovnice" r:id="rId3" imgW="457002" imgH="393529" progId="Equation.3">
                  <p:embed/>
                </p:oleObj>
              </mc:Choice>
              <mc:Fallback>
                <p:oleObj name="Rovnice" r:id="rId3" imgW="457002" imgH="393529"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09600"/>
                        <a:ext cx="1600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299" name="Object 4"/>
          <p:cNvGraphicFramePr>
            <a:graphicFrameLocks noChangeAspect="1"/>
          </p:cNvGraphicFramePr>
          <p:nvPr/>
        </p:nvGraphicFramePr>
        <p:xfrm>
          <a:off x="381000" y="2438400"/>
          <a:ext cx="7932738" cy="1604963"/>
        </p:xfrm>
        <a:graphic>
          <a:graphicData uri="http://schemas.openxmlformats.org/presentationml/2006/ole">
            <mc:AlternateContent xmlns:mc="http://schemas.openxmlformats.org/markup-compatibility/2006">
              <mc:Choice xmlns:v="urn:schemas-microsoft-com:vml" Requires="v">
                <p:oleObj spid="_x0000_s55313" name="Rovnice" r:id="rId5" imgW="2133600" imgH="431800" progId="Equation.3">
                  <p:embed/>
                </p:oleObj>
              </mc:Choice>
              <mc:Fallback>
                <p:oleObj name="Rovnice" r:id="rId5" imgW="2133600" imgH="4318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438400"/>
                        <a:ext cx="7932738"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0" name="Text Box 5"/>
          <p:cNvSpPr txBox="1">
            <a:spLocks noChangeArrowheads="1"/>
          </p:cNvSpPr>
          <p:nvPr/>
        </p:nvSpPr>
        <p:spPr bwMode="auto">
          <a:xfrm>
            <a:off x="3200400" y="838200"/>
            <a:ext cx="571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cs-CZ" altLang="cs-CZ" sz="2400">
              <a:latin typeface="Times New Roman" panose="02020603050405020304" pitchFamily="18" charset="0"/>
            </a:endParaRPr>
          </a:p>
        </p:txBody>
      </p:sp>
      <p:sp>
        <p:nvSpPr>
          <p:cNvPr id="55301" name="Text Box 6"/>
          <p:cNvSpPr txBox="1">
            <a:spLocks noChangeArrowheads="1"/>
          </p:cNvSpPr>
          <p:nvPr/>
        </p:nvSpPr>
        <p:spPr bwMode="auto">
          <a:xfrm>
            <a:off x="2819400" y="685800"/>
            <a:ext cx="5486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400">
                <a:latin typeface="Times New Roman" panose="02020603050405020304" pitchFamily="18" charset="0"/>
              </a:rPr>
              <a:t>Out of </a:t>
            </a:r>
            <a:r>
              <a:rPr lang="en-GB" altLang="cs-CZ" sz="2400" i="1">
                <a:latin typeface="Times New Roman" panose="02020603050405020304" pitchFamily="18" charset="0"/>
              </a:rPr>
              <a:t>n=</a:t>
            </a:r>
            <a:r>
              <a:rPr lang="en-GB" altLang="cs-CZ" sz="2400">
                <a:latin typeface="Times New Roman" panose="02020603050405020304" pitchFamily="18" charset="0"/>
              </a:rPr>
              <a:t>100 pins </a:t>
            </a:r>
            <a:r>
              <a:rPr lang="en-GB" altLang="cs-CZ" sz="2400" i="1">
                <a:latin typeface="Times New Roman" panose="02020603050405020304" pitchFamily="18" charset="0"/>
              </a:rPr>
              <a:t>X =</a:t>
            </a:r>
            <a:r>
              <a:rPr lang="en-GB" altLang="cs-CZ" sz="2400">
                <a:latin typeface="Times New Roman" panose="02020603050405020304" pitchFamily="18" charset="0"/>
              </a:rPr>
              <a:t> 15 </a:t>
            </a:r>
            <a:r>
              <a:rPr lang="en-US" altLang="cs-CZ" sz="2400">
                <a:latin typeface="Times New Roman" panose="02020603050405020304" pitchFamily="18" charset="0"/>
              </a:rPr>
              <a:t>hits </a:t>
            </a:r>
            <a:r>
              <a:rPr lang="en-GB" altLang="cs-CZ" sz="2400">
                <a:latin typeface="Times New Roman" panose="02020603050405020304" pitchFamily="18" charset="0"/>
              </a:rPr>
              <a:t>, estimate of cover is estimate if binnomial  </a:t>
            </a:r>
            <a:r>
              <a:rPr lang="en-GB" altLang="cs-CZ" sz="2400" i="1">
                <a:latin typeface="Times New Roman" panose="02020603050405020304" pitchFamily="18" charset="0"/>
              </a:rPr>
              <a:t>p = </a:t>
            </a:r>
            <a:r>
              <a:rPr lang="en-GB" altLang="cs-CZ" sz="2400">
                <a:latin typeface="Times New Roman" panose="02020603050405020304" pitchFamily="18" charset="0"/>
              </a:rPr>
              <a:t>0.15 (15%)</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cs-CZ" smtClean="0">
                <a:solidFill>
                  <a:schemeClr val="tx1"/>
                </a:solidFill>
              </a:rPr>
              <a:t>For normal approximation</a:t>
            </a:r>
            <a:r>
              <a:rPr lang="en-GB" altLang="cs-CZ" i="1" smtClean="0">
                <a:solidFill>
                  <a:schemeClr val="tx1"/>
                </a:solidFill>
              </a:rPr>
              <a:t/>
            </a:r>
            <a:br>
              <a:rPr lang="en-GB" altLang="cs-CZ" i="1" smtClean="0">
                <a:solidFill>
                  <a:schemeClr val="tx1"/>
                </a:solidFill>
              </a:rPr>
            </a:br>
            <a:r>
              <a:rPr lang="cs-CZ" altLang="cs-CZ" i="1" smtClean="0">
                <a:solidFill>
                  <a:schemeClr val="tx1"/>
                </a:solidFill>
              </a:rPr>
              <a:t>(1-</a:t>
            </a:r>
            <a:r>
              <a:rPr lang="cs-CZ" altLang="cs-CZ" i="1" smtClean="0">
                <a:solidFill>
                  <a:schemeClr val="tx1"/>
                </a:solidFill>
                <a:sym typeface="Symbol" panose="05050102010706020507" pitchFamily="18" charset="2"/>
              </a:rPr>
              <a:t></a:t>
            </a:r>
            <a:r>
              <a:rPr lang="cs-CZ" altLang="cs-CZ" i="1" smtClean="0">
                <a:solidFill>
                  <a:schemeClr val="tx1"/>
                </a:solidFill>
              </a:rPr>
              <a:t>)</a:t>
            </a:r>
            <a:r>
              <a:rPr lang="cs-CZ" altLang="cs-CZ" smtClean="0">
                <a:solidFill>
                  <a:schemeClr val="tx1"/>
                </a:solidFill>
              </a:rPr>
              <a:t> </a:t>
            </a:r>
            <a:r>
              <a:rPr lang="en-US" altLang="cs-CZ" smtClean="0">
                <a:solidFill>
                  <a:schemeClr val="tx1"/>
                </a:solidFill>
              </a:rPr>
              <a:t>confidence</a:t>
            </a:r>
            <a:r>
              <a:rPr lang="cs-CZ" altLang="cs-CZ" smtClean="0">
                <a:solidFill>
                  <a:schemeClr val="tx1"/>
                </a:solidFill>
              </a:rPr>
              <a:t> interval </a:t>
            </a:r>
            <a:endParaRPr lang="en-GB" altLang="cs-CZ" smtClean="0">
              <a:solidFill>
                <a:schemeClr val="tx1"/>
              </a:solidFill>
            </a:endParaRPr>
          </a:p>
        </p:txBody>
      </p:sp>
      <p:graphicFrame>
        <p:nvGraphicFramePr>
          <p:cNvPr id="56323" name="Object 3"/>
          <p:cNvGraphicFramePr>
            <a:graphicFrameLocks noChangeAspect="1"/>
          </p:cNvGraphicFramePr>
          <p:nvPr/>
        </p:nvGraphicFramePr>
        <p:xfrm>
          <a:off x="457200" y="2330450"/>
          <a:ext cx="3962400" cy="1327150"/>
        </p:xfrm>
        <a:graphic>
          <a:graphicData uri="http://schemas.openxmlformats.org/presentationml/2006/ole">
            <mc:AlternateContent xmlns:mc="http://schemas.openxmlformats.org/markup-compatibility/2006">
              <mc:Choice xmlns:v="urn:schemas-microsoft-com:vml" Requires="v">
                <p:oleObj spid="_x0000_s56331" name="Rovnice" r:id="rId3" imgW="1282700" imgH="431800" progId="Equation.3">
                  <p:embed/>
                </p:oleObj>
              </mc:Choice>
              <mc:Fallback>
                <p:oleObj name="Rovnice" r:id="rId3" imgW="1282700" imgH="4318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330450"/>
                        <a:ext cx="3962400"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381000" y="3962400"/>
            <a:ext cx="4191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2400" i="1">
                <a:latin typeface="Times New Roman" panose="02020603050405020304" pitchFamily="18" charset="0"/>
              </a:rPr>
              <a:t>Z</a:t>
            </a:r>
            <a:r>
              <a:rPr lang="cs-CZ" altLang="cs-CZ" sz="2400" i="1" baseline="-25000">
                <a:latin typeface="Times New Roman" panose="02020603050405020304" pitchFamily="18" charset="0"/>
              </a:rPr>
              <a:t>(1 - </a:t>
            </a:r>
            <a:r>
              <a:rPr lang="cs-CZ" altLang="cs-CZ" sz="2400" i="1" baseline="-25000">
                <a:latin typeface="Times New Roman" panose="02020603050405020304" pitchFamily="18" charset="0"/>
                <a:sym typeface="Symbol" panose="05050102010706020507" pitchFamily="18" charset="2"/>
              </a:rPr>
              <a:t></a:t>
            </a:r>
            <a:r>
              <a:rPr lang="cs-CZ" altLang="cs-CZ" sz="2400" i="1" baseline="-25000">
                <a:latin typeface="Times New Roman" panose="02020603050405020304" pitchFamily="18" charset="0"/>
              </a:rPr>
              <a:t>/2)</a:t>
            </a:r>
            <a:r>
              <a:rPr lang="cs-CZ" altLang="cs-CZ" sz="2400">
                <a:latin typeface="Times New Roman" panose="02020603050405020304" pitchFamily="18" charset="0"/>
              </a:rPr>
              <a:t> </a:t>
            </a:r>
            <a:r>
              <a:rPr lang="en-US" altLang="cs-CZ" sz="2400">
                <a:latin typeface="Times New Roman" panose="02020603050405020304" pitchFamily="18" charset="0"/>
              </a:rPr>
              <a:t>is</a:t>
            </a:r>
            <a:r>
              <a:rPr lang="cs-CZ" altLang="cs-CZ" sz="2400">
                <a:latin typeface="Times New Roman" panose="02020603050405020304" pitchFamily="18" charset="0"/>
              </a:rPr>
              <a:t> </a:t>
            </a:r>
            <a:r>
              <a:rPr lang="cs-CZ" altLang="cs-CZ" sz="2400" i="1">
                <a:latin typeface="Times New Roman" panose="02020603050405020304" pitchFamily="18" charset="0"/>
              </a:rPr>
              <a:t> (1-</a:t>
            </a:r>
            <a:r>
              <a:rPr lang="cs-CZ" altLang="cs-CZ" sz="2400" i="1">
                <a:latin typeface="Times New Roman" panose="02020603050405020304" pitchFamily="18" charset="0"/>
                <a:sym typeface="Symbol" panose="05050102010706020507" pitchFamily="18" charset="2"/>
              </a:rPr>
              <a:t></a:t>
            </a:r>
            <a:r>
              <a:rPr lang="cs-CZ" altLang="cs-CZ" sz="2400" i="1">
                <a:latin typeface="Times New Roman" panose="02020603050405020304" pitchFamily="18" charset="0"/>
              </a:rPr>
              <a:t>/2)</a:t>
            </a:r>
            <a:r>
              <a:rPr lang="cs-CZ" altLang="cs-CZ" sz="2400" i="1">
                <a:latin typeface="Times New Roman" panose="02020603050405020304" pitchFamily="18" charset="0"/>
                <a:sym typeface="Times New Roman" panose="02020603050405020304" pitchFamily="18" charset="0"/>
              </a:rPr>
              <a:t>*</a:t>
            </a:r>
            <a:r>
              <a:rPr lang="cs-CZ" altLang="cs-CZ" sz="2400" i="1">
                <a:latin typeface="Times New Roman" panose="02020603050405020304" pitchFamily="18" charset="0"/>
              </a:rPr>
              <a:t>100</a:t>
            </a:r>
            <a:r>
              <a:rPr lang="en-US" altLang="cs-CZ" sz="2400">
                <a:latin typeface="Times New Roman" panose="02020603050405020304" pitchFamily="18" charset="0"/>
              </a:rPr>
              <a:t>% quantile of N(0,1)</a:t>
            </a:r>
            <a:endParaRPr lang="en-GB" altLang="cs-CZ" sz="2400">
              <a:latin typeface="Times New Roman" panose="02020603050405020304" pitchFamily="18" charset="0"/>
            </a:endParaRPr>
          </a:p>
        </p:txBody>
      </p:sp>
      <p:sp>
        <p:nvSpPr>
          <p:cNvPr id="56325" name="Text Box 7"/>
          <p:cNvSpPr txBox="1">
            <a:spLocks noChangeArrowheads="1"/>
          </p:cNvSpPr>
          <p:nvPr/>
        </p:nvSpPr>
        <p:spPr bwMode="auto">
          <a:xfrm>
            <a:off x="4495800" y="2528888"/>
            <a:ext cx="441960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a:t>15 hits out of 100</a:t>
            </a:r>
            <a:endParaRPr lang="cs-CZ" altLang="cs-CZ"/>
          </a:p>
          <a:p>
            <a:pPr eaLnBrk="1" hangingPunct="1">
              <a:spcBef>
                <a:spcPct val="50000"/>
              </a:spcBef>
              <a:buFontTx/>
              <a:buNone/>
            </a:pPr>
            <a:r>
              <a:rPr lang="cs-CZ" altLang="cs-CZ"/>
              <a:t>95% CI </a:t>
            </a:r>
            <a:r>
              <a:rPr lang="en-US" altLang="cs-CZ"/>
              <a:t>is thus </a:t>
            </a:r>
            <a:r>
              <a:rPr lang="cs-CZ" altLang="cs-CZ"/>
              <a:t>15 </a:t>
            </a:r>
            <a:r>
              <a:rPr lang="cs-CZ" altLang="cs-CZ" u="sng"/>
              <a:t>+</a:t>
            </a:r>
            <a:r>
              <a:rPr lang="cs-CZ" altLang="cs-CZ"/>
              <a:t> 7,5</a:t>
            </a:r>
          </a:p>
          <a:p>
            <a:pPr eaLnBrk="1" hangingPunct="1">
              <a:spcBef>
                <a:spcPct val="50000"/>
              </a:spcBef>
              <a:buFontTx/>
              <a:buNone/>
            </a:pPr>
            <a:r>
              <a:rPr lang="en-US" altLang="cs-CZ"/>
              <a:t>Very low precision, but supposedly unbiased </a:t>
            </a:r>
            <a:endParaRPr lang="cs-CZ" alt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en-US" altLang="cs-CZ" sz="2800" smtClean="0"/>
              <a:t>Sequential sampling – the goal is not population size estimation, but decision, whether a population reached a threshold – e.g. whether to spray by pesticide</a:t>
            </a:r>
          </a:p>
        </p:txBody>
      </p:sp>
      <p:pic>
        <p:nvPicPr>
          <p:cNvPr id="57347" name="Picture 188" descr="Diagram demonstrating item-by-item sequential sampling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1788"/>
            <a:ext cx="6096000"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189"/>
          <p:cNvSpPr txBox="1">
            <a:spLocks noChangeArrowheads="1"/>
          </p:cNvSpPr>
          <p:nvPr/>
        </p:nvSpPr>
        <p:spPr bwMode="auto">
          <a:xfrm>
            <a:off x="5029200" y="60960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Wikipedi</a:t>
            </a:r>
            <a:r>
              <a:rPr lang="en-US" altLang="cs-CZ" sz="1800"/>
              <a:t>a</a:t>
            </a:r>
            <a:endParaRPr lang="cs-CZ" altLang="cs-CZ" sz="180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cs-CZ" sz="3200" smtClean="0"/>
              <a:t>Mathematical theory is nice, but it usually does not reflect the practical sampling and biases </a:t>
            </a:r>
            <a:endParaRPr lang="cs-CZ" altLang="cs-CZ" sz="3200" smtClean="0"/>
          </a:p>
        </p:txBody>
      </p:sp>
      <p:sp>
        <p:nvSpPr>
          <p:cNvPr id="58371" name="Rectangle 3"/>
          <p:cNvSpPr>
            <a:spLocks noGrp="1" noChangeArrowheads="1"/>
          </p:cNvSpPr>
          <p:nvPr>
            <p:ph type="body" idx="1"/>
          </p:nvPr>
        </p:nvSpPr>
        <p:spPr/>
        <p:txBody>
          <a:bodyPr/>
          <a:lstStyle/>
          <a:p>
            <a:pPr eaLnBrk="1" hangingPunct="1"/>
            <a:r>
              <a:rPr lang="en-US" altLang="cs-CZ" b="1" dirty="0" smtClean="0"/>
              <a:t>We always estimate the population size for some reason – the importance of errors differ </a:t>
            </a:r>
          </a:p>
          <a:p>
            <a:pPr eaLnBrk="1" hangingPunct="1"/>
            <a:r>
              <a:rPr lang="en-US" altLang="cs-CZ" dirty="0" smtClean="0"/>
              <a:t>It </a:t>
            </a:r>
            <a:r>
              <a:rPr lang="en-US" altLang="cs-CZ" dirty="0" smtClean="0"/>
              <a:t>is good to know about </a:t>
            </a:r>
            <a:r>
              <a:rPr lang="en-US" altLang="cs-CZ" dirty="0" err="1" smtClean="0"/>
              <a:t>behaviour</a:t>
            </a:r>
            <a:r>
              <a:rPr lang="en-US" altLang="cs-CZ" dirty="0" smtClean="0"/>
              <a:t> of the population</a:t>
            </a:r>
            <a:endParaRPr lang="cs-CZ" altLang="cs-CZ" dirty="0" smtClean="0"/>
          </a:p>
          <a:p>
            <a:pPr eaLnBrk="1" hangingPunct="1"/>
            <a:r>
              <a:rPr lang="en-US" altLang="cs-CZ" dirty="0" smtClean="0"/>
              <a:t>Always consider possible errors and biases </a:t>
            </a:r>
            <a:endParaRPr lang="cs-CZ" altLang="cs-CZ" dirty="0" smtClean="0"/>
          </a:p>
          <a:p>
            <a:pPr eaLnBrk="1" hangingPunct="1"/>
            <a:r>
              <a:rPr lang="en-US" altLang="cs-CZ" dirty="0" smtClean="0"/>
              <a:t>Use commonsense</a:t>
            </a:r>
            <a:endParaRPr lang="cs-CZ" altLang="cs-CZ"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cs-CZ" altLang="cs-CZ" dirty="0" smtClean="0"/>
              <a:t>Selected references</a:t>
            </a:r>
          </a:p>
        </p:txBody>
      </p:sp>
      <p:sp>
        <p:nvSpPr>
          <p:cNvPr id="7171" name="Rectangle 3"/>
          <p:cNvSpPr>
            <a:spLocks noGrp="1" noChangeArrowheads="1"/>
          </p:cNvSpPr>
          <p:nvPr>
            <p:ph type="body" idx="1"/>
          </p:nvPr>
        </p:nvSpPr>
        <p:spPr>
          <a:xfrm>
            <a:off x="457200" y="1600200"/>
            <a:ext cx="8534400" cy="5105400"/>
          </a:xfrm>
        </p:spPr>
        <p:txBody>
          <a:bodyPr/>
          <a:lstStyle/>
          <a:p>
            <a:pPr eaLnBrk="1" hangingPunct="1">
              <a:lnSpc>
                <a:spcPct val="80000"/>
              </a:lnSpc>
            </a:pPr>
            <a:r>
              <a:rPr lang="cs-CZ" altLang="cs-CZ" sz="1600" smtClean="0"/>
              <a:t>McCallum, H. 2000. Population parameters. Estimation for ecological models. Blackwell, Oxford.</a:t>
            </a:r>
          </a:p>
          <a:p>
            <a:pPr eaLnBrk="1" hangingPunct="1">
              <a:lnSpc>
                <a:spcPct val="80000"/>
              </a:lnSpc>
            </a:pPr>
            <a:r>
              <a:rPr lang="cs-CZ" altLang="cs-CZ" sz="1600" smtClean="0"/>
              <a:t>Ranta E., Lundberg P. &amp; Kaitala V. 2006. Ecology of populations. Cambridge Univ. Press.</a:t>
            </a:r>
          </a:p>
          <a:p>
            <a:pPr eaLnBrk="1" hangingPunct="1">
              <a:lnSpc>
                <a:spcPct val="80000"/>
              </a:lnSpc>
            </a:pPr>
            <a:r>
              <a:rPr lang="cs-CZ" altLang="cs-CZ" sz="1600" smtClean="0"/>
              <a:t>Sutherland, W.J. 1996. Ecological census techniques. Cambridge University Press, Cambridge.</a:t>
            </a:r>
          </a:p>
          <a:p>
            <a:pPr eaLnBrk="1" hangingPunct="1">
              <a:lnSpc>
                <a:spcPct val="80000"/>
              </a:lnSpc>
            </a:pPr>
            <a:r>
              <a:rPr lang="cs-CZ" altLang="cs-CZ" sz="1600" smtClean="0"/>
              <a:t>Hastings A. 1997. Population Biology. Concepts and Models. Springer, New York.</a:t>
            </a:r>
          </a:p>
          <a:p>
            <a:pPr eaLnBrk="1" hangingPunct="1">
              <a:lnSpc>
                <a:spcPct val="80000"/>
              </a:lnSpc>
            </a:pPr>
            <a:r>
              <a:rPr lang="cs-CZ" altLang="cs-CZ" sz="1600" smtClean="0"/>
              <a:t>Gibson, D.J. 2002. Methods in comparative plant population Ecology. Oxford University Press.</a:t>
            </a:r>
          </a:p>
          <a:p>
            <a:pPr eaLnBrk="1" hangingPunct="1">
              <a:lnSpc>
                <a:spcPct val="80000"/>
              </a:lnSpc>
            </a:pPr>
            <a:r>
              <a:rPr lang="cs-CZ" altLang="cs-CZ" sz="1600" smtClean="0"/>
              <a:t>Vandermeer, J.H. </a:t>
            </a:r>
            <a:r>
              <a:rPr lang="en-GB" altLang="cs-CZ" sz="1600" smtClean="0"/>
              <a:t>&amp; Goldber, D.E. </a:t>
            </a:r>
            <a:r>
              <a:rPr lang="cs-CZ" altLang="cs-CZ" sz="1600" smtClean="0"/>
              <a:t>2003. </a:t>
            </a:r>
            <a:r>
              <a:rPr lang="en-GB" altLang="cs-CZ" sz="1600" smtClean="0"/>
              <a:t>Population Ecology. First principles. Princeton University Press.</a:t>
            </a:r>
            <a:endParaRPr lang="cs-CZ" altLang="cs-CZ" sz="1600" smtClean="0"/>
          </a:p>
          <a:p>
            <a:pPr eaLnBrk="1" hangingPunct="1">
              <a:lnSpc>
                <a:spcPct val="80000"/>
              </a:lnSpc>
            </a:pPr>
            <a:r>
              <a:rPr lang="en-GB" altLang="cs-CZ" sz="1600" smtClean="0"/>
              <a:t>Caswell, H. 2001. Matrix population models. 2nd edition. Sinauer.</a:t>
            </a:r>
            <a:endParaRPr lang="cs-CZ" altLang="cs-CZ" sz="1600" smtClean="0"/>
          </a:p>
          <a:p>
            <a:pPr eaLnBrk="1" hangingPunct="1">
              <a:lnSpc>
                <a:spcPct val="80000"/>
              </a:lnSpc>
            </a:pPr>
            <a:r>
              <a:rPr lang="en-GB" altLang="cs-CZ" sz="1600" smtClean="0"/>
              <a:t>Hanski, I. 1999. Metapopulation ecology. Oxford Univ. Press.</a:t>
            </a:r>
            <a:endParaRPr lang="cs-CZ" altLang="cs-CZ" sz="1600" smtClean="0"/>
          </a:p>
          <a:p>
            <a:pPr eaLnBrk="1" hangingPunct="1">
              <a:lnSpc>
                <a:spcPct val="80000"/>
              </a:lnSpc>
            </a:pPr>
            <a:r>
              <a:rPr lang="en-GB" altLang="cs-CZ" sz="1600" smtClean="0"/>
              <a:t>Mangel, M. 2006, The Theoretical biologist’s toolbox. Quantitative methods for ecology and evolutionary biology. Cambridge Univ. Press.</a:t>
            </a:r>
            <a:endParaRPr lang="cs-CZ" altLang="cs-CZ" sz="1600" smtClean="0"/>
          </a:p>
          <a:p>
            <a:pPr eaLnBrk="1" hangingPunct="1">
              <a:lnSpc>
                <a:spcPct val="80000"/>
              </a:lnSpc>
            </a:pPr>
            <a:r>
              <a:rPr lang="en-GB" altLang="cs-CZ" sz="1600" smtClean="0"/>
              <a:t>Rockwood, L. L. 2006. Introduction to population ecology. Blackwell, Oxford.</a:t>
            </a:r>
            <a:endParaRPr lang="cs-CZ" altLang="cs-CZ" sz="1600" smtClean="0"/>
          </a:p>
          <a:p>
            <a:pPr eaLnBrk="1" hangingPunct="1">
              <a:lnSpc>
                <a:spcPct val="80000"/>
              </a:lnSpc>
            </a:pPr>
            <a:r>
              <a:rPr lang="en-GB" altLang="cs-CZ" sz="1600" smtClean="0"/>
              <a:t>Grace, J.B. , Tilman, D.  (Editords) Perspectives on Plant Competition. Academic Press. </a:t>
            </a:r>
            <a:endParaRPr lang="cs-CZ" altLang="cs-CZ" sz="16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goals of population size estimates</a:t>
            </a:r>
            <a:endParaRPr lang="en-US" dirty="0"/>
          </a:p>
        </p:txBody>
      </p:sp>
      <p:sp>
        <p:nvSpPr>
          <p:cNvPr id="3" name="Content Placeholder 2"/>
          <p:cNvSpPr>
            <a:spLocks noGrp="1"/>
          </p:cNvSpPr>
          <p:nvPr>
            <p:ph idx="1"/>
          </p:nvPr>
        </p:nvSpPr>
        <p:spPr/>
        <p:txBody>
          <a:bodyPr/>
          <a:lstStyle/>
          <a:p>
            <a:r>
              <a:rPr lang="en-US" altLang="en-US" dirty="0" smtClean="0"/>
              <a:t>For temporal dynamics </a:t>
            </a:r>
            <a:r>
              <a:rPr lang="cs-CZ" altLang="en-US" dirty="0" smtClean="0"/>
              <a:t>– </a:t>
            </a:r>
            <a:r>
              <a:rPr lang="en-US" altLang="en-US" b="1" dirty="0" smtClean="0"/>
              <a:t>permanent plots </a:t>
            </a:r>
            <a:r>
              <a:rPr lang="en-US" altLang="en-US" dirty="0" smtClean="0"/>
              <a:t>(to partial out the spatial variability)</a:t>
            </a:r>
            <a:endParaRPr lang="cs-CZ" altLang="en-US" b="1" dirty="0"/>
          </a:p>
          <a:p>
            <a:r>
              <a:rPr lang="en-US" altLang="en-US" dirty="0" smtClean="0"/>
              <a:t>For comparison in space </a:t>
            </a:r>
            <a:r>
              <a:rPr lang="cs-CZ" altLang="en-US" dirty="0" smtClean="0"/>
              <a:t>(</a:t>
            </a:r>
            <a:r>
              <a:rPr lang="en-US" altLang="en-US" dirty="0" smtClean="0"/>
              <a:t>but not only in space</a:t>
            </a:r>
            <a:r>
              <a:rPr lang="cs-CZ" altLang="en-US" dirty="0" smtClean="0"/>
              <a:t>) </a:t>
            </a:r>
            <a:r>
              <a:rPr lang="cs-CZ" altLang="en-US" dirty="0"/>
              <a:t>– </a:t>
            </a:r>
            <a:r>
              <a:rPr lang="en-US" altLang="en-US" dirty="0" smtClean="0"/>
              <a:t>the efficiency of the method should not be affected by the explanatory variables (light trap / higher population index far from cities)</a:t>
            </a:r>
            <a:endParaRPr lang="en-US" altLang="en-US" dirty="0"/>
          </a:p>
          <a:p>
            <a:r>
              <a:rPr lang="en-US" altLang="en-US" dirty="0" smtClean="0"/>
              <a:t>Spatial scale and goal of the study – e.g. plants of food source</a:t>
            </a:r>
            <a:endParaRPr lang="en-US" altLang="en-US" dirty="0"/>
          </a:p>
          <a:p>
            <a:endParaRPr lang="en-US" dirty="0"/>
          </a:p>
        </p:txBody>
      </p:sp>
    </p:spTree>
    <p:extLst>
      <p:ext uri="{BB962C8B-B14F-4D97-AF65-F5344CB8AC3E}">
        <p14:creationId xmlns:p14="http://schemas.microsoft.com/office/powerpoint/2010/main" val="304112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mtClean="0"/>
              <a:t>Popula</a:t>
            </a:r>
            <a:r>
              <a:rPr lang="en-US" altLang="cs-CZ" smtClean="0"/>
              <a:t>tion</a:t>
            </a:r>
            <a:r>
              <a:rPr lang="cs-CZ" altLang="cs-CZ" smtClean="0"/>
              <a:t> – a set of </a:t>
            </a:r>
            <a:r>
              <a:rPr lang="cs-CZ" altLang="cs-CZ" b="1" smtClean="0"/>
              <a:t>individuals</a:t>
            </a:r>
            <a:r>
              <a:rPr lang="en-US" altLang="cs-CZ" b="1" smtClean="0"/>
              <a:t>…</a:t>
            </a:r>
            <a:endParaRPr lang="cs-CZ" altLang="cs-CZ" b="1" smtClean="0"/>
          </a:p>
        </p:txBody>
      </p:sp>
      <p:sp>
        <p:nvSpPr>
          <p:cNvPr id="5123" name="Rectangle 3"/>
          <p:cNvSpPr>
            <a:spLocks noGrp="1" noChangeArrowheads="1"/>
          </p:cNvSpPr>
          <p:nvPr>
            <p:ph type="body" idx="1"/>
          </p:nvPr>
        </p:nvSpPr>
        <p:spPr/>
        <p:txBody>
          <a:bodyPr/>
          <a:lstStyle/>
          <a:p>
            <a:pPr eaLnBrk="1" hangingPunct="1">
              <a:lnSpc>
                <a:spcPct val="90000"/>
              </a:lnSpc>
            </a:pPr>
            <a:r>
              <a:rPr lang="cs-CZ" altLang="cs-CZ" sz="2800" dirty="0" smtClean="0"/>
              <a:t>O</a:t>
            </a:r>
            <a:r>
              <a:rPr lang="en-US" altLang="cs-CZ" sz="2800" dirty="0" smtClean="0"/>
              <a:t>f</a:t>
            </a:r>
            <a:r>
              <a:rPr lang="cs-CZ" altLang="cs-CZ" sz="2800" dirty="0" smtClean="0"/>
              <a:t> the </a:t>
            </a:r>
            <a:r>
              <a:rPr lang="cs-CZ" altLang="cs-CZ" sz="2800" b="1" i="1" dirty="0" smtClean="0"/>
              <a:t>same species</a:t>
            </a:r>
            <a:r>
              <a:rPr lang="cs-CZ" altLang="cs-CZ" sz="2800" dirty="0" smtClean="0"/>
              <a:t>, appearing in the </a:t>
            </a:r>
            <a:r>
              <a:rPr lang="cs-CZ" altLang="cs-CZ" sz="2800" b="1" dirty="0" smtClean="0"/>
              <a:t>same </a:t>
            </a:r>
            <a:r>
              <a:rPr lang="en-US" altLang="cs-CZ" sz="2800" b="1" dirty="0" smtClean="0"/>
              <a:t>location</a:t>
            </a:r>
            <a:r>
              <a:rPr lang="cs-CZ" altLang="cs-CZ" sz="2800" dirty="0" smtClean="0"/>
              <a:t> and </a:t>
            </a:r>
            <a:r>
              <a:rPr lang="cs-CZ" altLang="cs-CZ" sz="2800" b="1" dirty="0" smtClean="0"/>
              <a:t>at the same time  </a:t>
            </a:r>
            <a:r>
              <a:rPr lang="cs-CZ" altLang="cs-CZ" sz="2800" dirty="0" smtClean="0"/>
              <a:t>(and thus interacting)</a:t>
            </a:r>
          </a:p>
          <a:p>
            <a:pPr eaLnBrk="1" hangingPunct="1">
              <a:lnSpc>
                <a:spcPct val="90000"/>
              </a:lnSpc>
            </a:pPr>
            <a:r>
              <a:rPr lang="cs-CZ" altLang="cs-CZ" sz="2800" dirty="0" smtClean="0"/>
              <a:t>D</a:t>
            </a:r>
            <a:r>
              <a:rPr lang="en-US" altLang="cs-CZ" sz="2800" dirty="0" err="1" smtClean="0"/>
              <a:t>ependent</a:t>
            </a:r>
            <a:r>
              <a:rPr lang="en-US" altLang="cs-CZ" sz="2800" dirty="0" smtClean="0"/>
              <a:t> on the d</a:t>
            </a:r>
            <a:r>
              <a:rPr lang="cs-CZ" altLang="cs-CZ" sz="2800" dirty="0" smtClean="0"/>
              <a:t>efinition of species, on spatial scale (same location)</a:t>
            </a:r>
          </a:p>
          <a:p>
            <a:pPr eaLnBrk="1" hangingPunct="1">
              <a:lnSpc>
                <a:spcPct val="90000"/>
              </a:lnSpc>
            </a:pPr>
            <a:r>
              <a:rPr lang="cs-CZ" altLang="cs-CZ" sz="2800" dirty="0" smtClean="0"/>
              <a:t>Metapopulation</a:t>
            </a:r>
            <a:endParaRPr lang="en-US" altLang="cs-CZ" sz="2800" dirty="0" smtClean="0"/>
          </a:p>
          <a:p>
            <a:pPr eaLnBrk="1" hangingPunct="1">
              <a:lnSpc>
                <a:spcPct val="90000"/>
              </a:lnSpc>
            </a:pPr>
            <a:r>
              <a:rPr lang="en-US" altLang="cs-CZ" sz="2800" dirty="0" smtClean="0"/>
              <a:t>Populations in continuous space (e.g. plants in a field) and populations in discrete natural units </a:t>
            </a:r>
            <a:r>
              <a:rPr lang="cs-CZ" altLang="cs-CZ" sz="2800" dirty="0" smtClean="0"/>
              <a:t> </a:t>
            </a:r>
            <a:r>
              <a:rPr lang="en-US" altLang="cs-CZ" sz="2800" dirty="0" smtClean="0"/>
              <a:t>(e.g. parasite in their hosts)</a:t>
            </a:r>
            <a:endParaRPr lang="cs-CZ" altLang="cs-CZ" sz="2800" dirty="0" smtClean="0"/>
          </a:p>
          <a:p>
            <a:pPr eaLnBrk="1" hangingPunct="1">
              <a:lnSpc>
                <a:spcPct val="90000"/>
              </a:lnSpc>
            </a:pPr>
            <a:r>
              <a:rPr lang="cs-CZ" altLang="cs-CZ" sz="2800" i="1" dirty="0" smtClean="0"/>
              <a:t>Population in statistics </a:t>
            </a:r>
            <a:r>
              <a:rPr lang="cs-CZ" altLang="cs-CZ" sz="2800" dirty="0" smtClean="0"/>
              <a:t>is the synonym of </a:t>
            </a:r>
            <a:r>
              <a:rPr lang="en-US" altLang="cs-CZ" sz="2800" dirty="0" smtClean="0"/>
              <a:t>“</a:t>
            </a:r>
            <a:r>
              <a:rPr lang="cs-CZ" altLang="cs-CZ" sz="2800" dirty="0" smtClean="0"/>
              <a:t>statistical universe“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cs-CZ" sz="4000" smtClean="0"/>
              <a:t>Population size</a:t>
            </a:r>
            <a:r>
              <a:rPr lang="cs-CZ" altLang="cs-CZ" sz="4000" smtClean="0"/>
              <a:t/>
            </a:r>
            <a:br>
              <a:rPr lang="cs-CZ" altLang="cs-CZ" sz="4000" smtClean="0"/>
            </a:br>
            <a:r>
              <a:rPr lang="cs-CZ" altLang="cs-CZ" sz="4000" smtClean="0"/>
              <a:t>(</a:t>
            </a:r>
            <a:r>
              <a:rPr lang="en-US" altLang="cs-CZ" sz="4000" smtClean="0"/>
              <a:t>well</a:t>
            </a:r>
            <a:r>
              <a:rPr lang="cs-CZ" altLang="cs-CZ" sz="4000" smtClean="0"/>
              <a:t> desribed</a:t>
            </a:r>
            <a:r>
              <a:rPr lang="en-US" altLang="cs-CZ" sz="4000" smtClean="0"/>
              <a:t> in </a:t>
            </a:r>
            <a:r>
              <a:rPr lang="cs-CZ" altLang="cs-CZ" sz="4000" smtClean="0"/>
              <a:t>McCallum 2000)</a:t>
            </a:r>
          </a:p>
        </p:txBody>
      </p:sp>
      <p:sp>
        <p:nvSpPr>
          <p:cNvPr id="4099" name="Rectangle 3"/>
          <p:cNvSpPr>
            <a:spLocks noGrp="1" noChangeArrowheads="1"/>
          </p:cNvSpPr>
          <p:nvPr>
            <p:ph type="body" idx="1"/>
          </p:nvPr>
        </p:nvSpPr>
        <p:spPr>
          <a:xfrm>
            <a:off x="381000" y="1600200"/>
            <a:ext cx="8305800" cy="5029200"/>
          </a:xfrm>
        </p:spPr>
        <p:txBody>
          <a:bodyPr/>
          <a:lstStyle/>
          <a:p>
            <a:pPr eaLnBrk="1" hangingPunct="1"/>
            <a:r>
              <a:rPr lang="en-US" altLang="cs-CZ" sz="2800" smtClean="0"/>
              <a:t>Basic characteristics </a:t>
            </a:r>
            <a:r>
              <a:rPr lang="cs-CZ" altLang="cs-CZ" sz="2800" smtClean="0"/>
              <a:t>– </a:t>
            </a:r>
            <a:r>
              <a:rPr lang="en-US" altLang="cs-CZ" sz="2800" b="1" smtClean="0"/>
              <a:t>Number of individuals</a:t>
            </a:r>
            <a:endParaRPr lang="cs-CZ" altLang="cs-CZ" sz="2800" b="1" smtClean="0"/>
          </a:p>
          <a:p>
            <a:pPr eaLnBrk="1" hangingPunct="1"/>
            <a:r>
              <a:rPr lang="en-US" altLang="cs-CZ" sz="2800" smtClean="0"/>
              <a:t>(Plain number need not be sufficient, size and age structured populations)</a:t>
            </a:r>
            <a:endParaRPr lang="cs-CZ" altLang="cs-CZ" sz="2800" smtClean="0"/>
          </a:p>
          <a:p>
            <a:pPr eaLnBrk="1" hangingPunct="1"/>
            <a:r>
              <a:rPr lang="en-US" altLang="cs-CZ" sz="2800" smtClean="0"/>
              <a:t>To get </a:t>
            </a:r>
            <a:r>
              <a:rPr lang="cs-CZ" altLang="cs-CZ" sz="2800" smtClean="0"/>
              <a:t>total </a:t>
            </a:r>
            <a:r>
              <a:rPr lang="en-US" altLang="cs-CZ" sz="2800" smtClean="0"/>
              <a:t>number of individuals, I need</a:t>
            </a:r>
            <a:r>
              <a:rPr lang="cs-CZ" altLang="cs-CZ" sz="2800" smtClean="0"/>
              <a:t>: </a:t>
            </a:r>
          </a:p>
          <a:p>
            <a:pPr lvl="1" eaLnBrk="1" hangingPunct="1"/>
            <a:r>
              <a:rPr lang="en-US" altLang="cs-CZ" sz="2000" smtClean="0"/>
              <a:t>Closed (spatially restricted) population </a:t>
            </a:r>
            <a:r>
              <a:rPr lang="cs-CZ" altLang="cs-CZ" sz="2000" smtClean="0"/>
              <a:t>(</a:t>
            </a:r>
            <a:r>
              <a:rPr lang="en-US" altLang="cs-CZ" sz="2000" smtClean="0"/>
              <a:t>easy for fish in closed pond, more complicated for fish in a river, or for butterflies etc. ) </a:t>
            </a:r>
          </a:p>
          <a:p>
            <a:pPr lvl="1" eaLnBrk="1" hangingPunct="1"/>
            <a:r>
              <a:rPr lang="en-US" altLang="cs-CZ" sz="2000" smtClean="0"/>
              <a:t>What is an </a:t>
            </a:r>
            <a:r>
              <a:rPr lang="cs-CZ" altLang="cs-CZ" sz="2000" smtClean="0"/>
              <a:t>individu</a:t>
            </a:r>
            <a:r>
              <a:rPr lang="en-US" altLang="cs-CZ" sz="2000" smtClean="0"/>
              <a:t>al</a:t>
            </a:r>
            <a:r>
              <a:rPr lang="cs-CZ" altLang="cs-CZ" sz="2000" smtClean="0"/>
              <a:t> (operational definition) </a:t>
            </a:r>
          </a:p>
          <a:p>
            <a:pPr lvl="1" eaLnBrk="1" hangingPunct="1"/>
            <a:r>
              <a:rPr lang="en-US" altLang="cs-CZ" sz="2000" smtClean="0"/>
              <a:t>Sometimes, it is meaningful to consider just some types of individuals </a:t>
            </a:r>
            <a:r>
              <a:rPr lang="cs-CZ" altLang="cs-CZ" sz="2000" smtClean="0"/>
              <a:t>(</a:t>
            </a:r>
            <a:r>
              <a:rPr lang="en-US" altLang="cs-CZ" sz="2000" smtClean="0"/>
              <a:t>to characterize the population of an orchid, it is more useful to omit the seedlings tha</a:t>
            </a:r>
            <a:r>
              <a:rPr lang="cs-CZ" altLang="cs-CZ" sz="2000" smtClean="0"/>
              <a:t>n</a:t>
            </a:r>
            <a:r>
              <a:rPr lang="en-US" altLang="cs-CZ" sz="2000" smtClean="0"/>
              <a:t> to mix seedlings and adults together; for birds, it </a:t>
            </a:r>
            <a:r>
              <a:rPr lang="cs-CZ" altLang="cs-CZ" sz="2000" smtClean="0"/>
              <a:t>is</a:t>
            </a:r>
            <a:r>
              <a:rPr lang="en-US" altLang="cs-CZ" sz="2000" smtClean="0"/>
              <a:t> sometime good to have number of nesting pairs, etc. </a:t>
            </a:r>
            <a:r>
              <a:rPr lang="cs-CZ" altLang="cs-CZ" sz="2000" smtClean="0"/>
              <a:t>)</a:t>
            </a:r>
          </a:p>
          <a:p>
            <a:pPr lvl="1" eaLnBrk="1" hangingPunct="1"/>
            <a:endParaRPr lang="cs-CZ" altLang="cs-CZ" sz="2400" smtClean="0"/>
          </a:p>
          <a:p>
            <a:pPr lvl="1" eaLnBrk="1" hangingPunct="1"/>
            <a:endParaRPr lang="cs-CZ" altLang="cs-CZ" sz="2400" smtClean="0"/>
          </a:p>
          <a:p>
            <a:pPr lvl="1" eaLnBrk="1" hangingPunct="1">
              <a:buFontTx/>
              <a:buNone/>
            </a:pPr>
            <a:endParaRPr lang="cs-CZ" altLang="cs-CZ"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t>Unitary and modular organisms</a:t>
            </a:r>
            <a:endParaRPr lang="en-GB" altLang="cs-CZ" smtClean="0"/>
          </a:p>
        </p:txBody>
      </p:sp>
      <p:sp>
        <p:nvSpPr>
          <p:cNvPr id="3075" name="Rectangle 3"/>
          <p:cNvSpPr>
            <a:spLocks noGrp="1" noChangeArrowheads="1"/>
          </p:cNvSpPr>
          <p:nvPr>
            <p:ph type="body" idx="1"/>
          </p:nvPr>
        </p:nvSpPr>
        <p:spPr>
          <a:xfrm>
            <a:off x="0" y="1676400"/>
            <a:ext cx="9144000" cy="4800600"/>
          </a:xfrm>
        </p:spPr>
        <p:txBody>
          <a:bodyPr/>
          <a:lstStyle/>
          <a:p>
            <a:pPr>
              <a:defRPr/>
            </a:pPr>
            <a:r>
              <a:rPr lang="en-US" dirty="0"/>
              <a:t>T</a:t>
            </a:r>
            <a:r>
              <a:rPr lang="en-US" dirty="0" smtClean="0"/>
              <a:t>he </a:t>
            </a:r>
            <a:r>
              <a:rPr lang="en-US" dirty="0"/>
              <a:t>body of </a:t>
            </a:r>
            <a:r>
              <a:rPr lang="en-US" b="1" dirty="0"/>
              <a:t>unitary organisms</a:t>
            </a:r>
            <a:r>
              <a:rPr lang="en-US" dirty="0"/>
              <a:t> is a determinate structure consisting usually of a strictly defined number of parts (such as legs or wings) established only during </a:t>
            </a:r>
            <a:r>
              <a:rPr lang="en-US" dirty="0" smtClean="0"/>
              <a:t>embryogenesis. </a:t>
            </a:r>
            <a:endParaRPr lang="en-GB" altLang="cs-CZ" b="1" dirty="0" smtClean="0"/>
          </a:p>
          <a:p>
            <a:pPr eaLnBrk="1" hangingPunct="1">
              <a:defRPr/>
            </a:pPr>
            <a:r>
              <a:rPr lang="en-GB" altLang="cs-CZ" b="1" dirty="0" smtClean="0"/>
              <a:t>Modular </a:t>
            </a:r>
            <a:r>
              <a:rPr lang="en-GB" altLang="cs-CZ" dirty="0" smtClean="0"/>
              <a:t>– body composed of repeated modules </a:t>
            </a:r>
          </a:p>
          <a:p>
            <a:pPr eaLnBrk="1" hangingPunct="1">
              <a:defRPr/>
            </a:pPr>
            <a:r>
              <a:rPr lang="en-US" dirty="0" smtClean="0"/>
              <a:t>What </a:t>
            </a:r>
            <a:r>
              <a:rPr lang="en-US" dirty="0"/>
              <a:t>is an </a:t>
            </a:r>
            <a:r>
              <a:rPr lang="en-US" dirty="0" smtClean="0"/>
              <a:t>individual in modular organisms?</a:t>
            </a:r>
            <a:endParaRPr lang="cs-CZ" dirty="0"/>
          </a:p>
          <a:p>
            <a:pPr marL="0" indent="0" eaLnBrk="1" hangingPunct="1">
              <a:buFontTx/>
              <a:buNone/>
              <a:defRPr/>
            </a:pPr>
            <a:r>
              <a:rPr lang="cs-CZ" dirty="0"/>
              <a:t>	- </a:t>
            </a:r>
            <a:r>
              <a:rPr lang="cs-CZ" dirty="0" err="1"/>
              <a:t>Genet</a:t>
            </a:r>
            <a:r>
              <a:rPr lang="cs-CZ" dirty="0"/>
              <a:t> vs. </a:t>
            </a:r>
            <a:r>
              <a:rPr lang="cs-CZ" dirty="0" err="1"/>
              <a:t>Ramet</a:t>
            </a:r>
            <a:endParaRPr lang="cs-CZ" dirty="0"/>
          </a:p>
          <a:p>
            <a:pPr>
              <a:defRPr/>
            </a:pPr>
            <a:endParaRPr lang="en-GB" altLang="cs-CZ" dirty="0" smtClean="0"/>
          </a:p>
          <a:p>
            <a:pPr>
              <a:defRPr/>
            </a:pPr>
            <a:endParaRPr lang="en-GB" altLang="cs-CZ"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11135</TotalTime>
  <Words>3441</Words>
  <Application>Microsoft Office PowerPoint</Application>
  <PresentationFormat>On-screen Show (4:3)</PresentationFormat>
  <Paragraphs>259</Paragraphs>
  <Slides>60</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Výchozí návrh</vt:lpstr>
      <vt:lpstr>Rovnice</vt:lpstr>
      <vt:lpstr>Graph</vt:lpstr>
      <vt:lpstr>Population Ecology</vt:lpstr>
      <vt:lpstr>Duties</vt:lpstr>
      <vt:lpstr>Population Ecology</vt:lpstr>
      <vt:lpstr>Focus of population ecology</vt:lpstr>
      <vt:lpstr>Content of the course</vt:lpstr>
      <vt:lpstr>Selected references</vt:lpstr>
      <vt:lpstr>Population – a set of individuals…</vt:lpstr>
      <vt:lpstr>Population size (well desribed in McCallum 2000)</vt:lpstr>
      <vt:lpstr>Unitary and modular organisms</vt:lpstr>
      <vt:lpstr>What is an individual?</vt:lpstr>
      <vt:lpstr>What is an individual  modular organisms</vt:lpstr>
      <vt:lpstr>What is an individual? (clonal organisms)</vt:lpstr>
      <vt:lpstr>Even unitary organisms can multiply without sex</vt:lpstr>
      <vt:lpstr>Examples of progeny in plants without a sexual process – all the progeny is genetically identical to the mother plant</vt:lpstr>
      <vt:lpstr>And what is an individual in social insects?</vt:lpstr>
      <vt:lpstr>Other characteristics of population size / often standardized per area</vt:lpstr>
      <vt:lpstr>PowerPoint Presentation</vt:lpstr>
      <vt:lpstr>Other characteristics of population size</vt:lpstr>
      <vt:lpstr>Other characteristics of population size</vt:lpstr>
      <vt:lpstr>Cover as frequency in points (quadrats of zero size)</vt:lpstr>
      <vt:lpstr>PowerPoint Presentation</vt:lpstr>
      <vt:lpstr>Population of Gentiana clusiana</vt:lpstr>
      <vt:lpstr>Population of  Gentiana clusiana</vt:lpstr>
      <vt:lpstr>Population Gentiana clusiana</vt:lpstr>
      <vt:lpstr>PowerPoint Presentation</vt:lpstr>
      <vt:lpstr>PowerPoint Presentation</vt:lpstr>
      <vt:lpstr>PowerPoint Presentation</vt:lpstr>
      <vt:lpstr>What will be a unit in eu-social insects? (Picture from Wikipedia)</vt:lpstr>
      <vt:lpstr>Population size as the number of individuals (in the whole population, sometimes in permanent plots)</vt:lpstr>
      <vt:lpstr>Total population size / Density</vt:lpstr>
      <vt:lpstr>Recalculation of spatial scale</vt:lpstr>
      <vt:lpstr>Location of quadrats</vt:lpstr>
      <vt:lpstr>PowerPoint Presentation</vt:lpstr>
      <vt:lpstr>Heterogeneous area  (stratified sampling)</vt:lpstr>
      <vt:lpstr>Adaptive sampling</vt:lpstr>
      <vt:lpstr>Clustered sampling</vt:lpstr>
      <vt:lpstr>Corrected estimates</vt:lpstr>
      <vt:lpstr>Corrected estimates</vt:lpstr>
      <vt:lpstr>Used by Leps et al. 1999 to estimate the biomass os food for individual insect species </vt:lpstr>
      <vt:lpstr>Cover is fast and non-destructive </vt:lpstr>
      <vt:lpstr>Size and shape of „quadrat“</vt:lpstr>
      <vt:lpstr>Transect methods</vt:lpstr>
      <vt:lpstr>Capture – re-capture  [Mark -  recapture] </vt:lpstr>
      <vt:lpstr>PowerPoint Presentation</vt:lpstr>
      <vt:lpstr>PowerPoint Presentation</vt:lpstr>
      <vt:lpstr>Assumptions</vt:lpstr>
      <vt:lpstr>Violation of assumptions</vt:lpstr>
      <vt:lpstr>Violation of assumptions</vt:lpstr>
      <vt:lpstr>Remedies</vt:lpstr>
      <vt:lpstr>Information obtained </vt:lpstr>
      <vt:lpstr>Nice example of use for butterflies</vt:lpstr>
      <vt:lpstr>Capture – re-capture </vt:lpstr>
      <vt:lpstr>Index</vt:lpstr>
      <vt:lpstr>Typical problems</vt:lpstr>
      <vt:lpstr>Precision of frequency/cover</vt:lpstr>
      <vt:lpstr>PowerPoint Presentation</vt:lpstr>
      <vt:lpstr>For normal approximation (1-) confidence interval </vt:lpstr>
      <vt:lpstr>Sequential sampling – the goal is not population size estimation, but decision, whether a population reached a threshold – e.g. whether to spray by pesticide</vt:lpstr>
      <vt:lpstr>Mathematical theory is nice, but it usually does not reflect the practical sampling and biases </vt:lpstr>
      <vt:lpstr>The goals of population size estimates</vt:lpstr>
    </vt:vector>
  </TitlesOfParts>
  <Company>PrF JU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Populační ekologie</dc:title>
  <dc:creator>suspa1</dc:creator>
  <cp:lastModifiedBy>suspa</cp:lastModifiedBy>
  <cp:revision>106</cp:revision>
  <dcterms:created xsi:type="dcterms:W3CDTF">2008-09-24T17:13:41Z</dcterms:created>
  <dcterms:modified xsi:type="dcterms:W3CDTF">2023-02-12T08:14:32Z</dcterms:modified>
</cp:coreProperties>
</file>