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8338-14DE-469A-9D19-C5BDC7EA5EC3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006B4-DF46-482A-9C80-4EAB9E590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96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006B4-DF46-482A-9C80-4EAB9E590E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32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62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8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9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39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7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39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92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D1EBA3-52F8-4C57-8947-C667E2FCBA25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5D6B8A-F9C6-4C19-BB4C-A70DFC2EC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7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_9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4505" y="0"/>
            <a:ext cx="10608505" cy="7072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3093" y="1742951"/>
            <a:ext cx="7772400" cy="1181993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Species diversity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Lepidoptera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Trichoptera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Oslava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river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valley</a:t>
            </a:r>
            <a:endParaRPr lang="cs-CZ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6032544"/>
            <a:ext cx="7272808" cy="9807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Authors</a:t>
            </a:r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Tereza H., Michal „Koumák“, Eva Š., Tomáš E., Denisa M.</a:t>
            </a:r>
            <a:endParaRPr lang="cs-CZ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41869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Ekologická</a:t>
            </a:r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terénní praxe III – 2: Mohelno 2013</a:t>
            </a:r>
            <a:endParaRPr lang="cs-CZ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SC_9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"/>
            <a:ext cx="6215074" cy="4143382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643206" cy="1143000"/>
          </a:xfrm>
        </p:spPr>
        <p:txBody>
          <a:bodyPr/>
          <a:lstStyle/>
          <a:p>
            <a:pPr algn="l"/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METHODS</a:t>
            </a:r>
            <a:endParaRPr lang="cs-CZ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85720" y="1439405"/>
            <a:ext cx="2720923" cy="14895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Location</a:t>
            </a: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meadow</a:t>
            </a:r>
            <a:r>
              <a:rPr lang="cs-CZ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1, 2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forest</a:t>
            </a:r>
            <a:r>
              <a:rPr lang="cs-CZ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1, 2</a:t>
            </a:r>
          </a:p>
        </p:txBody>
      </p:sp>
      <p:pic>
        <p:nvPicPr>
          <p:cNvPr id="9" name="Obrázek 8" descr="DSC_9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5250657" cy="3500438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sp>
        <p:nvSpPr>
          <p:cNvPr id="10" name="TextovéPole 9"/>
          <p:cNvSpPr txBox="1"/>
          <p:nvPr/>
        </p:nvSpPr>
        <p:spPr>
          <a:xfrm>
            <a:off x="5466491" y="4415003"/>
            <a:ext cx="339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Night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capture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insect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during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3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nights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2768500" y="2107397"/>
            <a:ext cx="85725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5400000">
            <a:off x="1738309" y="3214686"/>
            <a:ext cx="85725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942" y="1142984"/>
            <a:ext cx="1476386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257" y="4225498"/>
            <a:ext cx="1476386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5466491" y="543326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Using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light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traps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_9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85783" y="1904859"/>
            <a:ext cx="4572030" cy="304802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pic>
        <p:nvPicPr>
          <p:cNvPr id="4" name="Obrázek 3" descr="DSC_9055.JPG"/>
          <p:cNvPicPr>
            <a:picLocks noChangeAspect="1"/>
          </p:cNvPicPr>
          <p:nvPr/>
        </p:nvPicPr>
        <p:blipFill>
          <a:blip r:embed="rId3" cstate="print"/>
          <a:srcRect l="20671" r="5202"/>
          <a:stretch>
            <a:fillRect/>
          </a:stretch>
        </p:blipFill>
        <p:spPr>
          <a:xfrm rot="16200000">
            <a:off x="5955061" y="281947"/>
            <a:ext cx="3284983" cy="2954353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18" y="231260"/>
            <a:ext cx="3972057" cy="911594"/>
          </a:xfrm>
        </p:spPr>
        <p:txBody>
          <a:bodyPr/>
          <a:lstStyle/>
          <a:p>
            <a:pPr algn="l"/>
            <a:r>
              <a:rPr lang="cs-CZ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Sorting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cs-CZ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counting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: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50473"/>
              </p:ext>
            </p:extLst>
          </p:nvPr>
        </p:nvGraphicFramePr>
        <p:xfrm>
          <a:off x="3692069" y="3542709"/>
          <a:ext cx="4195814" cy="3123633"/>
        </p:xfrm>
        <a:graphic>
          <a:graphicData uri="http://schemas.openxmlformats.org/drawingml/2006/table">
            <a:tbl>
              <a:tblPr/>
              <a:tblGrid>
                <a:gridCol w="786715"/>
                <a:gridCol w="786715"/>
                <a:gridCol w="1212852"/>
                <a:gridCol w="1409532"/>
              </a:tblGrid>
              <a:tr h="2475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Capture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meadow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5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meadow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forest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5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forest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5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5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616546" y="1052736"/>
            <a:ext cx="27146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latin typeface="Calibri" panose="020F0502020204030204" pitchFamily="34" charset="0"/>
              </a:rPr>
              <a:t>Tab.1: </a:t>
            </a:r>
            <a:r>
              <a:rPr lang="cs-CZ" sz="2600" dirty="0" err="1" smtClean="0">
                <a:latin typeface="Calibri" panose="020F0502020204030204" pitchFamily="34" charset="0"/>
              </a:rPr>
              <a:t>Number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</a:rPr>
              <a:t>of</a:t>
            </a:r>
            <a:r>
              <a:rPr lang="cs-CZ" sz="2600" dirty="0" smtClean="0">
                <a:latin typeface="Calibri" panose="020F0502020204030204" pitchFamily="34" charset="0"/>
              </a:rPr>
              <a:t> species (NS) and </a:t>
            </a:r>
            <a:r>
              <a:rPr lang="cs-CZ" sz="2600" dirty="0" err="1" smtClean="0">
                <a:latin typeface="Calibri" panose="020F0502020204030204" pitchFamily="34" charset="0"/>
              </a:rPr>
              <a:t>individuals</a:t>
            </a:r>
            <a:r>
              <a:rPr lang="cs-CZ" sz="2600" dirty="0" smtClean="0">
                <a:latin typeface="Calibri" panose="020F0502020204030204" pitchFamily="34" charset="0"/>
              </a:rPr>
              <a:t> (NI) </a:t>
            </a:r>
            <a:r>
              <a:rPr lang="cs-CZ" sz="2600" dirty="0" err="1" smtClean="0">
                <a:latin typeface="Calibri" panose="020F0502020204030204" pitchFamily="34" charset="0"/>
              </a:rPr>
              <a:t>captured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</a:rPr>
              <a:t>during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</a:rPr>
              <a:t>nights</a:t>
            </a:r>
            <a:r>
              <a:rPr lang="cs-CZ" sz="2600" dirty="0" smtClean="0">
                <a:latin typeface="Calibri" panose="020F0502020204030204" pitchFamily="34" charset="0"/>
              </a:rPr>
              <a:t> in </a:t>
            </a:r>
            <a:r>
              <a:rPr lang="cs-CZ" sz="2600" dirty="0" err="1" smtClean="0">
                <a:latin typeface="Calibri" panose="020F0502020204030204" pitchFamily="34" charset="0"/>
              </a:rPr>
              <a:t>chossen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</a:rPr>
              <a:t>locations</a:t>
            </a:r>
            <a:r>
              <a:rPr lang="cs-CZ" sz="2600" dirty="0" smtClean="0">
                <a:latin typeface="Calibri" panose="020F0502020204030204" pitchFamily="34" charset="0"/>
              </a:rPr>
              <a:t>.</a:t>
            </a:r>
            <a:endParaRPr lang="cs-CZ" sz="2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60022" cy="91246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latin typeface="Calibri" panose="020F0502020204030204" pitchFamily="34" charset="0"/>
              </a:rPr>
              <a:t>RESULTS	</a:t>
            </a:r>
            <a:r>
              <a:rPr lang="cs-CZ" sz="4000" b="1" dirty="0" smtClean="0">
                <a:latin typeface="Calibri" panose="020F0502020204030204" pitchFamily="34" charset="0"/>
              </a:rPr>
              <a:t>			</a:t>
            </a:r>
            <a:r>
              <a:rPr lang="cs-CZ" sz="4000" b="1" dirty="0">
                <a:latin typeface="Calibri" panose="020F0502020204030204" pitchFamily="34" charset="0"/>
              </a:rPr>
              <a:t> </a:t>
            </a:r>
            <a:r>
              <a:rPr lang="cs-CZ" sz="4000" b="1" dirty="0" smtClean="0">
                <a:latin typeface="Calibri" panose="020F0502020204030204" pitchFamily="34" charset="0"/>
              </a:rPr>
              <a:t>  </a:t>
            </a:r>
            <a:r>
              <a:rPr lang="cs-CZ" sz="3600" b="1" dirty="0" err="1" smtClean="0">
                <a:latin typeface="Calibri" panose="020F0502020204030204" pitchFamily="34" charset="0"/>
              </a:rPr>
              <a:t>Used</a:t>
            </a:r>
            <a:r>
              <a:rPr lang="cs-CZ" sz="3600" b="1" dirty="0" smtClean="0">
                <a:latin typeface="Calibri" panose="020F0502020204030204" pitchFamily="34" charset="0"/>
              </a:rPr>
              <a:t> test: </a:t>
            </a:r>
            <a:r>
              <a:rPr lang="cs-CZ" sz="3600" b="1" dirty="0" err="1" smtClean="0">
                <a:latin typeface="Calibri" panose="020F0502020204030204" pitchFamily="34" charset="0"/>
              </a:rPr>
              <a:t>Hierarchical</a:t>
            </a:r>
            <a:r>
              <a:rPr lang="cs-CZ" sz="3600" b="1" dirty="0" smtClean="0">
                <a:latin typeface="Calibri" panose="020F0502020204030204" pitchFamily="34" charset="0"/>
              </a:rPr>
              <a:t> ANOVA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pic>
        <p:nvPicPr>
          <p:cNvPr id="16472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249" y="5626636"/>
            <a:ext cx="5315398" cy="1186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473" name="Picture 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18628"/>
            <a:ext cx="4417161" cy="3316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475" name="Picture 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855" y="908118"/>
            <a:ext cx="4439477" cy="332748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8" name="TextovéPole 97"/>
          <p:cNvSpPr txBox="1"/>
          <p:nvPr/>
        </p:nvSpPr>
        <p:spPr>
          <a:xfrm>
            <a:off x="76420" y="4235604"/>
            <a:ext cx="4207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Calibri" panose="020F0502020204030204" pitchFamily="34" charset="0"/>
              </a:rPr>
              <a:t>Img.1: </a:t>
            </a:r>
            <a:r>
              <a:rPr lang="cs-CZ" sz="2200" dirty="0" err="1" smtClean="0">
                <a:latin typeface="Calibri" panose="020F0502020204030204" pitchFamily="34" charset="0"/>
              </a:rPr>
              <a:t>Graph</a:t>
            </a:r>
            <a:r>
              <a:rPr lang="cs-CZ" sz="2200" dirty="0" smtClean="0">
                <a:latin typeface="Calibri" panose="020F0502020204030204" pitchFamily="34" charset="0"/>
              </a:rPr>
              <a:t> </a:t>
            </a:r>
            <a:r>
              <a:rPr lang="cs-CZ" sz="2200" dirty="0" err="1" smtClean="0">
                <a:latin typeface="Calibri" panose="020F0502020204030204" pitchFamily="34" charset="0"/>
              </a:rPr>
              <a:t>of</a:t>
            </a:r>
            <a:r>
              <a:rPr lang="cs-CZ" sz="2200" dirty="0" smtClean="0">
                <a:latin typeface="Calibri" panose="020F0502020204030204" pitchFamily="34" charset="0"/>
              </a:rPr>
              <a:t> dependance </a:t>
            </a:r>
            <a:r>
              <a:rPr lang="cs-CZ" sz="2200" dirty="0" err="1" smtClean="0">
                <a:latin typeface="Calibri" panose="020F0502020204030204" pitchFamily="34" charset="0"/>
              </a:rPr>
              <a:t>of</a:t>
            </a:r>
            <a:r>
              <a:rPr lang="cs-CZ" sz="2200" dirty="0" smtClean="0">
                <a:latin typeface="Calibri" panose="020F0502020204030204" pitchFamily="34" charset="0"/>
              </a:rPr>
              <a:t> species </a:t>
            </a:r>
            <a:r>
              <a:rPr lang="cs-CZ" sz="2200" dirty="0" err="1" smtClean="0">
                <a:latin typeface="Calibri" panose="020F0502020204030204" pitchFamily="34" charset="0"/>
              </a:rPr>
              <a:t>number</a:t>
            </a:r>
            <a:r>
              <a:rPr lang="cs-CZ" sz="2200" dirty="0" smtClean="0">
                <a:latin typeface="Calibri" panose="020F0502020204030204" pitchFamily="34" charset="0"/>
              </a:rPr>
              <a:t> on </a:t>
            </a:r>
            <a:r>
              <a:rPr lang="cs-CZ" sz="2200" dirty="0" err="1" smtClean="0">
                <a:latin typeface="Calibri" panose="020F0502020204030204" pitchFamily="34" charset="0"/>
              </a:rPr>
              <a:t>location</a:t>
            </a:r>
            <a:endParaRPr lang="cs-CZ" sz="2200" dirty="0">
              <a:latin typeface="Calibri" panose="020F0502020204030204" pitchFamily="34" charset="0"/>
            </a:endParaRPr>
          </a:p>
          <a:p>
            <a:r>
              <a:rPr lang="cs-CZ" sz="2200" dirty="0" smtClean="0">
                <a:latin typeface="Calibri" panose="020F0502020204030204" pitchFamily="34" charset="0"/>
              </a:rPr>
              <a:t>(1-meadow, 2-forest).</a:t>
            </a:r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100" name="TextovéPole 99"/>
          <p:cNvSpPr txBox="1"/>
          <p:nvPr/>
        </p:nvSpPr>
        <p:spPr>
          <a:xfrm>
            <a:off x="4497553" y="4162491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Calibri" panose="020F0502020204030204" pitchFamily="34" charset="0"/>
              </a:rPr>
              <a:t>Img.2: </a:t>
            </a:r>
            <a:r>
              <a:rPr lang="cs-CZ" sz="2200" dirty="0" err="1">
                <a:latin typeface="Calibri" panose="020F0502020204030204" pitchFamily="34" charset="0"/>
              </a:rPr>
              <a:t>Graph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</a:rPr>
              <a:t> dependance </a:t>
            </a:r>
            <a:r>
              <a:rPr lang="cs-CZ" sz="2200" dirty="0" err="1">
                <a:latin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</a:rPr>
              <a:t> species </a:t>
            </a:r>
            <a:r>
              <a:rPr lang="cs-CZ" sz="2200" dirty="0" err="1">
                <a:latin typeface="Calibri" panose="020F0502020204030204" pitchFamily="34" charset="0"/>
              </a:rPr>
              <a:t>number</a:t>
            </a:r>
            <a:r>
              <a:rPr lang="cs-CZ" sz="2200" dirty="0">
                <a:latin typeface="Calibri" panose="020F0502020204030204" pitchFamily="34" charset="0"/>
              </a:rPr>
              <a:t> on </a:t>
            </a:r>
            <a:r>
              <a:rPr lang="cs-CZ" sz="2200" dirty="0" err="1">
                <a:latin typeface="Calibri" panose="020F0502020204030204" pitchFamily="34" charset="0"/>
              </a:rPr>
              <a:t>location</a:t>
            </a:r>
            <a:r>
              <a:rPr lang="cs-CZ" sz="2200" dirty="0">
                <a:latin typeface="Calibri" panose="020F0502020204030204" pitchFamily="34" charset="0"/>
              </a:rPr>
              <a:t> (</a:t>
            </a:r>
            <a:r>
              <a:rPr lang="cs-CZ" sz="2200" dirty="0" smtClean="0">
                <a:latin typeface="Calibri" panose="020F0502020204030204" pitchFamily="34" charset="0"/>
              </a:rPr>
              <a:t>1-meadow 1, 2-meadow 2, 3-forest 1, 4-forest 2).</a:t>
            </a:r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101" name="TextovéPole 100"/>
          <p:cNvSpPr txBox="1"/>
          <p:nvPr/>
        </p:nvSpPr>
        <p:spPr>
          <a:xfrm>
            <a:off x="498901" y="5589240"/>
            <a:ext cx="332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Calibri" panose="020F0502020204030204" pitchFamily="34" charset="0"/>
              </a:rPr>
              <a:t>The</a:t>
            </a:r>
            <a:r>
              <a:rPr lang="cs-CZ" sz="2400" dirty="0" smtClean="0">
                <a:latin typeface="Calibri" panose="020F0502020204030204" pitchFamily="34" charset="0"/>
              </a:rPr>
              <a:t> test </a:t>
            </a:r>
            <a:r>
              <a:rPr lang="cs-CZ" sz="2400" dirty="0" err="1" smtClean="0">
                <a:latin typeface="Calibri" panose="020F0502020204030204" pitchFamily="34" charset="0"/>
              </a:rPr>
              <a:t>is</a:t>
            </a:r>
            <a:r>
              <a:rPr lang="cs-CZ" sz="2400" dirty="0" smtClean="0">
                <a:latin typeface="Calibri" panose="020F0502020204030204" pitchFamily="34" charset="0"/>
              </a:rPr>
              <a:t> not </a:t>
            </a:r>
            <a:r>
              <a:rPr lang="cs-CZ" sz="2400" dirty="0" err="1" smtClean="0">
                <a:latin typeface="Calibri" panose="020F0502020204030204" pitchFamily="34" charset="0"/>
              </a:rPr>
              <a:t>significant</a:t>
            </a:r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(p = 0,052).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" y="1486057"/>
            <a:ext cx="4595374" cy="3599128"/>
          </a:xfrm>
          <a:prstGeom prst="rect">
            <a:avLst/>
          </a:prstGeom>
          <a:solidFill>
            <a:srgbClr val="FFFEFB"/>
          </a:solidFill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5" b="27225"/>
          <a:stretch>
            <a:fillRect/>
          </a:stretch>
        </p:blipFill>
        <p:spPr bwMode="auto">
          <a:xfrm>
            <a:off x="4549229" y="2276872"/>
            <a:ext cx="4583563" cy="3528392"/>
          </a:xfrm>
          <a:prstGeom prst="rect">
            <a:avLst/>
          </a:prstGeom>
          <a:solidFill>
            <a:srgbClr val="FFFEFB"/>
          </a:solidFill>
          <a:ln w="12700">
            <a:solidFill>
              <a:schemeClr val="tx2">
                <a:lumMod val="50000"/>
              </a:schemeClr>
            </a:solidFill>
            <a:miter lim="800000"/>
          </a:ln>
        </p:spPr>
      </p:pic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5"/>
          <a:stretch>
            <a:fillRect/>
          </a:stretch>
        </p:blipFill>
        <p:spPr bwMode="auto">
          <a:xfrm>
            <a:off x="4874846" y="5877272"/>
            <a:ext cx="4257946" cy="577703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7" name="Obdélník 6"/>
          <p:cNvSpPr/>
          <p:nvPr/>
        </p:nvSpPr>
        <p:spPr>
          <a:xfrm>
            <a:off x="357158" y="285728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latin typeface="Calibri" panose="020F0502020204030204" pitchFamily="34" charset="0"/>
              </a:rPr>
              <a:t>RESULTS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err="1" smtClean="0">
                <a:latin typeface="Calibri" panose="020F0502020204030204" pitchFamily="34" charset="0"/>
              </a:rPr>
              <a:t>Used</a:t>
            </a:r>
            <a:r>
              <a:rPr lang="cs-CZ" sz="3200" b="1" dirty="0" smtClean="0">
                <a:latin typeface="Calibri" panose="020F0502020204030204" pitchFamily="34" charset="0"/>
              </a:rPr>
              <a:t> programe: CANOCO</a:t>
            </a:r>
            <a:endParaRPr lang="cs-CZ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" y="404664"/>
            <a:ext cx="9144001" cy="60905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12767" cy="92447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 you for your attention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287</TotalTime>
  <Words>209</Words>
  <Application>Microsoft Office PowerPoint</Application>
  <PresentationFormat>Předvádění na obrazovce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Trebuchet MS</vt:lpstr>
      <vt:lpstr>Verdana</vt:lpstr>
      <vt:lpstr>Wingdings 2</vt:lpstr>
      <vt:lpstr>Spring</vt:lpstr>
      <vt:lpstr>Species diversity of Lepidoptera and Trichoptera in Oslava river valley</vt:lpstr>
      <vt:lpstr>METHODS</vt:lpstr>
      <vt:lpstr>Sorting and counting:</vt:lpstr>
      <vt:lpstr>RESULTS       Used test: Hierarchical ANOVA</vt:lpstr>
      <vt:lpstr>Prezentace aplikace PowerPoint</vt:lpstr>
      <vt:lpstr>Thank you for your attention</vt:lpstr>
    </vt:vector>
  </TitlesOfParts>
  <Company>JCU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Druhové složení hmyzu v údolí řeky Oslavy</dc:title>
  <dc:creator>Ctenar</dc:creator>
  <cp:lastModifiedBy>Terka</cp:lastModifiedBy>
  <cp:revision>48</cp:revision>
  <dcterms:created xsi:type="dcterms:W3CDTF">2013-11-26T08:53:03Z</dcterms:created>
  <dcterms:modified xsi:type="dcterms:W3CDTF">2013-11-27T16:15:12Z</dcterms:modified>
</cp:coreProperties>
</file>