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0"/>
  </p:notesMasterIdLst>
  <p:sldIdLst>
    <p:sldId id="256" r:id="rId2"/>
    <p:sldId id="257" r:id="rId3"/>
    <p:sldId id="294" r:id="rId4"/>
    <p:sldId id="323" r:id="rId5"/>
    <p:sldId id="258" r:id="rId6"/>
    <p:sldId id="259" r:id="rId7"/>
    <p:sldId id="260" r:id="rId8"/>
    <p:sldId id="262" r:id="rId9"/>
    <p:sldId id="320" r:id="rId10"/>
    <p:sldId id="263" r:id="rId11"/>
    <p:sldId id="299" r:id="rId12"/>
    <p:sldId id="300" r:id="rId13"/>
    <p:sldId id="301" r:id="rId14"/>
    <p:sldId id="264" r:id="rId15"/>
    <p:sldId id="265" r:id="rId16"/>
    <p:sldId id="291" r:id="rId17"/>
    <p:sldId id="266" r:id="rId18"/>
    <p:sldId id="289" r:id="rId19"/>
    <p:sldId id="267" r:id="rId20"/>
    <p:sldId id="310" r:id="rId21"/>
    <p:sldId id="311" r:id="rId22"/>
    <p:sldId id="309" r:id="rId23"/>
    <p:sldId id="312" r:id="rId24"/>
    <p:sldId id="313" r:id="rId25"/>
    <p:sldId id="314" r:id="rId26"/>
    <p:sldId id="322" r:id="rId27"/>
    <p:sldId id="307" r:id="rId28"/>
    <p:sldId id="324" r:id="rId29"/>
    <p:sldId id="302" r:id="rId30"/>
    <p:sldId id="303" r:id="rId31"/>
    <p:sldId id="308" r:id="rId32"/>
    <p:sldId id="304" r:id="rId33"/>
    <p:sldId id="305" r:id="rId34"/>
    <p:sldId id="269" r:id="rId35"/>
    <p:sldId id="293" r:id="rId36"/>
    <p:sldId id="268" r:id="rId37"/>
    <p:sldId id="315" r:id="rId38"/>
    <p:sldId id="316" r:id="rId39"/>
    <p:sldId id="270" r:id="rId40"/>
    <p:sldId id="271" r:id="rId41"/>
    <p:sldId id="273" r:id="rId42"/>
    <p:sldId id="274" r:id="rId43"/>
    <p:sldId id="272" r:id="rId44"/>
    <p:sldId id="317" r:id="rId45"/>
    <p:sldId id="321" r:id="rId46"/>
    <p:sldId id="318" r:id="rId47"/>
    <p:sldId id="275" r:id="rId48"/>
    <p:sldId id="276" r:id="rId49"/>
    <p:sldId id="295" r:id="rId50"/>
    <p:sldId id="326" r:id="rId51"/>
    <p:sldId id="331" r:id="rId52"/>
    <p:sldId id="327" r:id="rId53"/>
    <p:sldId id="328" r:id="rId54"/>
    <p:sldId id="329" r:id="rId55"/>
    <p:sldId id="330" r:id="rId56"/>
    <p:sldId id="277" r:id="rId57"/>
    <p:sldId id="298" r:id="rId58"/>
    <p:sldId id="278" r:id="rId59"/>
    <p:sldId id="279" r:id="rId60"/>
    <p:sldId id="297" r:id="rId61"/>
    <p:sldId id="281" r:id="rId62"/>
    <p:sldId id="280" r:id="rId63"/>
    <p:sldId id="282" r:id="rId64"/>
    <p:sldId id="283" r:id="rId65"/>
    <p:sldId id="284" r:id="rId66"/>
    <p:sldId id="285" r:id="rId67"/>
    <p:sldId id="286" r:id="rId68"/>
    <p:sldId id="287" r:id="rId6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13"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014A-9CD0-4DE0-86CE-9D07D93F47C1}" type="datetimeFigureOut">
              <a:rPr lang="en-US" smtClean="0"/>
              <a:t>11/6/2023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3F1D06-FFC5-4FDC-BE24-389A147CE7A0}" type="slidenum">
              <a:rPr lang="en-US" smtClean="0"/>
              <a:t>‹#›</a:t>
            </a:fld>
            <a:endParaRPr lang="en-US"/>
          </a:p>
        </p:txBody>
      </p:sp>
    </p:spTree>
    <p:extLst>
      <p:ext uri="{BB962C8B-B14F-4D97-AF65-F5344CB8AC3E}">
        <p14:creationId xmlns:p14="http://schemas.microsoft.com/office/powerpoint/2010/main" val="332112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F1D06-FFC5-4FDC-BE24-389A147CE7A0}" type="slidenum">
              <a:rPr lang="en-US" smtClean="0"/>
              <a:t>26</a:t>
            </a:fld>
            <a:endParaRPr lang="en-US"/>
          </a:p>
        </p:txBody>
      </p:sp>
    </p:spTree>
    <p:extLst>
      <p:ext uri="{BB962C8B-B14F-4D97-AF65-F5344CB8AC3E}">
        <p14:creationId xmlns:p14="http://schemas.microsoft.com/office/powerpoint/2010/main" val="320059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6DA23172-00AD-4059-B920-DA64CFD16223}" type="slidenum">
              <a:rPr lang="en-GB" altLang="cs-CZ"/>
              <a:pPr>
                <a:defRPr/>
              </a:pPr>
              <a:t>‹#›</a:t>
            </a:fld>
            <a:endParaRPr lang="en-GB" altLang="cs-CZ"/>
          </a:p>
        </p:txBody>
      </p:sp>
    </p:spTree>
    <p:extLst>
      <p:ext uri="{BB962C8B-B14F-4D97-AF65-F5344CB8AC3E}">
        <p14:creationId xmlns:p14="http://schemas.microsoft.com/office/powerpoint/2010/main" val="158056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820036FA-F0E4-4C9A-B850-96C483B8D339}" type="slidenum">
              <a:rPr lang="en-GB" altLang="cs-CZ"/>
              <a:pPr>
                <a:defRPr/>
              </a:pPr>
              <a:t>‹#›</a:t>
            </a:fld>
            <a:endParaRPr lang="en-GB" altLang="cs-CZ"/>
          </a:p>
        </p:txBody>
      </p:sp>
    </p:spTree>
    <p:extLst>
      <p:ext uri="{BB962C8B-B14F-4D97-AF65-F5344CB8AC3E}">
        <p14:creationId xmlns:p14="http://schemas.microsoft.com/office/powerpoint/2010/main" val="24761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0D15530B-DFD8-419B-86B0-54ACB6F7229C}" type="slidenum">
              <a:rPr lang="en-GB" altLang="cs-CZ"/>
              <a:pPr>
                <a:defRPr/>
              </a:pPr>
              <a:t>‹#›</a:t>
            </a:fld>
            <a:endParaRPr lang="en-GB" altLang="cs-CZ"/>
          </a:p>
        </p:txBody>
      </p:sp>
    </p:spTree>
    <p:extLst>
      <p:ext uri="{BB962C8B-B14F-4D97-AF65-F5344CB8AC3E}">
        <p14:creationId xmlns:p14="http://schemas.microsoft.com/office/powerpoint/2010/main" val="311884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cs-CZ"/>
          </a:p>
        </p:txBody>
      </p:sp>
      <p:sp>
        <p:nvSpPr>
          <p:cNvPr id="3" name="Table Placeholder 2"/>
          <p:cNvSpPr>
            <a:spLocks noGrp="1"/>
          </p:cNvSpPr>
          <p:nvPr>
            <p:ph type="tbl" idx="1"/>
          </p:nvPr>
        </p:nvSpPr>
        <p:spPr>
          <a:xfrm>
            <a:off x="457200" y="1600200"/>
            <a:ext cx="8229600" cy="4525963"/>
          </a:xfrm>
        </p:spPr>
        <p:txBody>
          <a:bodyPr/>
          <a:lstStyle/>
          <a:p>
            <a:endParaRPr lang="cs-CZ"/>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2EE73DC-B25A-452E-A7FC-C024B737B106}" type="slidenum">
              <a:rPr lang="cs-CZ" altLang="cs-CZ"/>
              <a:pPr/>
              <a:t>‹#›</a:t>
            </a:fld>
            <a:endParaRPr lang="cs-CZ" altLang="cs-CZ"/>
          </a:p>
        </p:txBody>
      </p:sp>
    </p:spTree>
    <p:extLst>
      <p:ext uri="{BB962C8B-B14F-4D97-AF65-F5344CB8AC3E}">
        <p14:creationId xmlns:p14="http://schemas.microsoft.com/office/powerpoint/2010/main" val="143909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93AB1827-2505-4FEF-8CBA-B1001F195E8D}" type="slidenum">
              <a:rPr lang="en-GB" altLang="cs-CZ"/>
              <a:pPr>
                <a:defRPr/>
              </a:pPr>
              <a:t>‹#›</a:t>
            </a:fld>
            <a:endParaRPr lang="en-GB" altLang="cs-CZ"/>
          </a:p>
        </p:txBody>
      </p:sp>
    </p:spTree>
    <p:extLst>
      <p:ext uri="{BB962C8B-B14F-4D97-AF65-F5344CB8AC3E}">
        <p14:creationId xmlns:p14="http://schemas.microsoft.com/office/powerpoint/2010/main" val="322179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B29E85F7-AE65-4684-A8DB-AB241E93322A}" type="slidenum">
              <a:rPr lang="en-GB" altLang="cs-CZ"/>
              <a:pPr>
                <a:defRPr/>
              </a:pPr>
              <a:t>‹#›</a:t>
            </a:fld>
            <a:endParaRPr lang="en-GB" altLang="cs-CZ"/>
          </a:p>
        </p:txBody>
      </p:sp>
    </p:spTree>
    <p:extLst>
      <p:ext uri="{BB962C8B-B14F-4D97-AF65-F5344CB8AC3E}">
        <p14:creationId xmlns:p14="http://schemas.microsoft.com/office/powerpoint/2010/main" val="4093116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31DFC9E8-B2CD-4C03-B8FB-D50A94236904}" type="slidenum">
              <a:rPr lang="en-GB" altLang="cs-CZ"/>
              <a:pPr>
                <a:defRPr/>
              </a:pPr>
              <a:t>‹#›</a:t>
            </a:fld>
            <a:endParaRPr lang="en-GB" altLang="cs-CZ"/>
          </a:p>
        </p:txBody>
      </p:sp>
    </p:spTree>
    <p:extLst>
      <p:ext uri="{BB962C8B-B14F-4D97-AF65-F5344CB8AC3E}">
        <p14:creationId xmlns:p14="http://schemas.microsoft.com/office/powerpoint/2010/main" val="76018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9" name="Rectangle 6"/>
          <p:cNvSpPr>
            <a:spLocks noGrp="1" noChangeArrowheads="1"/>
          </p:cNvSpPr>
          <p:nvPr>
            <p:ph type="sldNum" sz="quarter" idx="12"/>
          </p:nvPr>
        </p:nvSpPr>
        <p:spPr>
          <a:ln/>
        </p:spPr>
        <p:txBody>
          <a:bodyPr/>
          <a:lstStyle>
            <a:lvl1pPr>
              <a:defRPr/>
            </a:lvl1pPr>
          </a:lstStyle>
          <a:p>
            <a:pPr>
              <a:defRPr/>
            </a:pPr>
            <a:fld id="{5E27C56F-0556-494A-AD69-48C03B37A107}" type="slidenum">
              <a:rPr lang="en-GB" altLang="cs-CZ"/>
              <a:pPr>
                <a:defRPr/>
              </a:pPr>
              <a:t>‹#›</a:t>
            </a:fld>
            <a:endParaRPr lang="en-GB" altLang="cs-CZ"/>
          </a:p>
        </p:txBody>
      </p:sp>
    </p:spTree>
    <p:extLst>
      <p:ext uri="{BB962C8B-B14F-4D97-AF65-F5344CB8AC3E}">
        <p14:creationId xmlns:p14="http://schemas.microsoft.com/office/powerpoint/2010/main" val="39190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p:cNvSpPr>
            <a:spLocks noGrp="1" noChangeArrowheads="1"/>
          </p:cNvSpPr>
          <p:nvPr>
            <p:ph type="sldNum" sz="quarter" idx="12"/>
          </p:nvPr>
        </p:nvSpPr>
        <p:spPr>
          <a:ln/>
        </p:spPr>
        <p:txBody>
          <a:bodyPr/>
          <a:lstStyle>
            <a:lvl1pPr>
              <a:defRPr/>
            </a:lvl1pPr>
          </a:lstStyle>
          <a:p>
            <a:pPr>
              <a:defRPr/>
            </a:pPr>
            <a:fld id="{404E9F28-A1C6-4D4E-A480-EA93727F308A}" type="slidenum">
              <a:rPr lang="en-GB" altLang="cs-CZ"/>
              <a:pPr>
                <a:defRPr/>
              </a:pPr>
              <a:t>‹#›</a:t>
            </a:fld>
            <a:endParaRPr lang="en-GB" altLang="cs-CZ"/>
          </a:p>
        </p:txBody>
      </p:sp>
    </p:spTree>
    <p:extLst>
      <p:ext uri="{BB962C8B-B14F-4D97-AF65-F5344CB8AC3E}">
        <p14:creationId xmlns:p14="http://schemas.microsoft.com/office/powerpoint/2010/main" val="359099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p:cNvSpPr>
            <a:spLocks noGrp="1" noChangeArrowheads="1"/>
          </p:cNvSpPr>
          <p:nvPr>
            <p:ph type="sldNum" sz="quarter" idx="12"/>
          </p:nvPr>
        </p:nvSpPr>
        <p:spPr>
          <a:ln/>
        </p:spPr>
        <p:txBody>
          <a:bodyPr/>
          <a:lstStyle>
            <a:lvl1pPr>
              <a:defRPr/>
            </a:lvl1pPr>
          </a:lstStyle>
          <a:p>
            <a:pPr>
              <a:defRPr/>
            </a:pPr>
            <a:fld id="{56F6F880-AD07-439B-AD98-B2E7BD4C9776}" type="slidenum">
              <a:rPr lang="en-GB" altLang="cs-CZ"/>
              <a:pPr>
                <a:defRPr/>
              </a:pPr>
              <a:t>‹#›</a:t>
            </a:fld>
            <a:endParaRPr lang="en-GB" altLang="cs-CZ"/>
          </a:p>
        </p:txBody>
      </p:sp>
    </p:spTree>
    <p:extLst>
      <p:ext uri="{BB962C8B-B14F-4D97-AF65-F5344CB8AC3E}">
        <p14:creationId xmlns:p14="http://schemas.microsoft.com/office/powerpoint/2010/main" val="1430656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2AAEEE32-5AEF-4A91-8862-5C47A424588E}" type="slidenum">
              <a:rPr lang="en-GB" altLang="cs-CZ"/>
              <a:pPr>
                <a:defRPr/>
              </a:pPr>
              <a:t>‹#›</a:t>
            </a:fld>
            <a:endParaRPr lang="en-GB" altLang="cs-CZ"/>
          </a:p>
        </p:txBody>
      </p:sp>
    </p:spTree>
    <p:extLst>
      <p:ext uri="{BB962C8B-B14F-4D97-AF65-F5344CB8AC3E}">
        <p14:creationId xmlns:p14="http://schemas.microsoft.com/office/powerpoint/2010/main" val="231140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88A2BB04-D5FA-40DB-9B09-57DA2D27203D}" type="slidenum">
              <a:rPr lang="en-GB" altLang="cs-CZ"/>
              <a:pPr>
                <a:defRPr/>
              </a:pPr>
              <a:t>‹#›</a:t>
            </a:fld>
            <a:endParaRPr lang="en-GB" altLang="cs-CZ"/>
          </a:p>
        </p:txBody>
      </p:sp>
    </p:spTree>
    <p:extLst>
      <p:ext uri="{BB962C8B-B14F-4D97-AF65-F5344CB8AC3E}">
        <p14:creationId xmlns:p14="http://schemas.microsoft.com/office/powerpoint/2010/main" val="159351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cs-CZ" smtClean="0"/>
              <a:t>Klepnutím lze upravit styly předlohy textu</a:t>
            </a:r>
          </a:p>
          <a:p>
            <a:pPr lvl="1"/>
            <a:r>
              <a:rPr lang="en-GB" altLang="cs-CZ" smtClean="0"/>
              <a:t>Druhá úroveň</a:t>
            </a:r>
          </a:p>
          <a:p>
            <a:pPr lvl="2"/>
            <a:r>
              <a:rPr lang="en-GB" altLang="cs-CZ" smtClean="0"/>
              <a:t>Třetí úroveň</a:t>
            </a:r>
          </a:p>
          <a:p>
            <a:pPr lvl="3"/>
            <a:r>
              <a:rPr lang="en-GB" altLang="cs-CZ" smtClean="0"/>
              <a:t>Čtvrtá úroveň</a:t>
            </a:r>
          </a:p>
          <a:p>
            <a:pPr lvl="4"/>
            <a:r>
              <a:rPr lang="en-GB"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GB"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6F5531E-7931-4746-A96C-B7333924CB4D}"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2286000"/>
            <a:ext cx="8001000" cy="1828800"/>
          </a:xfrm>
        </p:spPr>
        <p:txBody>
          <a:bodyPr/>
          <a:lstStyle/>
          <a:p>
            <a:r>
              <a:rPr lang="cs-CZ" altLang="cs-CZ" b="1" dirty="0" smtClean="0"/>
              <a:t>Diversity determinants</a:t>
            </a:r>
            <a:r>
              <a:rPr lang="cs-CZ" altLang="cs-CZ" dirty="0" smtClean="0"/>
              <a:t/>
            </a:r>
            <a:br>
              <a:rPr lang="cs-CZ" altLang="cs-CZ" dirty="0" smtClean="0"/>
            </a:br>
            <a:r>
              <a:rPr lang="cs-CZ" altLang="cs-CZ" dirty="0"/>
              <a:t/>
            </a:r>
            <a:br>
              <a:rPr lang="cs-CZ" altLang="cs-CZ" dirty="0"/>
            </a:br>
            <a:r>
              <a:rPr lang="cs-CZ" altLang="cs-CZ" dirty="0" smtClean="0"/>
              <a:t>- are also determinants of </a:t>
            </a:r>
            <a:r>
              <a:rPr lang="en-US" altLang="cs-CZ" dirty="0" smtClean="0"/>
              <a:t>community </a:t>
            </a:r>
            <a:r>
              <a:rPr lang="cs-CZ" altLang="cs-CZ" dirty="0" smtClean="0"/>
              <a:t>species composition</a:t>
            </a:r>
            <a:br>
              <a:rPr lang="cs-CZ" altLang="cs-CZ" dirty="0" smtClean="0"/>
            </a:br>
            <a:r>
              <a:rPr lang="cs-CZ" altLang="cs-CZ" dirty="0"/>
              <a:t/>
            </a:r>
            <a:br>
              <a:rPr lang="cs-CZ" altLang="cs-CZ" dirty="0"/>
            </a:br>
            <a:r>
              <a:rPr lang="cs-CZ" altLang="cs-CZ" dirty="0" smtClean="0"/>
              <a:t>(</a:t>
            </a:r>
            <a:r>
              <a:rPr lang="en-US" altLang="cs-CZ" dirty="0" smtClean="0"/>
              <a:t>or better:</a:t>
            </a:r>
            <a:br>
              <a:rPr lang="en-US" altLang="cs-CZ" dirty="0" smtClean="0"/>
            </a:br>
            <a:r>
              <a:rPr lang="en-US" altLang="cs-CZ" dirty="0" smtClean="0"/>
              <a:t>Determinants of species composition determine also the diversity)</a:t>
            </a:r>
            <a:endParaRPr lang="en-GB" altLang="cs-CZ"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ltLang="cs-CZ" sz="4000" smtClean="0"/>
              <a:t>Probably, the most promising approach</a:t>
            </a:r>
          </a:p>
        </p:txBody>
      </p:sp>
      <p:sp>
        <p:nvSpPr>
          <p:cNvPr id="9219" name="Rectangle 3"/>
          <p:cNvSpPr>
            <a:spLocks noGrp="1" noChangeArrowheads="1"/>
          </p:cNvSpPr>
          <p:nvPr>
            <p:ph type="body" idx="1"/>
          </p:nvPr>
        </p:nvSpPr>
        <p:spPr/>
        <p:txBody>
          <a:bodyPr/>
          <a:lstStyle/>
          <a:p>
            <a:r>
              <a:rPr lang="en-GB" altLang="cs-CZ" dirty="0" smtClean="0"/>
              <a:t>Comparison of gradients of species richness in contrasting biogeographical areas (e.g. mangroves  are species poor (in comparison with tropical forest) everywhere, very likely due to harshness of environment. In similar conditions, however, SE Asian are richer than African – very probably consequence of evolutionary history. </a:t>
            </a:r>
            <a:r>
              <a:rPr lang="en-GB" altLang="cs-CZ" sz="2400" dirty="0" smtClean="0"/>
              <a:t>Examples from </a:t>
            </a:r>
            <a:r>
              <a:rPr lang="en-GB" altLang="cs-CZ" sz="2400" dirty="0" err="1" smtClean="0"/>
              <a:t>Schluter</a:t>
            </a:r>
            <a:r>
              <a:rPr lang="en-GB" altLang="cs-CZ" sz="2400" dirty="0" smtClean="0"/>
              <a:t> and </a:t>
            </a:r>
            <a:r>
              <a:rPr lang="en-GB" altLang="cs-CZ" sz="2400" dirty="0" err="1" smtClean="0"/>
              <a:t>Ricklefs</a:t>
            </a:r>
            <a:r>
              <a:rPr lang="en-GB" altLang="cs-CZ" sz="2400" dirty="0" smtClean="0"/>
              <a:t> in </a:t>
            </a:r>
            <a:r>
              <a:rPr lang="en-GB" altLang="cs-CZ" sz="2400" dirty="0" err="1" smtClean="0"/>
              <a:t>Ricklefs</a:t>
            </a:r>
            <a:r>
              <a:rPr lang="en-GB" altLang="cs-CZ" sz="2400" dirty="0" smtClean="0"/>
              <a:t> and </a:t>
            </a:r>
            <a:r>
              <a:rPr lang="en-GB" altLang="cs-CZ" sz="2400" dirty="0" err="1" smtClean="0"/>
              <a:t>Schluter</a:t>
            </a:r>
            <a:r>
              <a:rPr lang="en-GB" altLang="cs-CZ" sz="2400" dirty="0" smtClean="0"/>
              <a:t> </a:t>
            </a:r>
            <a:r>
              <a:rPr lang="en-GB" altLang="cs-CZ" sz="2400" dirty="0"/>
              <a:t>(1993</a:t>
            </a:r>
            <a:r>
              <a:rPr lang="en-GB" altLang="cs-CZ" sz="2400" dirty="0" smtClean="0"/>
              <a:t>): Species diversity in ecological communities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iverzit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2911475"/>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diverzit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8686800" cy="24638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323850" y="2999380"/>
            <a:ext cx="8496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dirty="0" err="1"/>
              <a:t>Schluter</a:t>
            </a:r>
            <a:r>
              <a:rPr lang="en-GB" altLang="cs-CZ" dirty="0"/>
              <a:t> and </a:t>
            </a:r>
            <a:r>
              <a:rPr lang="en-GB" altLang="cs-CZ" dirty="0" err="1"/>
              <a:t>Ricklefs</a:t>
            </a:r>
            <a:r>
              <a:rPr lang="en-GB" altLang="cs-CZ" dirty="0"/>
              <a:t> in </a:t>
            </a:r>
            <a:r>
              <a:rPr lang="en-GB" altLang="cs-CZ" dirty="0" err="1"/>
              <a:t>Ricklefs</a:t>
            </a:r>
            <a:r>
              <a:rPr lang="en-GB" altLang="cs-CZ" dirty="0"/>
              <a:t> and </a:t>
            </a:r>
            <a:r>
              <a:rPr lang="en-GB" altLang="cs-CZ" dirty="0" err="1"/>
              <a:t>Schluter</a:t>
            </a:r>
            <a:r>
              <a:rPr lang="en-GB" altLang="cs-CZ" dirty="0"/>
              <a:t> (1993): Species diversity in ecological </a:t>
            </a:r>
            <a:r>
              <a:rPr lang="en-GB" altLang="cs-CZ" dirty="0" smtClean="0"/>
              <a:t>communities – Examples of both, similar and dissimilar richness in similar habitats.</a:t>
            </a:r>
            <a:endParaRPr lang="en-GB" altLang="cs-CZ" dirty="0"/>
          </a:p>
        </p:txBody>
      </p:sp>
    </p:spTree>
    <p:extLst>
      <p:ext uri="{BB962C8B-B14F-4D97-AF65-F5344CB8AC3E}">
        <p14:creationId xmlns:p14="http://schemas.microsoft.com/office/powerpoint/2010/main" val="4237107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body" idx="1"/>
          </p:nvPr>
        </p:nvSpPr>
        <p:spPr>
          <a:xfrm>
            <a:off x="323850" y="692150"/>
            <a:ext cx="4038600" cy="5568950"/>
          </a:xfrm>
        </p:spPr>
        <p:txBody>
          <a:bodyPr/>
          <a:lstStyle/>
          <a:p>
            <a:pPr>
              <a:lnSpc>
                <a:spcPct val="80000"/>
              </a:lnSpc>
            </a:pPr>
            <a:r>
              <a:rPr lang="en-US" altLang="en-US" sz="2800" dirty="0" smtClean="0">
                <a:solidFill>
                  <a:srgbClr val="993300"/>
                </a:solidFill>
                <a:latin typeface="Comic Sans MS" pitchFamily="66" charset="0"/>
              </a:rPr>
              <a:t>Concordant patterns in various geographical regions</a:t>
            </a:r>
            <a:endParaRPr lang="cs-CZ" altLang="en-US" sz="2800" dirty="0">
              <a:solidFill>
                <a:srgbClr val="993300"/>
              </a:solidFill>
              <a:latin typeface="Comic Sans MS" pitchFamily="66" charset="0"/>
              <a:sym typeface="Symbol" pitchFamily="18" charset="2"/>
            </a:endParaRPr>
          </a:p>
          <a:p>
            <a:pPr>
              <a:lnSpc>
                <a:spcPct val="80000"/>
              </a:lnSpc>
            </a:pPr>
            <a:endParaRPr lang="cs-CZ" altLang="en-US" sz="2800" dirty="0">
              <a:solidFill>
                <a:srgbClr val="993300"/>
              </a:solidFill>
              <a:latin typeface="Comic Sans MS" pitchFamily="66" charset="0"/>
              <a:sym typeface="Symbol" pitchFamily="18" charset="2"/>
            </a:endParaRPr>
          </a:p>
          <a:p>
            <a:pPr>
              <a:lnSpc>
                <a:spcPct val="80000"/>
              </a:lnSpc>
            </a:pPr>
            <a:r>
              <a:rPr lang="en-US" altLang="en-US" sz="2800" dirty="0" smtClean="0">
                <a:solidFill>
                  <a:srgbClr val="993300"/>
                </a:solidFill>
                <a:latin typeface="Comic Sans MS" pitchFamily="66" charset="0"/>
                <a:sym typeface="Symbol" pitchFamily="18" charset="2"/>
              </a:rPr>
              <a:t>In 2-way ANOVA, no interaction effect between habitat and region (would be better with log transformed richness data)</a:t>
            </a:r>
            <a:endParaRPr lang="cs-CZ" altLang="en-US" sz="2800" dirty="0">
              <a:solidFill>
                <a:srgbClr val="993300"/>
              </a:solidFill>
              <a:latin typeface="Comic Sans MS" pitchFamily="66" charset="0"/>
              <a:sym typeface="Symbol" pitchFamily="18" charset="2"/>
            </a:endParaRPr>
          </a:p>
        </p:txBody>
      </p:sp>
      <p:pic>
        <p:nvPicPr>
          <p:cNvPr id="27651" name="Picture 1027" descr="diverzit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66800"/>
            <a:ext cx="4371975" cy="4570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019800"/>
            <a:ext cx="8534400" cy="1200329"/>
          </a:xfrm>
          <a:prstGeom prst="rect">
            <a:avLst/>
          </a:prstGeom>
          <a:noFill/>
        </p:spPr>
        <p:txBody>
          <a:bodyPr wrap="square" rtlCol="0">
            <a:spAutoFit/>
          </a:bodyPr>
          <a:lstStyle/>
          <a:p>
            <a:r>
              <a:rPr lang="en-GB" altLang="cs-CZ" dirty="0" err="1"/>
              <a:t>Schluter</a:t>
            </a:r>
            <a:r>
              <a:rPr lang="en-GB" altLang="cs-CZ" dirty="0"/>
              <a:t> and </a:t>
            </a:r>
            <a:r>
              <a:rPr lang="en-GB" altLang="cs-CZ" dirty="0" err="1"/>
              <a:t>Ricklefs</a:t>
            </a:r>
            <a:r>
              <a:rPr lang="en-GB" altLang="cs-CZ" dirty="0"/>
              <a:t> in </a:t>
            </a:r>
            <a:r>
              <a:rPr lang="en-GB" altLang="cs-CZ" dirty="0" err="1"/>
              <a:t>Ricklefs</a:t>
            </a:r>
            <a:r>
              <a:rPr lang="en-GB" altLang="cs-CZ" dirty="0"/>
              <a:t> and </a:t>
            </a:r>
            <a:r>
              <a:rPr lang="en-GB" altLang="cs-CZ" dirty="0" err="1"/>
              <a:t>Schluter</a:t>
            </a:r>
            <a:r>
              <a:rPr lang="en-GB" altLang="cs-CZ" dirty="0"/>
              <a:t> (1993): Species diversity in ecological communities</a:t>
            </a:r>
          </a:p>
          <a:p>
            <a:endParaRPr lang="en-US" dirty="0"/>
          </a:p>
        </p:txBody>
      </p:sp>
    </p:spTree>
    <p:extLst>
      <p:ext uri="{BB962C8B-B14F-4D97-AF65-F5344CB8AC3E}">
        <p14:creationId xmlns:p14="http://schemas.microsoft.com/office/powerpoint/2010/main" val="4164719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4213" y="188913"/>
            <a:ext cx="7772400" cy="914400"/>
          </a:xfrm>
        </p:spPr>
        <p:txBody>
          <a:bodyPr/>
          <a:lstStyle/>
          <a:p>
            <a:r>
              <a:rPr lang="en-US" altLang="en-US" sz="3600" dirty="0" smtClean="0">
                <a:solidFill>
                  <a:srgbClr val="008000"/>
                </a:solidFill>
                <a:latin typeface="Comic Sans MS" pitchFamily="66" charset="0"/>
              </a:rPr>
              <a:t>Discordant patterns in two geographical regions</a:t>
            </a:r>
            <a:endParaRPr lang="cs-CZ" altLang="en-US" sz="3600" dirty="0">
              <a:solidFill>
                <a:srgbClr val="008000"/>
              </a:solidFill>
              <a:latin typeface="Comic Sans MS" pitchFamily="66" charset="0"/>
            </a:endParaRPr>
          </a:p>
        </p:txBody>
      </p:sp>
      <p:sp>
        <p:nvSpPr>
          <p:cNvPr id="28675" name="Rectangle 3"/>
          <p:cNvSpPr>
            <a:spLocks noGrp="1" noChangeArrowheads="1"/>
          </p:cNvSpPr>
          <p:nvPr>
            <p:ph type="body" idx="1"/>
          </p:nvPr>
        </p:nvSpPr>
        <p:spPr>
          <a:xfrm>
            <a:off x="228600" y="1447800"/>
            <a:ext cx="3352800" cy="4495800"/>
          </a:xfrm>
        </p:spPr>
        <p:txBody>
          <a:bodyPr/>
          <a:lstStyle/>
          <a:p>
            <a:r>
              <a:rPr lang="en-US" altLang="en-US" sz="2800" dirty="0" smtClean="0">
                <a:solidFill>
                  <a:srgbClr val="993300"/>
                </a:solidFill>
                <a:latin typeface="Comic Sans MS" pitchFamily="66" charset="0"/>
              </a:rPr>
              <a:t>probably legacy of history and distribution of various habitat types</a:t>
            </a:r>
          </a:p>
          <a:p>
            <a:r>
              <a:rPr lang="en-US" altLang="en-US" sz="2800" dirty="0" smtClean="0">
                <a:solidFill>
                  <a:srgbClr val="993300"/>
                </a:solidFill>
                <a:latin typeface="Comic Sans MS" pitchFamily="66" charset="0"/>
              </a:rPr>
              <a:t>(Highly significant interaction Foliage height*Region)</a:t>
            </a:r>
            <a:endParaRPr lang="cs-CZ" altLang="en-US" sz="2800" dirty="0">
              <a:solidFill>
                <a:srgbClr val="993300"/>
              </a:solidFill>
              <a:latin typeface="Comic Sans MS" pitchFamily="66" charset="0"/>
            </a:endParaRPr>
          </a:p>
          <a:p>
            <a:endParaRPr lang="cs-CZ" altLang="en-US" dirty="0">
              <a:solidFill>
                <a:srgbClr val="993300"/>
              </a:solidFill>
              <a:latin typeface="Comic Sans MS" pitchFamily="66" charset="0"/>
            </a:endParaRPr>
          </a:p>
        </p:txBody>
      </p:sp>
      <p:pic>
        <p:nvPicPr>
          <p:cNvPr id="28676" name="Picture 4" descr="diverzit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219200"/>
            <a:ext cx="5334000" cy="531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79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3200"/>
            <a:ext cx="7772400" cy="1143000"/>
          </a:xfrm>
        </p:spPr>
        <p:txBody>
          <a:bodyPr/>
          <a:lstStyle/>
          <a:p>
            <a:r>
              <a:rPr lang="cs-CZ" dirty="0" smtClean="0"/>
              <a:t>How to define, and how to identify species pool</a:t>
            </a:r>
            <a:endParaRPr lang="cs-CZ" dirty="0"/>
          </a:p>
        </p:txBody>
      </p:sp>
    </p:spTree>
    <p:extLst>
      <p:ext uri="{BB962C8B-B14F-4D97-AF65-F5344CB8AC3E}">
        <p14:creationId xmlns:p14="http://schemas.microsoft.com/office/powerpoint/2010/main" val="2298059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0"/>
            <a:ext cx="7772400" cy="1143000"/>
          </a:xfrm>
        </p:spPr>
        <p:txBody>
          <a:bodyPr/>
          <a:lstStyle/>
          <a:p>
            <a:r>
              <a:rPr lang="cs-CZ" dirty="0" smtClean="0"/>
              <a:t>Zobel 1997</a:t>
            </a:r>
            <a:endParaRPr lang="cs-CZ" dirty="0"/>
          </a:p>
        </p:txBody>
      </p:sp>
      <p:pic>
        <p:nvPicPr>
          <p:cNvPr id="3" name="Obrázek 0" descr="zobel.jpg"/>
          <p:cNvPicPr/>
          <p:nvPr/>
        </p:nvPicPr>
        <p:blipFill>
          <a:blip r:embed="rId2" cstate="print"/>
          <a:stretch>
            <a:fillRect/>
          </a:stretch>
        </p:blipFill>
        <p:spPr>
          <a:xfrm>
            <a:off x="457200" y="1143000"/>
            <a:ext cx="8305799" cy="5410200"/>
          </a:xfrm>
          <a:prstGeom prst="rect">
            <a:avLst/>
          </a:prstGeom>
        </p:spPr>
      </p:pic>
    </p:spTree>
    <p:extLst>
      <p:ext uri="{BB962C8B-B14F-4D97-AF65-F5344CB8AC3E}">
        <p14:creationId xmlns:p14="http://schemas.microsoft.com/office/powerpoint/2010/main" val="3859882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Dark diversity concept</a:t>
            </a:r>
            <a:endParaRPr lang="en-US" dirty="0"/>
          </a:p>
        </p:txBody>
      </p:sp>
      <p:sp>
        <p:nvSpPr>
          <p:cNvPr id="3" name="TextBox 2"/>
          <p:cNvSpPr txBox="1"/>
          <p:nvPr/>
        </p:nvSpPr>
        <p:spPr>
          <a:xfrm>
            <a:off x="685800" y="1905000"/>
            <a:ext cx="7620000" cy="3046988"/>
          </a:xfrm>
          <a:prstGeom prst="rect">
            <a:avLst/>
          </a:prstGeom>
          <a:noFill/>
        </p:spPr>
        <p:txBody>
          <a:bodyPr wrap="square" rtlCol="0">
            <a:spAutoFit/>
          </a:bodyPr>
          <a:lstStyle/>
          <a:p>
            <a:r>
              <a:rPr lang="cs-CZ" dirty="0" smtClean="0"/>
              <a:t>Species that are in the community</a:t>
            </a:r>
            <a:r>
              <a:rPr lang="en-US" dirty="0" smtClean="0"/>
              <a:t> actual</a:t>
            </a:r>
            <a:r>
              <a:rPr lang="cs-CZ" dirty="0" smtClean="0"/>
              <a:t> species pool, but not present in the community</a:t>
            </a:r>
          </a:p>
          <a:p>
            <a:endParaRPr lang="cs-CZ" dirty="0"/>
          </a:p>
          <a:p>
            <a:r>
              <a:rPr lang="cs-CZ" dirty="0" smtClean="0"/>
              <a:t>Show the potential of habitat to host species</a:t>
            </a:r>
          </a:p>
          <a:p>
            <a:endParaRPr lang="cs-CZ" dirty="0"/>
          </a:p>
          <a:p>
            <a:r>
              <a:rPr lang="en-US" dirty="0" err="1"/>
              <a:t>Pärtel</a:t>
            </a:r>
            <a:r>
              <a:rPr lang="en-US" dirty="0"/>
              <a:t>, M., </a:t>
            </a:r>
            <a:r>
              <a:rPr lang="en-US" dirty="0" err="1"/>
              <a:t>Szava-Kovats</a:t>
            </a:r>
            <a:r>
              <a:rPr lang="en-US" dirty="0"/>
              <a:t>, R., &amp; </a:t>
            </a:r>
            <a:r>
              <a:rPr lang="en-US" dirty="0" err="1"/>
              <a:t>Zobel</a:t>
            </a:r>
            <a:r>
              <a:rPr lang="en-US" dirty="0"/>
              <a:t>, M. (2011). Dark diversity: shedding light on absent species. </a:t>
            </a:r>
            <a:r>
              <a:rPr lang="en-US" i="1" dirty="0"/>
              <a:t>Trends in Ecology &amp; Evolution</a:t>
            </a:r>
            <a:r>
              <a:rPr lang="en-US" dirty="0"/>
              <a:t>, </a:t>
            </a:r>
            <a:r>
              <a:rPr lang="en-US" i="1" dirty="0"/>
              <a:t>26</a:t>
            </a:r>
            <a:r>
              <a:rPr lang="en-US" dirty="0"/>
              <a:t>(3), 124-128.</a:t>
            </a:r>
          </a:p>
        </p:txBody>
      </p:sp>
    </p:spTree>
    <p:extLst>
      <p:ext uri="{BB962C8B-B14F-4D97-AF65-F5344CB8AC3E}">
        <p14:creationId xmlns:p14="http://schemas.microsoft.com/office/powerpoint/2010/main" val="2415017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cs-CZ" dirty="0" smtClean="0"/>
              <a:t>Butay et al  2001</a:t>
            </a:r>
            <a:endParaRPr lang="cs-CZ" dirty="0"/>
          </a:p>
        </p:txBody>
      </p:sp>
      <p:pic>
        <p:nvPicPr>
          <p:cNvPr id="4" name="Obrázek 3" descr="Butaye.jpg"/>
          <p:cNvPicPr/>
          <p:nvPr/>
        </p:nvPicPr>
        <p:blipFill>
          <a:blip r:embed="rId2" cstate="print"/>
          <a:stretch>
            <a:fillRect/>
          </a:stretch>
        </p:blipFill>
        <p:spPr>
          <a:xfrm>
            <a:off x="1143000" y="1524000"/>
            <a:ext cx="6858000" cy="5105400"/>
          </a:xfrm>
          <a:prstGeom prst="rect">
            <a:avLst/>
          </a:prstGeom>
        </p:spPr>
      </p:pic>
    </p:spTree>
    <p:extLst>
      <p:ext uri="{BB962C8B-B14F-4D97-AF65-F5344CB8AC3E}">
        <p14:creationId xmlns:p14="http://schemas.microsoft.com/office/powerpoint/2010/main" val="2079047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utaye.jpg"/>
          <p:cNvPicPr/>
          <p:nvPr/>
        </p:nvPicPr>
        <p:blipFill>
          <a:blip r:embed="rId2" cstate="print"/>
          <a:stretch>
            <a:fillRect/>
          </a:stretch>
        </p:blipFill>
        <p:spPr>
          <a:xfrm>
            <a:off x="76200" y="990600"/>
            <a:ext cx="6248400" cy="4953000"/>
          </a:xfrm>
          <a:prstGeom prst="rect">
            <a:avLst/>
          </a:prstGeom>
        </p:spPr>
      </p:pic>
      <p:sp>
        <p:nvSpPr>
          <p:cNvPr id="3" name="TextBox 2"/>
          <p:cNvSpPr txBox="1"/>
          <p:nvPr/>
        </p:nvSpPr>
        <p:spPr>
          <a:xfrm>
            <a:off x="5867400" y="3733800"/>
            <a:ext cx="3048000" cy="1938992"/>
          </a:xfrm>
          <a:prstGeom prst="rect">
            <a:avLst/>
          </a:prstGeom>
          <a:noFill/>
        </p:spPr>
        <p:txBody>
          <a:bodyPr wrap="square" rtlCol="0">
            <a:spAutoFit/>
          </a:bodyPr>
          <a:lstStyle/>
          <a:p>
            <a:r>
              <a:rPr lang="cs-CZ" dirty="0" smtClean="0"/>
              <a:t>Difference between local species pool and actual species composition reflects the biotic interactions</a:t>
            </a:r>
            <a:endParaRPr lang="en-US" dirty="0"/>
          </a:p>
        </p:txBody>
      </p:sp>
      <p:cxnSp>
        <p:nvCxnSpPr>
          <p:cNvPr id="5" name="Straight Arrow Connector 4"/>
          <p:cNvCxnSpPr/>
          <p:nvPr/>
        </p:nvCxnSpPr>
        <p:spPr bwMode="auto">
          <a:xfrm flipH="1">
            <a:off x="6096000" y="25146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6324600" y="1806714"/>
            <a:ext cx="2743200" cy="707886"/>
          </a:xfrm>
          <a:prstGeom prst="rect">
            <a:avLst/>
          </a:prstGeom>
          <a:noFill/>
        </p:spPr>
        <p:txBody>
          <a:bodyPr wrap="square" rtlCol="0">
            <a:spAutoFit/>
          </a:bodyPr>
          <a:lstStyle/>
          <a:p>
            <a:r>
              <a:rPr lang="en-US" sz="2000" dirty="0" smtClean="0"/>
              <a:t>In my view – a species must go through both! </a:t>
            </a:r>
            <a:endParaRPr lang="en-US" sz="2000" dirty="0"/>
          </a:p>
        </p:txBody>
      </p:sp>
    </p:spTree>
    <p:extLst>
      <p:ext uri="{BB962C8B-B14F-4D97-AF65-F5344CB8AC3E}">
        <p14:creationId xmlns:p14="http://schemas.microsoft.com/office/powerpoint/2010/main" val="13869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cs-CZ" dirty="0" smtClean="0"/>
              <a:t>Practical identification of species pool composition</a:t>
            </a:r>
            <a:endParaRPr lang="cs-CZ" dirty="0"/>
          </a:p>
        </p:txBody>
      </p:sp>
      <p:sp>
        <p:nvSpPr>
          <p:cNvPr id="3" name="Content Placeholder 2"/>
          <p:cNvSpPr>
            <a:spLocks noGrp="1"/>
          </p:cNvSpPr>
          <p:nvPr>
            <p:ph idx="1"/>
          </p:nvPr>
        </p:nvSpPr>
        <p:spPr>
          <a:xfrm>
            <a:off x="685800" y="1524000"/>
            <a:ext cx="7848600" cy="4876800"/>
          </a:xfrm>
        </p:spPr>
        <p:txBody>
          <a:bodyPr/>
          <a:lstStyle/>
          <a:p>
            <a:r>
              <a:rPr lang="cs-CZ" dirty="0" smtClean="0"/>
              <a:t>Using Ellenberg values</a:t>
            </a:r>
          </a:p>
          <a:p>
            <a:r>
              <a:rPr lang="cs-CZ" dirty="0" smtClean="0"/>
              <a:t>Using Beals index</a:t>
            </a:r>
          </a:p>
          <a:p>
            <a:r>
              <a:rPr lang="cs-CZ" dirty="0" smtClean="0"/>
              <a:t>Using traits of species</a:t>
            </a:r>
          </a:p>
          <a:p>
            <a:r>
              <a:rPr lang="cs-CZ" dirty="0" smtClean="0"/>
              <a:t>Using expert knowledge (Sádlo) – empirically, the species would be able to live there</a:t>
            </a:r>
          </a:p>
          <a:p>
            <a:r>
              <a:rPr lang="cs-CZ" dirty="0" smtClean="0"/>
              <a:t>All these take into account actual species co-occurence – and so the results of biotic interactions (and so correspond to concept of Zobel 1997)</a:t>
            </a:r>
            <a:endParaRPr lang="cs-CZ" dirty="0"/>
          </a:p>
        </p:txBody>
      </p:sp>
    </p:spTree>
    <p:extLst>
      <p:ext uri="{BB962C8B-B14F-4D97-AF65-F5344CB8AC3E}">
        <p14:creationId xmlns:p14="http://schemas.microsoft.com/office/powerpoint/2010/main" val="2345172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04800"/>
            <a:ext cx="7772400" cy="1143000"/>
          </a:xfrm>
        </p:spPr>
        <p:txBody>
          <a:bodyPr/>
          <a:lstStyle/>
          <a:p>
            <a:r>
              <a:rPr lang="cs-CZ" altLang="cs-CZ" smtClean="0"/>
              <a:t>To be present in a community, a species has</a:t>
            </a:r>
            <a:endParaRPr lang="en-GB" altLang="cs-CZ" smtClean="0"/>
          </a:p>
        </p:txBody>
      </p:sp>
      <p:sp>
        <p:nvSpPr>
          <p:cNvPr id="3075" name="Rectangle 3"/>
          <p:cNvSpPr>
            <a:spLocks noGrp="1" noChangeArrowheads="1"/>
          </p:cNvSpPr>
          <p:nvPr>
            <p:ph type="body" idx="1"/>
          </p:nvPr>
        </p:nvSpPr>
        <p:spPr>
          <a:xfrm>
            <a:off x="609600" y="1676400"/>
            <a:ext cx="7772400" cy="5029200"/>
          </a:xfrm>
        </p:spPr>
        <p:txBody>
          <a:bodyPr/>
          <a:lstStyle/>
          <a:p>
            <a:r>
              <a:rPr lang="en-GB" altLang="cs-CZ" dirty="0" smtClean="0"/>
              <a:t>1. </a:t>
            </a:r>
            <a:r>
              <a:rPr lang="cs-CZ" altLang="cs-CZ" dirty="0" smtClean="0"/>
              <a:t>To be able to reach the site</a:t>
            </a:r>
            <a:r>
              <a:rPr lang="en-GB" altLang="cs-CZ" dirty="0" smtClean="0"/>
              <a:t> (</a:t>
            </a:r>
            <a:r>
              <a:rPr lang="cs-CZ" altLang="cs-CZ" dirty="0" smtClean="0"/>
              <a:t>overcome the</a:t>
            </a:r>
            <a:r>
              <a:rPr lang="en-GB" altLang="cs-CZ" dirty="0" smtClean="0"/>
              <a:t> </a:t>
            </a:r>
            <a:r>
              <a:rPr lang="en-GB" altLang="cs-CZ" b="1" dirty="0" smtClean="0"/>
              <a:t>dispersal limitation</a:t>
            </a:r>
            <a:r>
              <a:rPr lang="en-GB" altLang="cs-CZ" dirty="0" smtClean="0"/>
              <a:t>)</a:t>
            </a:r>
          </a:p>
          <a:p>
            <a:r>
              <a:rPr lang="en-GB" altLang="cs-CZ" dirty="0" smtClean="0"/>
              <a:t>2. </a:t>
            </a:r>
            <a:r>
              <a:rPr lang="cs-CZ" altLang="cs-CZ" dirty="0" smtClean="0"/>
              <a:t>To be able to survive there</a:t>
            </a:r>
            <a:r>
              <a:rPr lang="en-GB" altLang="cs-CZ" dirty="0" smtClean="0"/>
              <a:t> (</a:t>
            </a:r>
            <a:r>
              <a:rPr lang="cs-CZ" altLang="cs-CZ" dirty="0" smtClean="0"/>
              <a:t>including reproduction</a:t>
            </a:r>
            <a:r>
              <a:rPr lang="en-GB" altLang="cs-CZ" dirty="0" smtClean="0"/>
              <a:t>)</a:t>
            </a:r>
            <a:r>
              <a:rPr lang="cs-CZ" altLang="cs-CZ" dirty="0" smtClean="0"/>
              <a:t> – overcome the </a:t>
            </a:r>
            <a:r>
              <a:rPr lang="cs-CZ" altLang="cs-CZ" b="1" dirty="0" smtClean="0"/>
              <a:t>habitat limitation</a:t>
            </a:r>
            <a:endParaRPr lang="en-GB" altLang="cs-CZ" dirty="0" smtClean="0"/>
          </a:p>
          <a:p>
            <a:r>
              <a:rPr lang="cs-CZ" altLang="cs-CZ" sz="2800" dirty="0" smtClean="0"/>
              <a:t>Both the processes have probabilistic character – on average, (many) thousands seeds are needed to give rise to a single fertile adult – consequently, a single seed arriving to a site has a negligible chance to form a population</a:t>
            </a:r>
            <a:endParaRPr lang="en-GB" altLang="cs-CZ"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cs-CZ" altLang="cs-CZ" dirty="0" smtClean="0"/>
              <a:t>Reminder: Physiological - - - - and Ecological              optimum</a:t>
            </a:r>
            <a:endParaRPr lang="en-GB" altLang="cs-CZ" dirty="0" smtClean="0"/>
          </a:p>
        </p:txBody>
      </p:sp>
      <p:pic>
        <p:nvPicPr>
          <p:cNvPr id="378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5715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
          <p:cNvSpPr txBox="1">
            <a:spLocks noChangeArrowheads="1"/>
          </p:cNvSpPr>
          <p:nvPr/>
        </p:nvSpPr>
        <p:spPr bwMode="auto">
          <a:xfrm>
            <a:off x="6705600" y="243840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en-US" sz="2400"/>
              <a:t>Prach: Úvod do vegetační ekologie.</a:t>
            </a:r>
          </a:p>
        </p:txBody>
      </p:sp>
      <p:cxnSp>
        <p:nvCxnSpPr>
          <p:cNvPr id="3" name="Straight Connector 2"/>
          <p:cNvCxnSpPr/>
          <p:nvPr/>
        </p:nvCxnSpPr>
        <p:spPr bwMode="auto">
          <a:xfrm>
            <a:off x="4379323" y="1519646"/>
            <a:ext cx="16002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2895600" y="5334000"/>
            <a:ext cx="1524000" cy="261610"/>
          </a:xfrm>
          <a:prstGeom prst="rect">
            <a:avLst/>
          </a:prstGeom>
          <a:solidFill>
            <a:schemeClr val="bg1"/>
          </a:solidFill>
        </p:spPr>
        <p:txBody>
          <a:bodyPr wrap="square" rtlCol="0">
            <a:spAutoFit/>
          </a:bodyPr>
          <a:lstStyle/>
          <a:p>
            <a:r>
              <a:rPr lang="cs-CZ" sz="1100" dirty="0" smtClean="0"/>
              <a:t>Soil pH</a:t>
            </a:r>
            <a:endParaRPr lang="en-US" sz="1100" dirty="0"/>
          </a:p>
        </p:txBody>
      </p:sp>
      <p:sp>
        <p:nvSpPr>
          <p:cNvPr id="5" name="TextBox 4"/>
          <p:cNvSpPr txBox="1"/>
          <p:nvPr/>
        </p:nvSpPr>
        <p:spPr>
          <a:xfrm>
            <a:off x="5943600" y="3810000"/>
            <a:ext cx="3048000" cy="3046988"/>
          </a:xfrm>
          <a:prstGeom prst="rect">
            <a:avLst/>
          </a:prstGeom>
          <a:solidFill>
            <a:srgbClr val="FFFF00"/>
          </a:solidFill>
        </p:spPr>
        <p:txBody>
          <a:bodyPr wrap="square" rtlCol="0">
            <a:spAutoFit/>
          </a:bodyPr>
          <a:lstStyle/>
          <a:p>
            <a:r>
              <a:rPr lang="cs-CZ" dirty="0" smtClean="0"/>
              <a:t>Physiological optimum reflects response to abiotic environment, ecological to both, abiotic environment and biotic interactions – in plants mostly competition</a:t>
            </a:r>
            <a:endParaRPr lang="en-US" dirty="0"/>
          </a:p>
        </p:txBody>
      </p:sp>
      <p:sp>
        <p:nvSpPr>
          <p:cNvPr id="6" name="TextBox 5"/>
          <p:cNvSpPr txBox="1"/>
          <p:nvPr/>
        </p:nvSpPr>
        <p:spPr>
          <a:xfrm>
            <a:off x="1143000" y="2133600"/>
            <a:ext cx="2133600" cy="338554"/>
          </a:xfrm>
          <a:prstGeom prst="rect">
            <a:avLst/>
          </a:prstGeom>
          <a:solidFill>
            <a:schemeClr val="bg1"/>
          </a:solidFill>
        </p:spPr>
        <p:txBody>
          <a:bodyPr wrap="square" rtlCol="0">
            <a:spAutoFit/>
          </a:bodyPr>
          <a:lstStyle/>
          <a:p>
            <a:r>
              <a:rPr lang="cs-CZ" sz="1600" i="1" dirty="0" smtClean="0"/>
              <a:t>Deschampsia flexuosa</a:t>
            </a:r>
            <a:endParaRPr lang="en-US" sz="1600" i="1" dirty="0"/>
          </a:p>
        </p:txBody>
      </p:sp>
      <p:sp>
        <p:nvSpPr>
          <p:cNvPr id="7" name="TextBox 6"/>
          <p:cNvSpPr txBox="1"/>
          <p:nvPr/>
        </p:nvSpPr>
        <p:spPr>
          <a:xfrm>
            <a:off x="3581400" y="2468880"/>
            <a:ext cx="1981200" cy="369332"/>
          </a:xfrm>
          <a:prstGeom prst="rect">
            <a:avLst/>
          </a:prstGeom>
          <a:solidFill>
            <a:schemeClr val="bg1"/>
          </a:solidFill>
        </p:spPr>
        <p:txBody>
          <a:bodyPr wrap="square" rtlCol="0">
            <a:spAutoFit/>
          </a:bodyPr>
          <a:lstStyle/>
          <a:p>
            <a:r>
              <a:rPr lang="cs-CZ" sz="1800" i="1" dirty="0" smtClean="0"/>
              <a:t>Festuca ovina</a:t>
            </a:r>
            <a:endParaRPr lang="en-US" sz="1800" i="1" dirty="0"/>
          </a:p>
        </p:txBody>
      </p:sp>
      <p:sp>
        <p:nvSpPr>
          <p:cNvPr id="8" name="TextBox 7"/>
          <p:cNvSpPr txBox="1"/>
          <p:nvPr/>
        </p:nvSpPr>
        <p:spPr>
          <a:xfrm>
            <a:off x="3581400" y="3810000"/>
            <a:ext cx="1598023" cy="369332"/>
          </a:xfrm>
          <a:prstGeom prst="rect">
            <a:avLst/>
          </a:prstGeom>
          <a:solidFill>
            <a:schemeClr val="bg1"/>
          </a:solidFill>
        </p:spPr>
        <p:txBody>
          <a:bodyPr wrap="square" rtlCol="0">
            <a:spAutoFit/>
          </a:bodyPr>
          <a:lstStyle/>
          <a:p>
            <a:r>
              <a:rPr lang="cs-CZ" sz="1800" i="1" dirty="0" smtClean="0"/>
              <a:t>Rumex acetosa</a:t>
            </a:r>
            <a:endParaRPr lang="en-US" sz="1800" i="1" dirty="0"/>
          </a:p>
        </p:txBody>
      </p:sp>
      <p:sp>
        <p:nvSpPr>
          <p:cNvPr id="9" name="TextBox 8"/>
          <p:cNvSpPr txBox="1"/>
          <p:nvPr/>
        </p:nvSpPr>
        <p:spPr>
          <a:xfrm>
            <a:off x="1447800" y="3810000"/>
            <a:ext cx="1295400" cy="430887"/>
          </a:xfrm>
          <a:prstGeom prst="rect">
            <a:avLst/>
          </a:prstGeom>
          <a:solidFill>
            <a:schemeClr val="bg1"/>
          </a:solidFill>
        </p:spPr>
        <p:txBody>
          <a:bodyPr wrap="square" rtlCol="0">
            <a:spAutoFit/>
          </a:bodyPr>
          <a:lstStyle/>
          <a:p>
            <a:r>
              <a:rPr lang="cs-CZ" sz="1100" i="1" dirty="0" smtClean="0"/>
              <a:t>Scabiosa columbaria</a:t>
            </a:r>
            <a:endParaRPr lang="en-US" sz="1100" i="1" dirty="0"/>
          </a:p>
        </p:txBody>
      </p:sp>
    </p:spTree>
    <p:extLst>
      <p:ext uri="{BB962C8B-B14F-4D97-AF65-F5344CB8AC3E}">
        <p14:creationId xmlns:p14="http://schemas.microsoft.com/office/powerpoint/2010/main" val="1852572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cs-CZ" altLang="en-US" dirty="0" smtClean="0"/>
              <a:t>History of </a:t>
            </a:r>
            <a:r>
              <a:rPr lang="cs-CZ" altLang="en-US" i="1" dirty="0" smtClean="0"/>
              <a:t>Puccinellia distans</a:t>
            </a:r>
            <a:r>
              <a:rPr lang="cs-CZ" altLang="en-US" dirty="0"/>
              <a:t> </a:t>
            </a:r>
            <a:r>
              <a:rPr lang="cs-CZ" altLang="en-US" dirty="0" smtClean="0"/>
              <a:t>in Czech Republic</a:t>
            </a:r>
            <a:endParaRPr lang="en-US" altLang="en-US" dirty="0" smtClean="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6588"/>
            <a:ext cx="371633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76425"/>
            <a:ext cx="1581150" cy="497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TextBox 2"/>
          <p:cNvSpPr txBox="1">
            <a:spLocks noChangeArrowheads="1"/>
          </p:cNvSpPr>
          <p:nvPr/>
        </p:nvSpPr>
        <p:spPr bwMode="auto">
          <a:xfrm>
            <a:off x="6172200" y="2362200"/>
            <a:ext cx="2667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en-US" sz="2400" dirty="0" smtClean="0"/>
              <a:t>Treating roads with salt – it does not improve the conditions for </a:t>
            </a:r>
            <a:r>
              <a:rPr lang="cs-CZ" altLang="en-US" sz="2400" i="1" dirty="0" smtClean="0"/>
              <a:t>Puccinelia</a:t>
            </a:r>
            <a:r>
              <a:rPr lang="cs-CZ" altLang="en-US" sz="2400" dirty="0" smtClean="0"/>
              <a:t>, but excluded all the better competitors</a:t>
            </a:r>
            <a:endParaRPr lang="en-US" altLang="en-US" sz="2400" dirty="0"/>
          </a:p>
        </p:txBody>
      </p:sp>
    </p:spTree>
    <p:extLst>
      <p:ext uri="{BB962C8B-B14F-4D97-AF65-F5344CB8AC3E}">
        <p14:creationId xmlns:p14="http://schemas.microsoft.com/office/powerpoint/2010/main" val="1339116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Using Ellenberg</a:t>
            </a:r>
            <a:endParaRPr lang="en-US" dirty="0"/>
          </a:p>
        </p:txBody>
      </p:sp>
      <p:sp>
        <p:nvSpPr>
          <p:cNvPr id="3" name="Content Placeholder 2"/>
          <p:cNvSpPr>
            <a:spLocks noGrp="1"/>
          </p:cNvSpPr>
          <p:nvPr>
            <p:ph idx="1"/>
          </p:nvPr>
        </p:nvSpPr>
        <p:spPr/>
        <p:txBody>
          <a:bodyPr/>
          <a:lstStyle/>
          <a:p>
            <a:r>
              <a:rPr lang="cs-CZ" dirty="0" smtClean="0"/>
              <a:t>For a habitat, complete a relevé, and calculate CWM (community weighted or unweighted mean) for (say) moisture, temperature and light (perhaps reflect also pH, salinity) and take the species with Ellenberg indicator values close to these.</a:t>
            </a:r>
          </a:p>
          <a:p>
            <a:r>
              <a:rPr lang="cs-CZ" dirty="0" smtClean="0"/>
              <a:t>Both, CWM and species values reflect species ecological optima </a:t>
            </a:r>
            <a:endParaRPr lang="en-US" dirty="0"/>
          </a:p>
        </p:txBody>
      </p:sp>
    </p:spTree>
    <p:extLst>
      <p:ext uri="{BB962C8B-B14F-4D97-AF65-F5344CB8AC3E}">
        <p14:creationId xmlns:p14="http://schemas.microsoft.com/office/powerpoint/2010/main" val="1440481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1143000"/>
          </a:xfrm>
        </p:spPr>
        <p:txBody>
          <a:bodyPr/>
          <a:lstStyle/>
          <a:p>
            <a:r>
              <a:rPr lang="cs-CZ" dirty="0" smtClean="0"/>
              <a:t>Using traits</a:t>
            </a:r>
            <a:endParaRPr lang="en-US" dirty="0"/>
          </a:p>
        </p:txBody>
      </p:sp>
      <p:sp>
        <p:nvSpPr>
          <p:cNvPr id="3" name="Content Placeholder 2"/>
          <p:cNvSpPr>
            <a:spLocks noGrp="1"/>
          </p:cNvSpPr>
          <p:nvPr>
            <p:ph idx="1"/>
          </p:nvPr>
        </p:nvSpPr>
        <p:spPr>
          <a:xfrm>
            <a:off x="609600" y="1371600"/>
            <a:ext cx="7772400" cy="4114800"/>
          </a:xfrm>
        </p:spPr>
        <p:txBody>
          <a:bodyPr/>
          <a:lstStyle/>
          <a:p>
            <a:r>
              <a:rPr lang="cs-CZ" sz="2800" dirty="0" smtClean="0"/>
              <a:t>Again, take a relevé and include species with traits corresponding to traits of the constituent species</a:t>
            </a:r>
            <a:endParaRPr lang="cs-CZ" sz="2800" dirty="0"/>
          </a:p>
          <a:p>
            <a:r>
              <a:rPr lang="cs-CZ" sz="2800" dirty="0" smtClean="0"/>
              <a:t>Again, both traits of the vegetation, but also preferences of individual species reflect species ecological optima – species with low SLA are physiologically able to grow in wet habitats, but </a:t>
            </a:r>
            <a:r>
              <a:rPr lang="cs-CZ" sz="2800" dirty="0" smtClean="0"/>
              <a:t>are </a:t>
            </a:r>
            <a:r>
              <a:rPr lang="cs-CZ" sz="2800" dirty="0" smtClean="0"/>
              <a:t>missing there because </a:t>
            </a:r>
            <a:r>
              <a:rPr lang="cs-CZ" sz="2800" dirty="0" err="1" smtClean="0"/>
              <a:t>of</a:t>
            </a:r>
            <a:r>
              <a:rPr lang="cs-CZ" sz="2800" dirty="0" smtClean="0"/>
              <a:t> </a:t>
            </a:r>
            <a:r>
              <a:rPr lang="cs-CZ" sz="2800" dirty="0" err="1" smtClean="0"/>
              <a:t>competition</a:t>
            </a:r>
            <a:endParaRPr lang="en-US" sz="2800" dirty="0" smtClean="0"/>
          </a:p>
          <a:p>
            <a:r>
              <a:rPr lang="en-US" sz="2800" dirty="0" smtClean="0">
                <a:solidFill>
                  <a:srgbClr val="FF0000"/>
                </a:solidFill>
              </a:rPr>
              <a:t>Problem – high functional alpha diversity </a:t>
            </a:r>
            <a:endParaRPr lang="en-US" sz="2800" dirty="0">
              <a:solidFill>
                <a:srgbClr val="FF0000"/>
              </a:solidFill>
            </a:endParaRPr>
          </a:p>
        </p:txBody>
      </p:sp>
    </p:spTree>
    <p:extLst>
      <p:ext uri="{BB962C8B-B14F-4D97-AF65-F5344CB8AC3E}">
        <p14:creationId xmlns:p14="http://schemas.microsoft.com/office/powerpoint/2010/main" val="4289112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Beals index</a:t>
            </a:r>
            <a:endParaRPr lang="en-US" dirty="0"/>
          </a:p>
        </p:txBody>
      </p:sp>
      <p:sp>
        <p:nvSpPr>
          <p:cNvPr id="3" name="Content Placeholder 2"/>
          <p:cNvSpPr>
            <a:spLocks noGrp="1"/>
          </p:cNvSpPr>
          <p:nvPr>
            <p:ph idx="1"/>
          </p:nvPr>
        </p:nvSpPr>
        <p:spPr/>
        <p:txBody>
          <a:bodyPr/>
          <a:lstStyle/>
          <a:p>
            <a:r>
              <a:rPr lang="cs-CZ" sz="2400" dirty="0" smtClean="0"/>
              <a:t>How likely is the species presence in a site?</a:t>
            </a:r>
          </a:p>
          <a:p>
            <a:r>
              <a:rPr lang="cs-CZ" sz="2400" dirty="0" smtClean="0"/>
              <a:t>Compare the releve from the site with the (reference) phytosociological database</a:t>
            </a:r>
            <a:endParaRPr lang="cs-CZ" sz="4000" dirty="0"/>
          </a:p>
          <a:p>
            <a:r>
              <a:rPr lang="en-US" sz="2400" dirty="0"/>
              <a:t>(</a:t>
            </a:r>
            <a:r>
              <a:rPr lang="en-US" sz="2400" dirty="0" err="1"/>
              <a:t>Beals</a:t>
            </a:r>
            <a:r>
              <a:rPr lang="en-US" sz="2400" dirty="0"/>
              <a:t> 1984</a:t>
            </a:r>
            <a:r>
              <a:rPr lang="en-US" sz="2400" dirty="0" smtClean="0"/>
              <a:t>)</a:t>
            </a:r>
            <a:r>
              <a:rPr lang="cs-CZ" sz="2400" dirty="0"/>
              <a:t>:</a:t>
            </a:r>
            <a:r>
              <a:rPr lang="en-US" sz="2400" dirty="0" smtClean="0"/>
              <a:t> </a:t>
            </a:r>
            <a:r>
              <a:rPr lang="en-US" sz="2400" dirty="0"/>
              <a:t>The probability of occurrence of species j at a habitat </a:t>
            </a:r>
            <a:r>
              <a:rPr lang="en-US" sz="2400" dirty="0" err="1"/>
              <a:t>i</a:t>
            </a:r>
            <a:r>
              <a:rPr lang="en-US" sz="2400" dirty="0"/>
              <a:t> is defined as </a:t>
            </a:r>
            <a:endParaRPr lang="cs-CZ" sz="2400" dirty="0" smtClean="0"/>
          </a:p>
          <a:p>
            <a:endParaRPr lang="cs-CZ" sz="2400" dirty="0"/>
          </a:p>
          <a:p>
            <a:pPr marL="0" indent="0">
              <a:buNone/>
            </a:pPr>
            <a:r>
              <a:rPr lang="en-US" sz="2400" dirty="0" smtClean="0"/>
              <a:t>where </a:t>
            </a:r>
            <a:r>
              <a:rPr lang="en-US" sz="2400" dirty="0" err="1"/>
              <a:t>p</a:t>
            </a:r>
            <a:r>
              <a:rPr lang="en-US" sz="2400" baseline="-25000" dirty="0" err="1"/>
              <a:t>ij</a:t>
            </a:r>
            <a:r>
              <a:rPr lang="en-US" sz="2400" dirty="0"/>
              <a:t> is probability to find species j at habitat </a:t>
            </a:r>
            <a:r>
              <a:rPr lang="en-US" sz="2400" dirty="0" err="1"/>
              <a:t>i</a:t>
            </a:r>
            <a:r>
              <a:rPr lang="en-US" sz="2400" dirty="0"/>
              <a:t>, S</a:t>
            </a:r>
            <a:r>
              <a:rPr lang="en-US" sz="2400" baseline="-25000" dirty="0"/>
              <a:t>i</a:t>
            </a:r>
            <a:r>
              <a:rPr lang="en-US" sz="2400" dirty="0"/>
              <a:t> is number of species at habitat </a:t>
            </a:r>
            <a:r>
              <a:rPr lang="en-US" sz="2400" dirty="0" err="1"/>
              <a:t>i</a:t>
            </a:r>
            <a:r>
              <a:rPr lang="en-US" sz="2400" dirty="0"/>
              <a:t> (minus 1 if species j is present), </a:t>
            </a:r>
            <a:r>
              <a:rPr lang="en-US" sz="2400" dirty="0" err="1"/>
              <a:t>N</a:t>
            </a:r>
            <a:r>
              <a:rPr lang="en-US" sz="2400" baseline="-25000" dirty="0" err="1"/>
              <a:t>jk</a:t>
            </a:r>
            <a:r>
              <a:rPr lang="en-US" sz="2400" dirty="0"/>
              <a:t> is number of joint occurrences of species j and k, </a:t>
            </a:r>
            <a:r>
              <a:rPr lang="en-US" sz="2400" dirty="0" smtClean="0"/>
              <a:t>in </a:t>
            </a:r>
            <a:r>
              <a:rPr lang="en-US" sz="2400" dirty="0"/>
              <a:t>the reference database, </a:t>
            </a:r>
            <a:r>
              <a:rPr lang="en-US" sz="2400" dirty="0" err="1"/>
              <a:t>N</a:t>
            </a:r>
            <a:r>
              <a:rPr lang="en-US" sz="2400" baseline="-25000" dirty="0" err="1"/>
              <a:t>k</a:t>
            </a:r>
            <a:r>
              <a:rPr lang="en-US" sz="2400" dirty="0"/>
              <a:t> is number of occurrences of species k in the reference database</a:t>
            </a:r>
          </a:p>
        </p:txBody>
      </p:sp>
      <p:pic>
        <p:nvPicPr>
          <p:cNvPr id="4" name="Picture 3"/>
          <p:cNvPicPr/>
          <p:nvPr/>
        </p:nvPicPr>
        <p:blipFill rotWithShape="1">
          <a:blip r:embed="rId2"/>
          <a:srcRect t="40588" r="63623" b="51471"/>
          <a:stretch/>
        </p:blipFill>
        <p:spPr bwMode="auto">
          <a:xfrm>
            <a:off x="1371600" y="3962400"/>
            <a:ext cx="5791200" cy="60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5440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Again</a:t>
            </a:r>
            <a:endParaRPr lang="en-US" dirty="0"/>
          </a:p>
        </p:txBody>
      </p:sp>
      <p:sp>
        <p:nvSpPr>
          <p:cNvPr id="3" name="Content Placeholder 2"/>
          <p:cNvSpPr>
            <a:spLocks noGrp="1"/>
          </p:cNvSpPr>
          <p:nvPr>
            <p:ph idx="1"/>
          </p:nvPr>
        </p:nvSpPr>
        <p:spPr/>
        <p:txBody>
          <a:bodyPr/>
          <a:lstStyle/>
          <a:p>
            <a:r>
              <a:rPr lang="cs-CZ" dirty="0" smtClean="0"/>
              <a:t>Beals index also reflects species ecological optima</a:t>
            </a:r>
            <a:endParaRPr lang="cs-CZ" dirty="0"/>
          </a:p>
          <a:p>
            <a:endParaRPr lang="cs-CZ" dirty="0" smtClean="0"/>
          </a:p>
          <a:p>
            <a:r>
              <a:rPr lang="cs-CZ" dirty="0" smtClean="0"/>
              <a:t>In all above cases, the methods select species that should be able to tollerate both, the environmental (abiotic) conditions </a:t>
            </a:r>
            <a:r>
              <a:rPr lang="cs-CZ" b="1" dirty="0" smtClean="0"/>
              <a:t>AND</a:t>
            </a:r>
            <a:r>
              <a:rPr lang="cs-CZ" dirty="0" smtClean="0"/>
              <a:t> the biotic pressure (competition)</a:t>
            </a:r>
            <a:endParaRPr lang="en-US" dirty="0"/>
          </a:p>
        </p:txBody>
      </p:sp>
    </p:spTree>
    <p:extLst>
      <p:ext uri="{BB962C8B-B14F-4D97-AF65-F5344CB8AC3E}">
        <p14:creationId xmlns:p14="http://schemas.microsoft.com/office/powerpoint/2010/main" val="370151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58" t="13125" r="25000" b="59221"/>
          <a:stretch/>
        </p:blipFill>
        <p:spPr bwMode="auto">
          <a:xfrm>
            <a:off x="381000" y="140567"/>
            <a:ext cx="8679142" cy="379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267200"/>
            <a:ext cx="8153400" cy="830997"/>
          </a:xfrm>
          <a:prstGeom prst="rect">
            <a:avLst/>
          </a:prstGeom>
          <a:noFill/>
        </p:spPr>
        <p:txBody>
          <a:bodyPr wrap="square" rtlCol="0">
            <a:spAutoFit/>
          </a:bodyPr>
          <a:lstStyle/>
          <a:p>
            <a:r>
              <a:rPr lang="en-US" dirty="0" smtClean="0"/>
              <a:t>And again, this method reflects the ecological optima of the species (again, based on the large databases)</a:t>
            </a:r>
            <a:endParaRPr lang="en-US" dirty="0"/>
          </a:p>
        </p:txBody>
      </p:sp>
    </p:spTree>
    <p:extLst>
      <p:ext uri="{BB962C8B-B14F-4D97-AF65-F5344CB8AC3E}">
        <p14:creationId xmlns:p14="http://schemas.microsoft.com/office/powerpoint/2010/main" val="2693109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Consider also biogeography</a:t>
            </a:r>
            <a:endParaRPr lang="en-US" dirty="0"/>
          </a:p>
        </p:txBody>
      </p:sp>
      <p:sp>
        <p:nvSpPr>
          <p:cNvPr id="3" name="Content Placeholder 2"/>
          <p:cNvSpPr>
            <a:spLocks noGrp="1"/>
          </p:cNvSpPr>
          <p:nvPr>
            <p:ph idx="1"/>
          </p:nvPr>
        </p:nvSpPr>
        <p:spPr/>
        <p:txBody>
          <a:bodyPr/>
          <a:lstStyle/>
          <a:p>
            <a:r>
              <a:rPr lang="cs-CZ" dirty="0" smtClean="0"/>
              <a:t>And thus the  dispersal limitation on medium spatial scales</a:t>
            </a:r>
          </a:p>
          <a:p>
            <a:endParaRPr lang="cs-CZ" dirty="0"/>
          </a:p>
          <a:p>
            <a:r>
              <a:rPr lang="cs-CZ" dirty="0" smtClean="0"/>
              <a:t>If you take as a basis the Czech National Phytosociological database for calculation of Beals index, some results would be biased</a:t>
            </a:r>
            <a:endParaRPr lang="en-US" dirty="0"/>
          </a:p>
        </p:txBody>
      </p:sp>
    </p:spTree>
    <p:extLst>
      <p:ext uri="{BB962C8B-B14F-4D97-AF65-F5344CB8AC3E}">
        <p14:creationId xmlns:p14="http://schemas.microsoft.com/office/powerpoint/2010/main" val="4260526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Dispersal limitation on regional scale</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981200"/>
            <a:ext cx="4797425" cy="428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3600" y="2209800"/>
            <a:ext cx="2743200" cy="4154984"/>
          </a:xfrm>
          <a:prstGeom prst="rect">
            <a:avLst/>
          </a:prstGeom>
          <a:noFill/>
        </p:spPr>
        <p:txBody>
          <a:bodyPr wrap="square" rtlCol="0">
            <a:spAutoFit/>
          </a:bodyPr>
          <a:lstStyle/>
          <a:p>
            <a:r>
              <a:rPr lang="en-US" i="1" dirty="0" smtClean="0"/>
              <a:t>Cyclamen </a:t>
            </a:r>
            <a:r>
              <a:rPr lang="en-US" i="1" dirty="0" err="1" smtClean="0"/>
              <a:t>purpurascens</a:t>
            </a:r>
            <a:endParaRPr lang="en-US" i="1" dirty="0" smtClean="0"/>
          </a:p>
          <a:p>
            <a:endParaRPr lang="en-US" i="1" dirty="0"/>
          </a:p>
          <a:p>
            <a:r>
              <a:rPr lang="en-US" dirty="0" smtClean="0"/>
              <a:t>Common in  the area of </a:t>
            </a:r>
            <a:r>
              <a:rPr lang="en-US" dirty="0" err="1" smtClean="0"/>
              <a:t>Mohelno</a:t>
            </a:r>
            <a:r>
              <a:rPr lang="en-US" dirty="0" smtClean="0"/>
              <a:t> field course, completely missing from similar sites in surrounding of Ceske </a:t>
            </a:r>
            <a:r>
              <a:rPr lang="en-US" dirty="0" smtClean="0"/>
              <a:t>Budejovice unless artificially introduced)</a:t>
            </a:r>
            <a:endParaRPr lang="en-US" dirty="0"/>
          </a:p>
        </p:txBody>
      </p:sp>
    </p:spTree>
    <p:extLst>
      <p:ext uri="{BB962C8B-B14F-4D97-AF65-F5344CB8AC3E}">
        <p14:creationId xmlns:p14="http://schemas.microsoft.com/office/powerpoint/2010/main" val="4076234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48"/>
            <a:ext cx="5796438" cy="685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2160" y="476672"/>
            <a:ext cx="2952328" cy="3416320"/>
          </a:xfrm>
          <a:prstGeom prst="rect">
            <a:avLst/>
          </a:prstGeom>
          <a:noFill/>
        </p:spPr>
        <p:txBody>
          <a:bodyPr wrap="square" rtlCol="0">
            <a:spAutoFit/>
          </a:bodyPr>
          <a:lstStyle/>
          <a:p>
            <a:r>
              <a:rPr lang="cs-CZ" dirty="0"/>
              <a:t>Z</a:t>
            </a:r>
            <a:r>
              <a:rPr lang="cs-CZ" dirty="0" smtClean="0"/>
              <a:t>vonečník černý –</a:t>
            </a:r>
            <a:r>
              <a:rPr lang="cs-CZ" i="1" dirty="0" smtClean="0"/>
              <a:t>Phyteuma nigrum</a:t>
            </a:r>
            <a:r>
              <a:rPr lang="cs-CZ" dirty="0" smtClean="0"/>
              <a:t> </a:t>
            </a:r>
          </a:p>
          <a:p>
            <a:endParaRPr lang="cs-CZ" dirty="0"/>
          </a:p>
          <a:p>
            <a:r>
              <a:rPr lang="cs-CZ" dirty="0" smtClean="0"/>
              <a:t>In the Czech republic, it has rather strange distribution, (photo close to Purkarec, north of ceske Budejovice)</a:t>
            </a:r>
            <a:endParaRPr lang="en-US" dirty="0"/>
          </a:p>
        </p:txBody>
      </p:sp>
    </p:spTree>
    <p:extLst>
      <p:ext uri="{BB962C8B-B14F-4D97-AF65-F5344CB8AC3E}">
        <p14:creationId xmlns:p14="http://schemas.microsoft.com/office/powerpoint/2010/main" val="686374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p:txBody>
          <a:bodyPr/>
          <a:lstStyle/>
          <a:p>
            <a:r>
              <a:rPr lang="en-GB" altLang="cs-CZ" smtClean="0"/>
              <a:t>Grime (1998) – three species types in a community</a:t>
            </a:r>
          </a:p>
        </p:txBody>
      </p:sp>
      <p:sp>
        <p:nvSpPr>
          <p:cNvPr id="6147" name="Rectangle 1027"/>
          <p:cNvSpPr>
            <a:spLocks noGrp="1" noChangeArrowheads="1"/>
          </p:cNvSpPr>
          <p:nvPr>
            <p:ph type="body" idx="1"/>
          </p:nvPr>
        </p:nvSpPr>
        <p:spPr/>
        <p:txBody>
          <a:bodyPr/>
          <a:lstStyle/>
          <a:p>
            <a:r>
              <a:rPr lang="en-GB" altLang="cs-CZ" dirty="0" smtClean="0"/>
              <a:t>Dominants</a:t>
            </a:r>
          </a:p>
          <a:p>
            <a:r>
              <a:rPr lang="en-GB" altLang="cs-CZ" dirty="0" smtClean="0"/>
              <a:t>Subordinates </a:t>
            </a:r>
          </a:p>
          <a:p>
            <a:r>
              <a:rPr lang="en-GB" altLang="cs-CZ" dirty="0" smtClean="0"/>
              <a:t>Transitional: species</a:t>
            </a:r>
            <a:r>
              <a:rPr lang="cs-CZ" altLang="cs-CZ" dirty="0" smtClean="0"/>
              <a:t>,</a:t>
            </a:r>
            <a:r>
              <a:rPr lang="en-GB" altLang="cs-CZ" dirty="0" smtClean="0"/>
              <a:t> population of which is able to survive only because of continuous supply of diaspores from outside – in fact, </a:t>
            </a:r>
            <a:r>
              <a:rPr lang="en-GB" altLang="cs-CZ" i="1" dirty="0" smtClean="0"/>
              <a:t>sink populations</a:t>
            </a:r>
            <a:r>
              <a:rPr lang="en-GB" altLang="cs-CZ" dirty="0" smtClean="0"/>
              <a:t> in </a:t>
            </a:r>
            <a:r>
              <a:rPr lang="en-GB" altLang="cs-CZ" dirty="0" err="1" smtClean="0"/>
              <a:t>metapopulation</a:t>
            </a:r>
            <a:r>
              <a:rPr lang="en-GB" altLang="cs-CZ" dirty="0" smtClean="0"/>
              <a:t> (</a:t>
            </a:r>
            <a:r>
              <a:rPr lang="en-GB" altLang="cs-CZ" dirty="0" err="1" smtClean="0"/>
              <a:t>Hanski</a:t>
            </a:r>
            <a:r>
              <a:rPr lang="en-GB" altLang="cs-CZ" dirty="0" smtClean="0"/>
              <a:t>)</a:t>
            </a:r>
          </a:p>
        </p:txBody>
      </p:sp>
    </p:spTree>
    <p:extLst>
      <p:ext uri="{BB962C8B-B14F-4D97-AF65-F5344CB8AC3E}">
        <p14:creationId xmlns:p14="http://schemas.microsoft.com/office/powerpoint/2010/main" val="219191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78" t="18750" r="43666" b="24802"/>
          <a:stretch/>
        </p:blipFill>
        <p:spPr bwMode="auto">
          <a:xfrm>
            <a:off x="0" y="0"/>
            <a:ext cx="916918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5733256"/>
            <a:ext cx="8640960" cy="1200329"/>
          </a:xfrm>
          <a:prstGeom prst="rect">
            <a:avLst/>
          </a:prstGeom>
          <a:noFill/>
        </p:spPr>
        <p:txBody>
          <a:bodyPr wrap="square" rtlCol="0">
            <a:spAutoFit/>
          </a:bodyPr>
          <a:lstStyle/>
          <a:p>
            <a:r>
              <a:rPr lang="cs-CZ" dirty="0" smtClean="0"/>
              <a:t>Distribution of </a:t>
            </a:r>
            <a:r>
              <a:rPr lang="en-US" i="1" dirty="0" err="1" smtClean="0"/>
              <a:t>Phyteuma</a:t>
            </a:r>
            <a:r>
              <a:rPr lang="en-US" i="1" dirty="0" smtClean="0"/>
              <a:t> </a:t>
            </a:r>
            <a:r>
              <a:rPr lang="en-US" i="1" dirty="0" err="1" smtClean="0"/>
              <a:t>nigrum</a:t>
            </a:r>
            <a:r>
              <a:rPr lang="en-US" i="1" dirty="0" smtClean="0"/>
              <a:t> </a:t>
            </a:r>
            <a:r>
              <a:rPr lang="cs-CZ" dirty="0" smtClean="0"/>
              <a:t>in the Czech republic–  </a:t>
            </a:r>
          </a:p>
          <a:p>
            <a:r>
              <a:rPr lang="en-US" dirty="0" smtClean="0"/>
              <a:t>http://quick.florabase.cz/map/show/taxon/Phyteuma%20nigrum/callback/???</a:t>
            </a:r>
            <a:endParaRPr lang="en-US" dirty="0"/>
          </a:p>
        </p:txBody>
      </p:sp>
    </p:spTree>
    <p:extLst>
      <p:ext uri="{BB962C8B-B14F-4D97-AF65-F5344CB8AC3E}">
        <p14:creationId xmlns:p14="http://schemas.microsoft.com/office/powerpoint/2010/main" val="634855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cs-CZ" dirty="0" smtClean="0"/>
              <a:t>Taking the whole database, the Beals for localities in Sumava Mts will give unrealistically low, and for localities in White Carpathians positive value (and the species is missing there)</a:t>
            </a:r>
            <a:endParaRPr lang="en-US" dirty="0"/>
          </a:p>
        </p:txBody>
      </p:sp>
    </p:spTree>
    <p:extLst>
      <p:ext uri="{BB962C8B-B14F-4D97-AF65-F5344CB8AC3E}">
        <p14:creationId xmlns:p14="http://schemas.microsoft.com/office/powerpoint/2010/main" val="1470922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otanickafotogalerie.cz/highslide/images/large/104/Hacquetia_epipacti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5949280"/>
            <a:ext cx="8496944" cy="646331"/>
          </a:xfrm>
          <a:prstGeom prst="rect">
            <a:avLst/>
          </a:prstGeom>
          <a:noFill/>
        </p:spPr>
        <p:txBody>
          <a:bodyPr wrap="square" rtlCol="0">
            <a:spAutoFit/>
          </a:bodyPr>
          <a:lstStyle/>
          <a:p>
            <a:r>
              <a:rPr lang="cs-CZ" dirty="0" smtClean="0"/>
              <a:t>Hvězdnatec čemeřicový – </a:t>
            </a:r>
            <a:r>
              <a:rPr lang="cs-CZ" i="1" dirty="0" smtClean="0"/>
              <a:t>Hacquetia epipactis</a:t>
            </a:r>
          </a:p>
          <a:p>
            <a:r>
              <a:rPr lang="en-US" dirty="0" smtClean="0"/>
              <a:t>http://www.botanickafotogalerie.cz/fotogalerie.php?lng=cz</a:t>
            </a:r>
            <a:endParaRPr lang="en-US" dirty="0"/>
          </a:p>
        </p:txBody>
      </p:sp>
    </p:spTree>
    <p:extLst>
      <p:ext uri="{BB962C8B-B14F-4D97-AF65-F5344CB8AC3E}">
        <p14:creationId xmlns:p14="http://schemas.microsoft.com/office/powerpoint/2010/main" val="4009295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82" t="17063" r="35746" b="29960"/>
          <a:stretch/>
        </p:blipFill>
        <p:spPr bwMode="auto">
          <a:xfrm>
            <a:off x="0" y="15326"/>
            <a:ext cx="9205748" cy="528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4929759"/>
            <a:ext cx="9098244" cy="1938992"/>
          </a:xfrm>
          <a:prstGeom prst="rect">
            <a:avLst/>
          </a:prstGeom>
          <a:solidFill>
            <a:schemeClr val="bg1"/>
          </a:solidFill>
        </p:spPr>
        <p:txBody>
          <a:bodyPr wrap="square" rtlCol="0">
            <a:spAutoFit/>
          </a:bodyPr>
          <a:lstStyle/>
          <a:p>
            <a:r>
              <a:rPr lang="cs-CZ" dirty="0" smtClean="0"/>
              <a:t>Distribution of </a:t>
            </a:r>
            <a:r>
              <a:rPr lang="cs-CZ" i="1" dirty="0" smtClean="0"/>
              <a:t>Hacquetia epipactis </a:t>
            </a:r>
            <a:r>
              <a:rPr lang="cs-CZ" dirty="0" smtClean="0"/>
              <a:t>in the Czech republic (locality close to Praha is clearly result of arteficial introduction)</a:t>
            </a:r>
            <a:endParaRPr lang="cs-CZ" dirty="0"/>
          </a:p>
          <a:p>
            <a:r>
              <a:rPr lang="cs-CZ" dirty="0" smtClean="0"/>
              <a:t>http://quick.florabase.cz/map/show/taxon/Hacquetia%20epipactis/callback/???  - Beals would again not work when based on database for the whole Czech republic</a:t>
            </a:r>
            <a:endParaRPr lang="en-US" dirty="0"/>
          </a:p>
        </p:txBody>
      </p:sp>
    </p:spTree>
    <p:extLst>
      <p:ext uri="{BB962C8B-B14F-4D97-AF65-F5344CB8AC3E}">
        <p14:creationId xmlns:p14="http://schemas.microsoft.com/office/powerpoint/2010/main" val="2471575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8001000" cy="2228850"/>
          </a:xfrm>
        </p:spPr>
        <p:txBody>
          <a:bodyPr/>
          <a:lstStyle/>
          <a:p>
            <a:r>
              <a:rPr lang="en-US" altLang="cs-CZ" sz="8000"/>
              <a:t>Empirical studies</a:t>
            </a:r>
            <a:r>
              <a:rPr lang="en-US" altLang="cs-CZ" sz="4000"/>
              <a:t> </a:t>
            </a:r>
            <a:endParaRPr lang="cs-CZ" altLang="cs-CZ" sz="4000"/>
          </a:p>
        </p:txBody>
      </p:sp>
      <p:sp>
        <p:nvSpPr>
          <p:cNvPr id="2051" name="Rectangle 3"/>
          <p:cNvSpPr>
            <a:spLocks noGrp="1" noChangeArrowheads="1"/>
          </p:cNvSpPr>
          <p:nvPr>
            <p:ph type="subTitle" idx="1"/>
          </p:nvPr>
        </p:nvSpPr>
        <p:spPr>
          <a:xfrm>
            <a:off x="304800" y="3886200"/>
            <a:ext cx="8686800" cy="1752600"/>
          </a:xfrm>
        </p:spPr>
        <p:txBody>
          <a:bodyPr/>
          <a:lstStyle/>
          <a:p>
            <a:r>
              <a:rPr lang="en-US" altLang="cs-CZ" sz="2800"/>
              <a:t>testing the determinants of community structure</a:t>
            </a:r>
          </a:p>
          <a:p>
            <a:r>
              <a:rPr lang="en-US" altLang="cs-CZ" sz="2800"/>
              <a:t>(i.e. the dispersal limitation vs. habitat limitation)</a:t>
            </a:r>
            <a:endParaRPr lang="cs-CZ" altLang="cs-CZ" sz="2800"/>
          </a:p>
        </p:txBody>
      </p:sp>
    </p:spTree>
    <p:extLst>
      <p:ext uri="{BB962C8B-B14F-4D97-AF65-F5344CB8AC3E}">
        <p14:creationId xmlns:p14="http://schemas.microsoft.com/office/powerpoint/2010/main" val="839659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0"/>
            <a:ext cx="9067800" cy="2155825"/>
          </a:xfrm>
        </p:spPr>
        <p:txBody>
          <a:bodyPr/>
          <a:lstStyle/>
          <a:p>
            <a:r>
              <a:rPr lang="cs-CZ" dirty="0" smtClean="0"/>
              <a:t>Identification of species pool acoording to </a:t>
            </a:r>
            <a:r>
              <a:rPr lang="cs-CZ" dirty="0" err="1" smtClean="0"/>
              <a:t>Butay</a:t>
            </a:r>
            <a:r>
              <a:rPr lang="en-US" dirty="0" smtClean="0"/>
              <a:t> and disentangling abiotic </a:t>
            </a:r>
            <a:r>
              <a:rPr lang="en-US" dirty="0" err="1" smtClean="0"/>
              <a:t>abd</a:t>
            </a:r>
            <a:r>
              <a:rPr lang="en-US" dirty="0" smtClean="0"/>
              <a:t> biotic limitation</a:t>
            </a:r>
            <a:endParaRPr lang="en-US" dirty="0"/>
          </a:p>
        </p:txBody>
      </p:sp>
      <p:sp>
        <p:nvSpPr>
          <p:cNvPr id="3" name="Subtitle 2"/>
          <p:cNvSpPr>
            <a:spLocks noGrp="1"/>
          </p:cNvSpPr>
          <p:nvPr>
            <p:ph type="subTitle" idx="1"/>
          </p:nvPr>
        </p:nvSpPr>
        <p:spPr>
          <a:xfrm>
            <a:off x="548640" y="2286000"/>
            <a:ext cx="8140337" cy="1752600"/>
          </a:xfrm>
        </p:spPr>
        <p:txBody>
          <a:bodyPr/>
          <a:lstStyle/>
          <a:p>
            <a:r>
              <a:rPr lang="cs-CZ" dirty="0" smtClean="0"/>
              <a:t>Experimental </a:t>
            </a:r>
            <a:r>
              <a:rPr lang="cs-CZ" dirty="0" err="1" smtClean="0"/>
              <a:t>sowing</a:t>
            </a:r>
            <a:r>
              <a:rPr lang="cs-CZ" dirty="0" smtClean="0"/>
              <a:t> </a:t>
            </a:r>
            <a:r>
              <a:rPr lang="en-US" dirty="0" smtClean="0"/>
              <a:t>(removes the dispersal limitation)</a:t>
            </a:r>
            <a:endParaRPr lang="cs-CZ" dirty="0" smtClean="0"/>
          </a:p>
          <a:p>
            <a:r>
              <a:rPr lang="cs-CZ" dirty="0" smtClean="0"/>
              <a:t>(</a:t>
            </a:r>
            <a:r>
              <a:rPr lang="cs-CZ" sz="2800" dirty="0" smtClean="0"/>
              <a:t>all the species able to reach a site should be used (</a:t>
            </a:r>
            <a:r>
              <a:rPr lang="cs-CZ" sz="2800" dirty="0" smtClean="0">
                <a:sym typeface="Wingdings" panose="05000000000000000000" pitchFamily="2" charset="2"/>
              </a:rPr>
              <a:t></a:t>
            </a:r>
            <a:r>
              <a:rPr lang="cs-CZ" sz="2800" dirty="0" smtClean="0"/>
              <a:t>) </a:t>
            </a:r>
            <a:endParaRPr lang="en-US" sz="2800" dirty="0"/>
          </a:p>
        </p:txBody>
      </p:sp>
      <p:pic>
        <p:nvPicPr>
          <p:cNvPr id="4" name="Picture 3"/>
          <p:cNvPicPr/>
          <p:nvPr/>
        </p:nvPicPr>
        <p:blipFill rotWithShape="1">
          <a:blip r:embed="rId2"/>
          <a:srcRect t="11765" b="31177"/>
          <a:stretch/>
        </p:blipFill>
        <p:spPr bwMode="auto">
          <a:xfrm>
            <a:off x="546463" y="4190999"/>
            <a:ext cx="8292737" cy="2660469"/>
          </a:xfrm>
          <a:prstGeom prst="rect">
            <a:avLst/>
          </a:prstGeom>
          <a:ln>
            <a:noFill/>
          </a:ln>
          <a:extLst>
            <a:ext uri="{53640926-AAD7-44D8-BBD7-CCE9431645EC}">
              <a14:shadowObscured xmlns:a14="http://schemas.microsoft.com/office/drawing/2010/main"/>
            </a:ext>
          </a:extLst>
        </p:spPr>
      </p:pic>
      <p:pic>
        <p:nvPicPr>
          <p:cNvPr id="5" name="Obrázek 4"/>
          <p:cNvPicPr>
            <a:picLocks noChangeAspect="1"/>
          </p:cNvPicPr>
          <p:nvPr/>
        </p:nvPicPr>
        <p:blipFill rotWithShape="1">
          <a:blip r:embed="rId3"/>
          <a:srcRect l="28148" t="10780" r="11852" b="37862"/>
          <a:stretch/>
        </p:blipFill>
        <p:spPr>
          <a:xfrm>
            <a:off x="686889" y="2819400"/>
            <a:ext cx="8229599" cy="3962401"/>
          </a:xfrm>
          <a:prstGeom prst="rect">
            <a:avLst/>
          </a:prstGeom>
        </p:spPr>
      </p:pic>
    </p:spTree>
    <p:extLst>
      <p:ext uri="{BB962C8B-B14F-4D97-AF65-F5344CB8AC3E}">
        <p14:creationId xmlns:p14="http://schemas.microsoft.com/office/powerpoint/2010/main" val="17331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73"/>
          <p:cNvGrpSpPr/>
          <p:nvPr/>
        </p:nvGrpSpPr>
        <p:grpSpPr>
          <a:xfrm>
            <a:off x="645596" y="84411"/>
            <a:ext cx="7851791" cy="5856015"/>
            <a:chOff x="16480532" y="9904092"/>
            <a:chExt cx="10935119" cy="10347656"/>
          </a:xfrm>
        </p:grpSpPr>
        <p:grpSp>
          <p:nvGrpSpPr>
            <p:cNvPr id="3" name="Skupina 24"/>
            <p:cNvGrpSpPr/>
            <p:nvPr/>
          </p:nvGrpSpPr>
          <p:grpSpPr>
            <a:xfrm>
              <a:off x="22507666" y="10360098"/>
              <a:ext cx="4907985" cy="4551079"/>
              <a:chOff x="22187626" y="9817178"/>
              <a:chExt cx="4907985" cy="4551079"/>
            </a:xfrm>
          </p:grpSpPr>
          <p:pic>
            <p:nvPicPr>
              <p:cNvPr id="10" name="Picture 9" descr="E:\evča\Pictures\přf\Ohrazení\gappy2011\PB061862.JPG"/>
              <p:cNvPicPr>
                <a:picLocks noChangeAspect="1" noChangeArrowheads="1"/>
              </p:cNvPicPr>
              <p:nvPr/>
            </p:nvPicPr>
            <p:blipFill>
              <a:blip r:embed="rId2">
                <a:lum contrast="11000"/>
              </a:blip>
              <a:srcRect/>
              <a:stretch>
                <a:fillRect/>
              </a:stretch>
            </p:blipFill>
            <p:spPr bwMode="auto">
              <a:xfrm>
                <a:off x="22187626" y="9817178"/>
                <a:ext cx="4907985" cy="3672409"/>
              </a:xfrm>
              <a:prstGeom prst="rect">
                <a:avLst/>
              </a:prstGeom>
              <a:noFill/>
              <a:ln w="9525">
                <a:solidFill>
                  <a:schemeClr val="tx2"/>
                </a:solidFill>
              </a:ln>
            </p:spPr>
          </p:pic>
          <p:sp>
            <p:nvSpPr>
              <p:cNvPr id="11" name="TextovéPole 23"/>
              <p:cNvSpPr txBox="1"/>
              <p:nvPr/>
            </p:nvSpPr>
            <p:spPr>
              <a:xfrm>
                <a:off x="22187626" y="13504161"/>
                <a:ext cx="4906800" cy="864096"/>
              </a:xfrm>
              <a:prstGeom prst="rect">
                <a:avLst/>
              </a:prstGeom>
              <a:solidFill>
                <a:srgbClr val="99CC00">
                  <a:alpha val="68000"/>
                </a:srgbClr>
              </a:solidFill>
              <a:ln w="9525">
                <a:solidFill>
                  <a:schemeClr val="tx2"/>
                </a:solidFill>
              </a:ln>
            </p:spPr>
            <p:txBody>
              <a:bodyPr wrap="square" rtlCol="0">
                <a:noAutofit/>
              </a:bodyPr>
              <a:lstStyle>
                <a:defPPr>
                  <a:defRPr lang="cs-CZ"/>
                </a:defPPr>
                <a:lvl1pPr marL="0" algn="l" defTabSz="4320540" rtl="0" eaLnBrk="1" latinLnBrk="0" hangingPunct="1">
                  <a:defRPr sz="8600" kern="1200">
                    <a:solidFill>
                      <a:schemeClr val="tx1"/>
                    </a:solidFill>
                    <a:latin typeface="+mn-lt"/>
                    <a:ea typeface="+mn-ea"/>
                    <a:cs typeface="+mn-cs"/>
                  </a:defRPr>
                </a:lvl1pPr>
                <a:lvl2pPr marL="2160270" algn="l" defTabSz="4320540" rtl="0" eaLnBrk="1" latinLnBrk="0" hangingPunct="1">
                  <a:defRPr sz="8600" kern="1200">
                    <a:solidFill>
                      <a:schemeClr val="tx1"/>
                    </a:solidFill>
                    <a:latin typeface="+mn-lt"/>
                    <a:ea typeface="+mn-ea"/>
                    <a:cs typeface="+mn-cs"/>
                  </a:defRPr>
                </a:lvl2pPr>
                <a:lvl3pPr marL="4320540" algn="l" defTabSz="4320540" rtl="0" eaLnBrk="1" latinLnBrk="0" hangingPunct="1">
                  <a:defRPr sz="8600" kern="1200">
                    <a:solidFill>
                      <a:schemeClr val="tx1"/>
                    </a:solidFill>
                    <a:latin typeface="+mn-lt"/>
                    <a:ea typeface="+mn-ea"/>
                    <a:cs typeface="+mn-cs"/>
                  </a:defRPr>
                </a:lvl3pPr>
                <a:lvl4pPr marL="6480810" algn="l" defTabSz="4320540" rtl="0" eaLnBrk="1" latinLnBrk="0" hangingPunct="1">
                  <a:defRPr sz="8600" kern="1200">
                    <a:solidFill>
                      <a:schemeClr val="tx1"/>
                    </a:solidFill>
                    <a:latin typeface="+mn-lt"/>
                    <a:ea typeface="+mn-ea"/>
                    <a:cs typeface="+mn-cs"/>
                  </a:defRPr>
                </a:lvl4pPr>
                <a:lvl5pPr marL="8641080" algn="l" defTabSz="4320540" rtl="0" eaLnBrk="1" latinLnBrk="0" hangingPunct="1">
                  <a:defRPr sz="8600" kern="1200">
                    <a:solidFill>
                      <a:schemeClr val="tx1"/>
                    </a:solidFill>
                    <a:latin typeface="+mn-lt"/>
                    <a:ea typeface="+mn-ea"/>
                    <a:cs typeface="+mn-cs"/>
                  </a:defRPr>
                </a:lvl5pPr>
                <a:lvl6pPr marL="10801350" algn="l" defTabSz="4320540" rtl="0" eaLnBrk="1" latinLnBrk="0" hangingPunct="1">
                  <a:defRPr sz="8600" kern="1200">
                    <a:solidFill>
                      <a:schemeClr val="tx1"/>
                    </a:solidFill>
                    <a:latin typeface="+mn-lt"/>
                    <a:ea typeface="+mn-ea"/>
                    <a:cs typeface="+mn-cs"/>
                  </a:defRPr>
                </a:lvl6pPr>
                <a:lvl7pPr marL="12961620" algn="l" defTabSz="4320540" rtl="0" eaLnBrk="1" latinLnBrk="0" hangingPunct="1">
                  <a:defRPr sz="8600" kern="1200">
                    <a:solidFill>
                      <a:schemeClr val="tx1"/>
                    </a:solidFill>
                    <a:latin typeface="+mn-lt"/>
                    <a:ea typeface="+mn-ea"/>
                    <a:cs typeface="+mn-cs"/>
                  </a:defRPr>
                </a:lvl7pPr>
                <a:lvl8pPr marL="15121890" algn="l" defTabSz="4320540" rtl="0" eaLnBrk="1" latinLnBrk="0" hangingPunct="1">
                  <a:defRPr sz="8600" kern="1200">
                    <a:solidFill>
                      <a:schemeClr val="tx1"/>
                    </a:solidFill>
                    <a:latin typeface="+mn-lt"/>
                    <a:ea typeface="+mn-ea"/>
                    <a:cs typeface="+mn-cs"/>
                  </a:defRPr>
                </a:lvl8pPr>
                <a:lvl9pPr marL="17282160" algn="l" defTabSz="4320540" rtl="0" eaLnBrk="1" latinLnBrk="0" hangingPunct="1">
                  <a:defRPr sz="8600" kern="1200">
                    <a:solidFill>
                      <a:schemeClr val="tx1"/>
                    </a:solidFill>
                    <a:latin typeface="+mn-lt"/>
                    <a:ea typeface="+mn-ea"/>
                    <a:cs typeface="+mn-cs"/>
                  </a:defRPr>
                </a:lvl9pPr>
              </a:lstStyle>
              <a:p>
                <a:r>
                  <a:rPr lang="cs-CZ" sz="2400" i="1" dirty="0" smtClean="0">
                    <a:solidFill>
                      <a:schemeClr val="tx2"/>
                    </a:solidFill>
                    <a:latin typeface="Times New Roman" pitchFamily="18" charset="0"/>
                    <a:cs typeface="Times New Roman" pitchFamily="18" charset="0"/>
                  </a:rPr>
                  <a:t>Hypericum hirsutum </a:t>
                </a:r>
                <a:r>
                  <a:rPr lang="cs-CZ" sz="2400" dirty="0" smtClean="0">
                    <a:solidFill>
                      <a:schemeClr val="tx2"/>
                    </a:solidFill>
                    <a:latin typeface="Times New Roman" pitchFamily="18" charset="0"/>
                    <a:cs typeface="Times New Roman" pitchFamily="18" charset="0"/>
                  </a:rPr>
                  <a:t>seeds in gap</a:t>
                </a:r>
                <a:endParaRPr lang="cs-CZ" sz="2400" dirty="0">
                  <a:solidFill>
                    <a:schemeClr val="tx2"/>
                  </a:solidFill>
                  <a:latin typeface="Times New Roman" pitchFamily="18" charset="0"/>
                  <a:cs typeface="Times New Roman" pitchFamily="18" charset="0"/>
                </a:endParaRPr>
              </a:p>
            </p:txBody>
          </p:sp>
        </p:grpSp>
        <p:grpSp>
          <p:nvGrpSpPr>
            <p:cNvPr id="4" name="Skupina 26"/>
            <p:cNvGrpSpPr/>
            <p:nvPr/>
          </p:nvGrpSpPr>
          <p:grpSpPr>
            <a:xfrm>
              <a:off x="16589650" y="15410087"/>
              <a:ext cx="9844986" cy="4841661"/>
              <a:chOff x="16269610" y="15011183"/>
              <a:chExt cx="9844986" cy="4841661"/>
            </a:xfrm>
          </p:grpSpPr>
          <p:pic>
            <p:nvPicPr>
              <p:cNvPr id="8" name="Picture 7" descr="E:\evča\Pictures\přf\Ohrazení\září 2012\P8072835.JPG"/>
              <p:cNvPicPr>
                <a:picLocks noChangeAspect="1" noChangeArrowheads="1"/>
              </p:cNvPicPr>
              <p:nvPr/>
            </p:nvPicPr>
            <p:blipFill>
              <a:blip r:embed="rId3"/>
              <a:stretch>
                <a:fillRect/>
              </a:stretch>
            </p:blipFill>
            <p:spPr bwMode="auto">
              <a:xfrm>
                <a:off x="16269610" y="15011183"/>
                <a:ext cx="4907440" cy="3672001"/>
              </a:xfrm>
              <a:prstGeom prst="rect">
                <a:avLst/>
              </a:prstGeom>
              <a:noFill/>
              <a:ln w="9525">
                <a:solidFill>
                  <a:schemeClr val="tx2"/>
                </a:solidFill>
              </a:ln>
            </p:spPr>
          </p:pic>
          <p:sp>
            <p:nvSpPr>
              <p:cNvPr id="9" name="TextovéPole 25"/>
              <p:cNvSpPr txBox="1"/>
              <p:nvPr/>
            </p:nvSpPr>
            <p:spPr>
              <a:xfrm>
                <a:off x="16271749" y="18988748"/>
                <a:ext cx="9842847" cy="864096"/>
              </a:xfrm>
              <a:prstGeom prst="rect">
                <a:avLst/>
              </a:prstGeom>
              <a:solidFill>
                <a:srgbClr val="99CC00">
                  <a:alpha val="68000"/>
                </a:srgbClr>
              </a:solidFill>
              <a:ln w="9525">
                <a:solidFill>
                  <a:schemeClr val="tx2"/>
                </a:solidFill>
              </a:ln>
            </p:spPr>
            <p:txBody>
              <a:bodyPr wrap="square" rtlCol="0">
                <a:noAutofit/>
              </a:bodyPr>
              <a:lstStyle>
                <a:defPPr>
                  <a:defRPr lang="cs-CZ"/>
                </a:defPPr>
                <a:lvl1pPr marL="0" algn="l" defTabSz="4320540" rtl="0" eaLnBrk="1" latinLnBrk="0" hangingPunct="1">
                  <a:defRPr sz="8600" kern="1200">
                    <a:solidFill>
                      <a:schemeClr val="tx1"/>
                    </a:solidFill>
                    <a:latin typeface="+mn-lt"/>
                    <a:ea typeface="+mn-ea"/>
                    <a:cs typeface="+mn-cs"/>
                  </a:defRPr>
                </a:lvl1pPr>
                <a:lvl2pPr marL="2160270" algn="l" defTabSz="4320540" rtl="0" eaLnBrk="1" latinLnBrk="0" hangingPunct="1">
                  <a:defRPr sz="8600" kern="1200">
                    <a:solidFill>
                      <a:schemeClr val="tx1"/>
                    </a:solidFill>
                    <a:latin typeface="+mn-lt"/>
                    <a:ea typeface="+mn-ea"/>
                    <a:cs typeface="+mn-cs"/>
                  </a:defRPr>
                </a:lvl2pPr>
                <a:lvl3pPr marL="4320540" algn="l" defTabSz="4320540" rtl="0" eaLnBrk="1" latinLnBrk="0" hangingPunct="1">
                  <a:defRPr sz="8600" kern="1200">
                    <a:solidFill>
                      <a:schemeClr val="tx1"/>
                    </a:solidFill>
                    <a:latin typeface="+mn-lt"/>
                    <a:ea typeface="+mn-ea"/>
                    <a:cs typeface="+mn-cs"/>
                  </a:defRPr>
                </a:lvl3pPr>
                <a:lvl4pPr marL="6480810" algn="l" defTabSz="4320540" rtl="0" eaLnBrk="1" latinLnBrk="0" hangingPunct="1">
                  <a:defRPr sz="8600" kern="1200">
                    <a:solidFill>
                      <a:schemeClr val="tx1"/>
                    </a:solidFill>
                    <a:latin typeface="+mn-lt"/>
                    <a:ea typeface="+mn-ea"/>
                    <a:cs typeface="+mn-cs"/>
                  </a:defRPr>
                </a:lvl4pPr>
                <a:lvl5pPr marL="8641080" algn="l" defTabSz="4320540" rtl="0" eaLnBrk="1" latinLnBrk="0" hangingPunct="1">
                  <a:defRPr sz="8600" kern="1200">
                    <a:solidFill>
                      <a:schemeClr val="tx1"/>
                    </a:solidFill>
                    <a:latin typeface="+mn-lt"/>
                    <a:ea typeface="+mn-ea"/>
                    <a:cs typeface="+mn-cs"/>
                  </a:defRPr>
                </a:lvl5pPr>
                <a:lvl6pPr marL="10801350" algn="l" defTabSz="4320540" rtl="0" eaLnBrk="1" latinLnBrk="0" hangingPunct="1">
                  <a:defRPr sz="8600" kern="1200">
                    <a:solidFill>
                      <a:schemeClr val="tx1"/>
                    </a:solidFill>
                    <a:latin typeface="+mn-lt"/>
                    <a:ea typeface="+mn-ea"/>
                    <a:cs typeface="+mn-cs"/>
                  </a:defRPr>
                </a:lvl6pPr>
                <a:lvl7pPr marL="12961620" algn="l" defTabSz="4320540" rtl="0" eaLnBrk="1" latinLnBrk="0" hangingPunct="1">
                  <a:defRPr sz="8600" kern="1200">
                    <a:solidFill>
                      <a:schemeClr val="tx1"/>
                    </a:solidFill>
                    <a:latin typeface="+mn-lt"/>
                    <a:ea typeface="+mn-ea"/>
                    <a:cs typeface="+mn-cs"/>
                  </a:defRPr>
                </a:lvl7pPr>
                <a:lvl8pPr marL="15121890" algn="l" defTabSz="4320540" rtl="0" eaLnBrk="1" latinLnBrk="0" hangingPunct="1">
                  <a:defRPr sz="8600" kern="1200">
                    <a:solidFill>
                      <a:schemeClr val="tx1"/>
                    </a:solidFill>
                    <a:latin typeface="+mn-lt"/>
                    <a:ea typeface="+mn-ea"/>
                    <a:cs typeface="+mn-cs"/>
                  </a:defRPr>
                </a:lvl8pPr>
                <a:lvl9pPr marL="17282160" algn="l" defTabSz="4320540" rtl="0" eaLnBrk="1" latinLnBrk="0" hangingPunct="1">
                  <a:defRPr sz="8600" kern="1200">
                    <a:solidFill>
                      <a:schemeClr val="tx1"/>
                    </a:solidFill>
                    <a:latin typeface="+mn-lt"/>
                    <a:ea typeface="+mn-ea"/>
                    <a:cs typeface="+mn-cs"/>
                  </a:defRPr>
                </a:lvl9pPr>
              </a:lstStyle>
              <a:p>
                <a:r>
                  <a:rPr lang="cs-CZ" sz="2400" dirty="0" smtClean="0">
                    <a:solidFill>
                      <a:schemeClr val="tx2"/>
                    </a:solidFill>
                    <a:latin typeface="Times New Roman" pitchFamily="18" charset="0"/>
                    <a:cs typeface="Times New Roman" pitchFamily="18" charset="0"/>
                  </a:rPr>
                  <a:t>Obr. 4: Seedlings of </a:t>
                </a:r>
                <a:r>
                  <a:rPr lang="cs-CZ" sz="2400" i="1" dirty="0" smtClean="0">
                    <a:solidFill>
                      <a:schemeClr val="tx2"/>
                    </a:solidFill>
                    <a:latin typeface="Times New Roman" pitchFamily="18" charset="0"/>
                    <a:cs typeface="Times New Roman" pitchFamily="18" charset="0"/>
                  </a:rPr>
                  <a:t>Hypericum hirsutim </a:t>
                </a:r>
                <a:r>
                  <a:rPr lang="cs-CZ" sz="2400" dirty="0" smtClean="0">
                    <a:solidFill>
                      <a:schemeClr val="tx2"/>
                    </a:solidFill>
                    <a:latin typeface="Times New Roman" pitchFamily="18" charset="0"/>
                    <a:cs typeface="Times New Roman" pitchFamily="18" charset="0"/>
                  </a:rPr>
                  <a:t>in gap.</a:t>
                </a:r>
                <a:endParaRPr lang="cs-CZ" sz="2400" dirty="0">
                  <a:solidFill>
                    <a:schemeClr val="tx2"/>
                  </a:solidFill>
                  <a:latin typeface="Times New Roman" pitchFamily="18" charset="0"/>
                  <a:cs typeface="Times New Roman" pitchFamily="18" charset="0"/>
                </a:endParaRPr>
              </a:p>
            </p:txBody>
          </p:sp>
        </p:grpSp>
        <p:grpSp>
          <p:nvGrpSpPr>
            <p:cNvPr id="5" name="Skupina 22"/>
            <p:cNvGrpSpPr/>
            <p:nvPr/>
          </p:nvGrpSpPr>
          <p:grpSpPr>
            <a:xfrm>
              <a:off x="16480532" y="9904092"/>
              <a:ext cx="5016557" cy="4967409"/>
              <a:chOff x="16206212" y="9027420"/>
              <a:chExt cx="5016557" cy="4967409"/>
            </a:xfrm>
            <a:noFill/>
          </p:grpSpPr>
          <p:pic>
            <p:nvPicPr>
              <p:cNvPr id="6" name="Picture 5" descr="E:\evča\Pictures\přf\Ohrazení\gappy2011\PB061863.JPG"/>
              <p:cNvPicPr>
                <a:picLocks noChangeAspect="1" noChangeArrowheads="1"/>
              </p:cNvPicPr>
              <p:nvPr/>
            </p:nvPicPr>
            <p:blipFill>
              <a:blip r:embed="rId4">
                <a:lum contrast="18000"/>
              </a:blip>
              <a:srcRect/>
              <a:stretch>
                <a:fillRect/>
              </a:stretch>
            </p:blipFill>
            <p:spPr bwMode="auto">
              <a:xfrm>
                <a:off x="16317468" y="9027420"/>
                <a:ext cx="4905301" cy="3670400"/>
              </a:xfrm>
              <a:prstGeom prst="rect">
                <a:avLst/>
              </a:prstGeom>
              <a:grpFill/>
              <a:ln w="9525">
                <a:solidFill>
                  <a:schemeClr val="tx2"/>
                </a:solidFill>
              </a:ln>
            </p:spPr>
          </p:pic>
          <p:sp>
            <p:nvSpPr>
              <p:cNvPr id="7" name="TextovéPole 21"/>
              <p:cNvSpPr txBox="1"/>
              <p:nvPr/>
            </p:nvSpPr>
            <p:spPr>
              <a:xfrm>
                <a:off x="16206212" y="13167464"/>
                <a:ext cx="4906800" cy="827365"/>
              </a:xfrm>
              <a:prstGeom prst="rect">
                <a:avLst/>
              </a:prstGeom>
              <a:solidFill>
                <a:srgbClr val="99CC00">
                  <a:alpha val="68000"/>
                </a:srgbClr>
              </a:solidFill>
              <a:ln w="9525">
                <a:solidFill>
                  <a:schemeClr val="tx2"/>
                </a:solidFill>
              </a:ln>
            </p:spPr>
            <p:txBody>
              <a:bodyPr wrap="square" rtlCol="0">
                <a:noAutofit/>
              </a:bodyPr>
              <a:lstStyle>
                <a:defPPr>
                  <a:defRPr lang="cs-CZ"/>
                </a:defPPr>
                <a:lvl1pPr marL="0" algn="l" defTabSz="4320540" rtl="0" eaLnBrk="1" latinLnBrk="0" hangingPunct="1">
                  <a:defRPr sz="8600" kern="1200">
                    <a:solidFill>
                      <a:schemeClr val="tx1"/>
                    </a:solidFill>
                    <a:latin typeface="+mn-lt"/>
                    <a:ea typeface="+mn-ea"/>
                    <a:cs typeface="+mn-cs"/>
                  </a:defRPr>
                </a:lvl1pPr>
                <a:lvl2pPr marL="2160270" algn="l" defTabSz="4320540" rtl="0" eaLnBrk="1" latinLnBrk="0" hangingPunct="1">
                  <a:defRPr sz="8600" kern="1200">
                    <a:solidFill>
                      <a:schemeClr val="tx1"/>
                    </a:solidFill>
                    <a:latin typeface="+mn-lt"/>
                    <a:ea typeface="+mn-ea"/>
                    <a:cs typeface="+mn-cs"/>
                  </a:defRPr>
                </a:lvl2pPr>
                <a:lvl3pPr marL="4320540" algn="l" defTabSz="4320540" rtl="0" eaLnBrk="1" latinLnBrk="0" hangingPunct="1">
                  <a:defRPr sz="8600" kern="1200">
                    <a:solidFill>
                      <a:schemeClr val="tx1"/>
                    </a:solidFill>
                    <a:latin typeface="+mn-lt"/>
                    <a:ea typeface="+mn-ea"/>
                    <a:cs typeface="+mn-cs"/>
                  </a:defRPr>
                </a:lvl3pPr>
                <a:lvl4pPr marL="6480810" algn="l" defTabSz="4320540" rtl="0" eaLnBrk="1" latinLnBrk="0" hangingPunct="1">
                  <a:defRPr sz="8600" kern="1200">
                    <a:solidFill>
                      <a:schemeClr val="tx1"/>
                    </a:solidFill>
                    <a:latin typeface="+mn-lt"/>
                    <a:ea typeface="+mn-ea"/>
                    <a:cs typeface="+mn-cs"/>
                  </a:defRPr>
                </a:lvl4pPr>
                <a:lvl5pPr marL="8641080" algn="l" defTabSz="4320540" rtl="0" eaLnBrk="1" latinLnBrk="0" hangingPunct="1">
                  <a:defRPr sz="8600" kern="1200">
                    <a:solidFill>
                      <a:schemeClr val="tx1"/>
                    </a:solidFill>
                    <a:latin typeface="+mn-lt"/>
                    <a:ea typeface="+mn-ea"/>
                    <a:cs typeface="+mn-cs"/>
                  </a:defRPr>
                </a:lvl5pPr>
                <a:lvl6pPr marL="10801350" algn="l" defTabSz="4320540" rtl="0" eaLnBrk="1" latinLnBrk="0" hangingPunct="1">
                  <a:defRPr sz="8600" kern="1200">
                    <a:solidFill>
                      <a:schemeClr val="tx1"/>
                    </a:solidFill>
                    <a:latin typeface="+mn-lt"/>
                    <a:ea typeface="+mn-ea"/>
                    <a:cs typeface="+mn-cs"/>
                  </a:defRPr>
                </a:lvl6pPr>
                <a:lvl7pPr marL="12961620" algn="l" defTabSz="4320540" rtl="0" eaLnBrk="1" latinLnBrk="0" hangingPunct="1">
                  <a:defRPr sz="8600" kern="1200">
                    <a:solidFill>
                      <a:schemeClr val="tx1"/>
                    </a:solidFill>
                    <a:latin typeface="+mn-lt"/>
                    <a:ea typeface="+mn-ea"/>
                    <a:cs typeface="+mn-cs"/>
                  </a:defRPr>
                </a:lvl7pPr>
                <a:lvl8pPr marL="15121890" algn="l" defTabSz="4320540" rtl="0" eaLnBrk="1" latinLnBrk="0" hangingPunct="1">
                  <a:defRPr sz="8600" kern="1200">
                    <a:solidFill>
                      <a:schemeClr val="tx1"/>
                    </a:solidFill>
                    <a:latin typeface="+mn-lt"/>
                    <a:ea typeface="+mn-ea"/>
                    <a:cs typeface="+mn-cs"/>
                  </a:defRPr>
                </a:lvl8pPr>
                <a:lvl9pPr marL="17282160" algn="l" defTabSz="4320540" rtl="0" eaLnBrk="1" latinLnBrk="0" hangingPunct="1">
                  <a:defRPr sz="8600" kern="1200">
                    <a:solidFill>
                      <a:schemeClr val="tx1"/>
                    </a:solidFill>
                    <a:latin typeface="+mn-lt"/>
                    <a:ea typeface="+mn-ea"/>
                    <a:cs typeface="+mn-cs"/>
                  </a:defRPr>
                </a:lvl9pPr>
              </a:lstStyle>
              <a:p>
                <a:r>
                  <a:rPr lang="cs-CZ" sz="2400" dirty="0" smtClean="0">
                    <a:solidFill>
                      <a:schemeClr val="tx2"/>
                    </a:solidFill>
                    <a:latin typeface="Times New Roman" pitchFamily="18" charset="0"/>
                    <a:cs typeface="Times New Roman" pitchFamily="18" charset="0"/>
                  </a:rPr>
                  <a:t>Gap and control</a:t>
                </a:r>
                <a:r>
                  <a:rPr lang="cs-CZ" sz="2400" dirty="0" smtClean="0"/>
                  <a:t>.</a:t>
                </a:r>
                <a:endParaRPr lang="cs-CZ" sz="2400" dirty="0"/>
              </a:p>
            </p:txBody>
          </p:sp>
        </p:grpSp>
      </p:grpSp>
      <p:sp>
        <p:nvSpPr>
          <p:cNvPr id="12" name="TextBox 11"/>
          <p:cNvSpPr txBox="1"/>
          <p:nvPr/>
        </p:nvSpPr>
        <p:spPr>
          <a:xfrm>
            <a:off x="4724400" y="3505199"/>
            <a:ext cx="4114800" cy="1754326"/>
          </a:xfrm>
          <a:prstGeom prst="rect">
            <a:avLst/>
          </a:prstGeom>
          <a:noFill/>
        </p:spPr>
        <p:txBody>
          <a:bodyPr wrap="square" rtlCol="0">
            <a:spAutoFit/>
          </a:bodyPr>
          <a:lstStyle/>
          <a:p>
            <a:r>
              <a:rPr lang="cs-CZ" sz="3600" dirty="0" smtClean="0"/>
              <a:t>Eva Švamberkova experiment</a:t>
            </a:r>
            <a:r>
              <a:rPr lang="en-US" sz="3600" dirty="0" smtClean="0"/>
              <a:t>s</a:t>
            </a:r>
            <a:r>
              <a:rPr lang="cs-CZ" sz="3600" dirty="0" smtClean="0"/>
              <a:t> in a wet meadow</a:t>
            </a:r>
            <a:endParaRPr lang="cs-CZ" sz="3600" dirty="0"/>
          </a:p>
        </p:txBody>
      </p:sp>
      <p:sp>
        <p:nvSpPr>
          <p:cNvPr id="13" name="TextBox 12"/>
          <p:cNvSpPr txBox="1"/>
          <p:nvPr/>
        </p:nvSpPr>
        <p:spPr>
          <a:xfrm>
            <a:off x="152400" y="5940426"/>
            <a:ext cx="8763000" cy="738664"/>
          </a:xfrm>
          <a:prstGeom prst="rect">
            <a:avLst/>
          </a:prstGeom>
          <a:noFill/>
        </p:spPr>
        <p:txBody>
          <a:bodyPr wrap="square" rtlCol="0">
            <a:spAutoFit/>
          </a:bodyPr>
          <a:lstStyle/>
          <a:p>
            <a:r>
              <a:rPr lang="en-US" sz="1800" dirty="0" err="1"/>
              <a:t>Švamberková</a:t>
            </a:r>
            <a:r>
              <a:rPr lang="en-US" sz="1800" dirty="0"/>
              <a:t>, E., </a:t>
            </a:r>
            <a:r>
              <a:rPr lang="en-US" sz="1800" dirty="0" err="1"/>
              <a:t>Vitova</a:t>
            </a:r>
            <a:r>
              <a:rPr lang="en-US" sz="1800" dirty="0"/>
              <a:t>, A., &amp; </a:t>
            </a:r>
            <a:r>
              <a:rPr lang="en-US" sz="1800" dirty="0" err="1"/>
              <a:t>Lepš</a:t>
            </a:r>
            <a:r>
              <a:rPr lang="en-US" sz="1800" dirty="0"/>
              <a:t>, J. (2017). The role of biotic interactions in plant community assembly: What is the community species pool?. </a:t>
            </a:r>
            <a:r>
              <a:rPr lang="en-US" sz="1800" i="1" dirty="0" err="1"/>
              <a:t>Acta</a:t>
            </a:r>
            <a:r>
              <a:rPr lang="en-US" sz="1800" i="1" dirty="0"/>
              <a:t> </a:t>
            </a:r>
            <a:r>
              <a:rPr lang="en-US" sz="1800" i="1" dirty="0" err="1"/>
              <a:t>Oecologica</a:t>
            </a:r>
            <a:r>
              <a:rPr lang="en-US" sz="1800" dirty="0"/>
              <a:t>, </a:t>
            </a:r>
            <a:r>
              <a:rPr lang="en-US" sz="1800" i="1" dirty="0"/>
              <a:t>85</a:t>
            </a:r>
            <a:r>
              <a:rPr lang="en-US" sz="1800" dirty="0"/>
              <a:t>, 150-156</a:t>
            </a:r>
            <a:r>
              <a:rPr lang="en-US" dirty="0"/>
              <a:t>.</a:t>
            </a:r>
          </a:p>
        </p:txBody>
      </p:sp>
    </p:spTree>
    <p:extLst>
      <p:ext uri="{BB962C8B-B14F-4D97-AF65-F5344CB8AC3E}">
        <p14:creationId xmlns:p14="http://schemas.microsoft.com/office/powerpoint/2010/main" val="1639778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6583" cy="684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415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001000" cy="6124754"/>
          </a:xfrm>
          <a:prstGeom prst="rect">
            <a:avLst/>
          </a:prstGeom>
          <a:noFill/>
        </p:spPr>
        <p:txBody>
          <a:bodyPr wrap="square" rtlCol="0">
            <a:spAutoFit/>
          </a:bodyPr>
          <a:lstStyle/>
          <a:p>
            <a:r>
              <a:rPr lang="cs-CZ" sz="2800" dirty="0" smtClean="0"/>
              <a:t>In gaps, i.e. </a:t>
            </a:r>
            <a:r>
              <a:rPr lang="cs-CZ" sz="2800" dirty="0"/>
              <a:t>w</a:t>
            </a:r>
            <a:r>
              <a:rPr lang="cs-CZ" sz="2800" dirty="0" smtClean="0"/>
              <a:t>ithout competition, species with </a:t>
            </a:r>
            <a:r>
              <a:rPr lang="cs-CZ" sz="2800" dirty="0"/>
              <a:t>extremely </a:t>
            </a:r>
            <a:r>
              <a:rPr lang="cs-CZ" sz="2800" dirty="0" smtClean="0"/>
              <a:t>low Beals, and Ellenberg values far from the CWM of the community were able to establish – e.g. </a:t>
            </a:r>
            <a:r>
              <a:rPr lang="cs-CZ" sz="2800" i="1" dirty="0" smtClean="0"/>
              <a:t>Sanguisorba minor </a:t>
            </a:r>
            <a:r>
              <a:rPr lang="cs-CZ" sz="2800" dirty="0" smtClean="0"/>
              <a:t> in this wet meadow -  its absence in a community is clear consequence of </a:t>
            </a:r>
            <a:r>
              <a:rPr lang="cs-CZ" sz="2800" dirty="0" err="1" smtClean="0"/>
              <a:t>competitive</a:t>
            </a:r>
            <a:r>
              <a:rPr lang="cs-CZ" sz="2800" dirty="0" smtClean="0"/>
              <a:t> </a:t>
            </a:r>
            <a:r>
              <a:rPr lang="cs-CZ" sz="2800" dirty="0" err="1" smtClean="0"/>
              <a:t>exclusion</a:t>
            </a:r>
            <a:r>
              <a:rPr lang="en-US" sz="2800" dirty="0" smtClean="0"/>
              <a:t>.</a:t>
            </a:r>
          </a:p>
          <a:p>
            <a:endParaRPr lang="en-US" sz="2800" dirty="0"/>
          </a:p>
          <a:p>
            <a:r>
              <a:rPr lang="en-US" sz="2800" dirty="0" err="1" smtClean="0"/>
              <a:t>Beals</a:t>
            </a:r>
            <a:r>
              <a:rPr lang="en-US" sz="2800" dirty="0" smtClean="0"/>
              <a:t> and </a:t>
            </a:r>
            <a:r>
              <a:rPr lang="en-US" sz="2800" dirty="0" err="1" smtClean="0"/>
              <a:t>Ellenberg</a:t>
            </a:r>
            <a:r>
              <a:rPr lang="en-US" sz="2800" dirty="0" smtClean="0"/>
              <a:t> are good to predict species success in intact vegetation, but mostly fail in gaps</a:t>
            </a:r>
            <a:endParaRPr lang="cs-CZ" sz="2800" dirty="0" smtClean="0"/>
          </a:p>
          <a:p>
            <a:endParaRPr lang="cs-CZ" sz="2800" dirty="0"/>
          </a:p>
          <a:p>
            <a:r>
              <a:rPr lang="cs-CZ" sz="2800" dirty="0" smtClean="0"/>
              <a:t>If the biotic interactions are estimated on the basis of species pool according to Zobel (delimited on the basis of co-occurence), the importance of biotic interactions is underestimated</a:t>
            </a:r>
            <a:endParaRPr lang="en-US" sz="2800" dirty="0"/>
          </a:p>
        </p:txBody>
      </p:sp>
    </p:spTree>
    <p:extLst>
      <p:ext uri="{BB962C8B-B14F-4D97-AF65-F5344CB8AC3E}">
        <p14:creationId xmlns:p14="http://schemas.microsoft.com/office/powerpoint/2010/main" val="2077699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altLang="cs-CZ"/>
              <a:t>Dispersal limitation</a:t>
            </a:r>
            <a:endParaRPr lang="cs-CZ" altLang="cs-CZ"/>
          </a:p>
        </p:txBody>
      </p:sp>
      <p:sp>
        <p:nvSpPr>
          <p:cNvPr id="3075" name="Rectangle 3"/>
          <p:cNvSpPr>
            <a:spLocks noGrp="1" noChangeArrowheads="1"/>
          </p:cNvSpPr>
          <p:nvPr>
            <p:ph type="subTitle" idx="1"/>
          </p:nvPr>
        </p:nvSpPr>
        <p:spPr/>
        <p:txBody>
          <a:bodyPr/>
          <a:lstStyle/>
          <a:p>
            <a:r>
              <a:rPr lang="cs-CZ" altLang="cs-CZ" dirty="0"/>
              <a:t>a</a:t>
            </a:r>
            <a:r>
              <a:rPr lang="cs-CZ" altLang="cs-CZ" dirty="0" smtClean="0"/>
              <a:t>s  demonstrated by s</a:t>
            </a:r>
            <a:r>
              <a:rPr lang="en-US" altLang="cs-CZ" dirty="0" smtClean="0"/>
              <a:t>owing </a:t>
            </a:r>
            <a:r>
              <a:rPr lang="en-US" altLang="cs-CZ" dirty="0"/>
              <a:t>experiments</a:t>
            </a:r>
            <a:endParaRPr lang="cs-CZ" altLang="cs-CZ" dirty="0"/>
          </a:p>
        </p:txBody>
      </p:sp>
    </p:spTree>
    <p:extLst>
      <p:ext uri="{BB962C8B-B14F-4D97-AF65-F5344CB8AC3E}">
        <p14:creationId xmlns:p14="http://schemas.microsoft.com/office/powerpoint/2010/main" val="1656909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673100"/>
            <a:ext cx="2971800" cy="5562600"/>
          </a:xfrm>
        </p:spPr>
        <p:txBody>
          <a:bodyPr/>
          <a:lstStyle/>
          <a:p>
            <a:r>
              <a:rPr lang="cs-CZ" sz="2800" i="1" dirty="0" smtClean="0"/>
              <a:t>Acer </a:t>
            </a:r>
            <a:r>
              <a:rPr lang="cs-CZ" sz="2800" i="1" dirty="0" err="1" smtClean="0"/>
              <a:t>pseudoplatanus</a:t>
            </a:r>
            <a:r>
              <a:rPr lang="cs-CZ" sz="2800" i="1" dirty="0" smtClean="0"/>
              <a:t> </a:t>
            </a:r>
            <a:r>
              <a:rPr lang="cs-CZ" sz="2800" dirty="0" smtClean="0"/>
              <a:t>in </a:t>
            </a:r>
            <a:r>
              <a:rPr lang="cs-CZ" sz="2800" dirty="0" err="1" smtClean="0"/>
              <a:t>Alps</a:t>
            </a:r>
            <a:r>
              <a:rPr lang="cs-CZ" sz="2800" dirty="0" smtClean="0"/>
              <a:t> </a:t>
            </a:r>
            <a:r>
              <a:rPr lang="cs-CZ" sz="2800" dirty="0" err="1" smtClean="0"/>
              <a:t>close</a:t>
            </a:r>
            <a:r>
              <a:rPr lang="cs-CZ" sz="2800" dirty="0" smtClean="0"/>
              <a:t> to </a:t>
            </a:r>
            <a:r>
              <a:rPr lang="cs-CZ" sz="2800" dirty="0" err="1" smtClean="0"/>
              <a:t>treeline</a:t>
            </a:r>
            <a:r>
              <a:rPr lang="cs-CZ" sz="2800" dirty="0" smtClean="0"/>
              <a:t> -  </a:t>
            </a:r>
            <a:r>
              <a:rPr lang="cs-CZ" sz="2800" dirty="0" err="1" smtClean="0"/>
              <a:t>typical</a:t>
            </a:r>
            <a:r>
              <a:rPr lang="cs-CZ" sz="2800" dirty="0" smtClean="0"/>
              <a:t> </a:t>
            </a:r>
            <a:r>
              <a:rPr lang="cs-CZ" sz="2800" dirty="0" err="1" smtClean="0"/>
              <a:t>transient</a:t>
            </a:r>
            <a:r>
              <a:rPr lang="cs-CZ" sz="2800" dirty="0"/>
              <a:t> </a:t>
            </a:r>
            <a:r>
              <a:rPr lang="cs-CZ" sz="2800" dirty="0" smtClean="0"/>
              <a:t>species (</a:t>
            </a:r>
            <a:r>
              <a:rPr lang="cs-CZ" sz="2800" dirty="0" err="1" smtClean="0"/>
              <a:t>sink</a:t>
            </a:r>
            <a:r>
              <a:rPr lang="cs-CZ" sz="2800" dirty="0" smtClean="0"/>
              <a:t> </a:t>
            </a:r>
            <a:r>
              <a:rPr lang="cs-CZ" sz="2800" dirty="0" err="1" smtClean="0"/>
              <a:t>population</a:t>
            </a:r>
            <a:r>
              <a:rPr lang="cs-CZ" sz="2800" dirty="0" smtClean="0"/>
              <a:t> </a:t>
            </a:r>
            <a:r>
              <a:rPr lang="cs-CZ" sz="2800" dirty="0" err="1" smtClean="0"/>
              <a:t>according</a:t>
            </a:r>
            <a:r>
              <a:rPr lang="cs-CZ" sz="2800" dirty="0" smtClean="0"/>
              <a:t> to </a:t>
            </a:r>
            <a:r>
              <a:rPr lang="cs-CZ" sz="2800" dirty="0" err="1" smtClean="0"/>
              <a:t>Hanski</a:t>
            </a:r>
            <a:r>
              <a:rPr lang="en-US" sz="2800" dirty="0" smtClean="0"/>
              <a:t>) – great majority of the individuals does not form seeds – seeds probably arriving by wind from lower elevations</a:t>
            </a:r>
            <a:endParaRPr lang="en-US" sz="2800" i="1" dirty="0"/>
          </a:p>
        </p:txBody>
      </p:sp>
      <p:pic>
        <p:nvPicPr>
          <p:cNvPr id="3" name="Obrázek 2"/>
          <p:cNvPicPr>
            <a:picLocks noChangeAspect="1"/>
          </p:cNvPicPr>
          <p:nvPr/>
        </p:nvPicPr>
        <p:blipFill>
          <a:blip r:embed="rId2"/>
          <a:stretch>
            <a:fillRect/>
          </a:stretch>
        </p:blipFill>
        <p:spPr>
          <a:xfrm>
            <a:off x="3200400" y="0"/>
            <a:ext cx="5181600" cy="6908800"/>
          </a:xfrm>
          <a:prstGeom prst="rect">
            <a:avLst/>
          </a:prstGeom>
        </p:spPr>
      </p:pic>
    </p:spTree>
    <p:extLst>
      <p:ext uri="{BB962C8B-B14F-4D97-AF65-F5344CB8AC3E}">
        <p14:creationId xmlns:p14="http://schemas.microsoft.com/office/powerpoint/2010/main" val="1299060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cs-CZ"/>
              <a:t>Basic idea</a:t>
            </a:r>
            <a:endParaRPr lang="cs-CZ" altLang="cs-CZ"/>
          </a:p>
        </p:txBody>
      </p:sp>
      <p:sp>
        <p:nvSpPr>
          <p:cNvPr id="7171" name="Rectangle 3"/>
          <p:cNvSpPr>
            <a:spLocks noGrp="1" noChangeArrowheads="1"/>
          </p:cNvSpPr>
          <p:nvPr>
            <p:ph type="body" idx="1"/>
          </p:nvPr>
        </p:nvSpPr>
        <p:spPr/>
        <p:txBody>
          <a:bodyPr/>
          <a:lstStyle/>
          <a:p>
            <a:r>
              <a:rPr lang="en-US" altLang="cs-CZ" dirty="0"/>
              <a:t>Should a species be </a:t>
            </a:r>
            <a:r>
              <a:rPr lang="cs-CZ" altLang="cs-CZ" dirty="0" smtClean="0"/>
              <a:t>solely </a:t>
            </a:r>
            <a:r>
              <a:rPr lang="en-US" altLang="cs-CZ" dirty="0" smtClean="0"/>
              <a:t>dispersal </a:t>
            </a:r>
            <a:r>
              <a:rPr lang="en-US" altLang="cs-CZ" dirty="0"/>
              <a:t>limited (i.e. its absence is because the species was not able to reach</a:t>
            </a:r>
            <a:r>
              <a:rPr lang="cs-CZ" altLang="cs-CZ" dirty="0"/>
              <a:t> the site</a:t>
            </a:r>
            <a:r>
              <a:rPr lang="en-US" altLang="cs-CZ" dirty="0"/>
              <a:t>, although it would be able to grow in the habitat), then after adding the propagules, the species should be able to established a viable population there. </a:t>
            </a:r>
            <a:r>
              <a:rPr lang="en-US" altLang="cs-CZ" dirty="0" smtClean="0"/>
              <a:t> Nice in theory, practical application has some problems.   </a:t>
            </a:r>
            <a:endParaRPr lang="cs-CZ" altLang="cs-CZ" dirty="0"/>
          </a:p>
        </p:txBody>
      </p:sp>
    </p:spTree>
    <p:extLst>
      <p:ext uri="{BB962C8B-B14F-4D97-AF65-F5344CB8AC3E}">
        <p14:creationId xmlns:p14="http://schemas.microsoft.com/office/powerpoint/2010/main" val="1761280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ripravaplo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52400"/>
            <a:ext cx="8458200" cy="707886"/>
          </a:xfrm>
          <a:prstGeom prst="rect">
            <a:avLst/>
          </a:prstGeom>
          <a:solidFill>
            <a:schemeClr val="bg1"/>
          </a:solidFill>
        </p:spPr>
        <p:txBody>
          <a:bodyPr wrap="square" rtlCol="0">
            <a:spAutoFit/>
          </a:bodyPr>
          <a:lstStyle/>
          <a:p>
            <a:r>
              <a:rPr lang="en-US" sz="2000" dirty="0" err="1"/>
              <a:t>Vítová</a:t>
            </a:r>
            <a:r>
              <a:rPr lang="en-US" sz="2000" dirty="0"/>
              <a:t>, A., &amp; </a:t>
            </a:r>
            <a:r>
              <a:rPr lang="en-US" sz="2000" dirty="0" err="1"/>
              <a:t>Lepš</a:t>
            </a:r>
            <a:r>
              <a:rPr lang="en-US" sz="2000" dirty="0"/>
              <a:t>, J. (2011). Experimental assessment of dispersal and habitat limitation in an oligotrophic wet meadow. </a:t>
            </a:r>
            <a:r>
              <a:rPr lang="en-US" sz="2000" i="1" dirty="0"/>
              <a:t>Plant Ecology</a:t>
            </a:r>
            <a:r>
              <a:rPr lang="en-US" sz="2000" dirty="0"/>
              <a:t>, </a:t>
            </a:r>
            <a:r>
              <a:rPr lang="en-US" sz="2000" i="1" dirty="0"/>
              <a:t>212</a:t>
            </a:r>
            <a:r>
              <a:rPr lang="en-US" sz="2000" dirty="0"/>
              <a:t>(8), 1231-1242.</a:t>
            </a:r>
          </a:p>
        </p:txBody>
      </p:sp>
    </p:spTree>
    <p:extLst>
      <p:ext uri="{BB962C8B-B14F-4D97-AF65-F5344CB8AC3E}">
        <p14:creationId xmlns:p14="http://schemas.microsoft.com/office/powerpoint/2010/main" val="3457451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l="21249" t="17999" r="40625" b="9000"/>
          <a:stretch>
            <a:fillRect/>
          </a:stretch>
        </p:blipFill>
        <p:spPr bwMode="auto">
          <a:xfrm>
            <a:off x="0" y="0"/>
            <a:ext cx="5730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p:cNvSpPr txBox="1">
            <a:spLocks noChangeArrowheads="1"/>
          </p:cNvSpPr>
          <p:nvPr/>
        </p:nvSpPr>
        <p:spPr bwMode="auto">
          <a:xfrm>
            <a:off x="6248400" y="12192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a:t>V</a:t>
            </a:r>
            <a:r>
              <a:rPr lang="cs-CZ" altLang="cs-CZ"/>
              <a:t>ítová &amp; Lepš 2011: Plant Ecology.</a:t>
            </a:r>
          </a:p>
        </p:txBody>
      </p:sp>
    </p:spTree>
    <p:extLst>
      <p:ext uri="{BB962C8B-B14F-4D97-AF65-F5344CB8AC3E}">
        <p14:creationId xmlns:p14="http://schemas.microsoft.com/office/powerpoint/2010/main" val="15521026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cs-CZ"/>
              <a:t>Dangers</a:t>
            </a:r>
            <a:endParaRPr lang="cs-CZ" altLang="cs-CZ"/>
          </a:p>
        </p:txBody>
      </p:sp>
      <p:sp>
        <p:nvSpPr>
          <p:cNvPr id="8195" name="Rectangle 3"/>
          <p:cNvSpPr>
            <a:spLocks noGrp="1" noChangeArrowheads="1"/>
          </p:cNvSpPr>
          <p:nvPr>
            <p:ph type="body" idx="1"/>
          </p:nvPr>
        </p:nvSpPr>
        <p:spPr/>
        <p:txBody>
          <a:bodyPr/>
          <a:lstStyle/>
          <a:p>
            <a:r>
              <a:rPr lang="en-US" altLang="cs-CZ" sz="2800" b="1"/>
              <a:t>False positive</a:t>
            </a:r>
            <a:r>
              <a:rPr lang="en-US" altLang="cs-CZ" sz="2800"/>
              <a:t> – a species do establish a population, which can even last several years, but is in fact not persistent.</a:t>
            </a:r>
          </a:p>
          <a:p>
            <a:r>
              <a:rPr lang="en-US" altLang="cs-CZ" sz="2800" b="1"/>
              <a:t>False negative </a:t>
            </a:r>
            <a:r>
              <a:rPr lang="en-US" altLang="cs-CZ" sz="2800"/>
              <a:t>– for many species, the prevailing means of multiplication is vegetative propagation and seedling establishment might be limited to some (often extreme) years. The failure to establish from a sowing need not be a consequence of real habitat limitation </a:t>
            </a:r>
            <a:endParaRPr lang="cs-CZ" altLang="cs-CZ" sz="2800" b="1"/>
          </a:p>
        </p:txBody>
      </p:sp>
    </p:spTree>
    <p:extLst>
      <p:ext uri="{BB962C8B-B14F-4D97-AF65-F5344CB8AC3E}">
        <p14:creationId xmlns:p14="http://schemas.microsoft.com/office/powerpoint/2010/main" val="30049215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cs-CZ" altLang="cs-CZ" sz="4000"/>
              <a:t>Predicting the presence of species in a site by environmental variables</a:t>
            </a:r>
          </a:p>
        </p:txBody>
      </p:sp>
      <p:sp>
        <p:nvSpPr>
          <p:cNvPr id="29699" name="Rectangle 3"/>
          <p:cNvSpPr>
            <a:spLocks noGrp="1" noChangeArrowheads="1"/>
          </p:cNvSpPr>
          <p:nvPr>
            <p:ph type="body" idx="1"/>
          </p:nvPr>
        </p:nvSpPr>
        <p:spPr/>
        <p:txBody>
          <a:bodyPr/>
          <a:lstStyle/>
          <a:p>
            <a:r>
              <a:rPr lang="cs-CZ" altLang="cs-CZ" dirty="0" err="1"/>
              <a:t>The</a:t>
            </a:r>
            <a:r>
              <a:rPr lang="cs-CZ" altLang="cs-CZ" dirty="0"/>
              <a:t> performance </a:t>
            </a:r>
            <a:r>
              <a:rPr lang="cs-CZ" altLang="cs-CZ" dirty="0" err="1"/>
              <a:t>of</a:t>
            </a:r>
            <a:r>
              <a:rPr lang="cs-CZ" altLang="cs-CZ" dirty="0"/>
              <a:t> </a:t>
            </a:r>
            <a:r>
              <a:rPr lang="cs-CZ" altLang="cs-CZ" dirty="0" err="1"/>
              <a:t>models</a:t>
            </a:r>
            <a:r>
              <a:rPr lang="cs-CZ" altLang="cs-CZ" dirty="0"/>
              <a:t> </a:t>
            </a:r>
            <a:r>
              <a:rPr lang="cs-CZ" altLang="cs-CZ" dirty="0" err="1"/>
              <a:t>predicting</a:t>
            </a:r>
            <a:r>
              <a:rPr lang="cs-CZ" altLang="cs-CZ" dirty="0"/>
              <a:t> species </a:t>
            </a:r>
            <a:r>
              <a:rPr lang="cs-CZ" altLang="cs-CZ" dirty="0" err="1"/>
              <a:t>occurence</a:t>
            </a:r>
            <a:r>
              <a:rPr lang="cs-CZ" altLang="cs-CZ" dirty="0"/>
              <a:t> </a:t>
            </a:r>
            <a:r>
              <a:rPr lang="cs-CZ" altLang="cs-CZ" dirty="0" err="1"/>
              <a:t>from</a:t>
            </a:r>
            <a:r>
              <a:rPr lang="cs-CZ" altLang="cs-CZ" dirty="0"/>
              <a:t> </a:t>
            </a:r>
            <a:r>
              <a:rPr lang="cs-CZ" altLang="cs-CZ" dirty="0" err="1"/>
              <a:t>the</a:t>
            </a:r>
            <a:r>
              <a:rPr lang="cs-CZ" altLang="cs-CZ" dirty="0"/>
              <a:t> </a:t>
            </a:r>
            <a:r>
              <a:rPr lang="cs-CZ" altLang="cs-CZ" dirty="0" err="1"/>
              <a:t>measured</a:t>
            </a:r>
            <a:r>
              <a:rPr lang="cs-CZ" altLang="cs-CZ" dirty="0"/>
              <a:t> habitat </a:t>
            </a:r>
            <a:r>
              <a:rPr lang="cs-CZ" altLang="cs-CZ" dirty="0" err="1"/>
              <a:t>characteristics</a:t>
            </a:r>
            <a:r>
              <a:rPr lang="cs-CZ" altLang="cs-CZ" dirty="0"/>
              <a:t> </a:t>
            </a:r>
            <a:r>
              <a:rPr lang="cs-CZ" altLang="cs-CZ" dirty="0" err="1"/>
              <a:t>is</a:t>
            </a:r>
            <a:r>
              <a:rPr lang="cs-CZ" altLang="cs-CZ" dirty="0"/>
              <a:t> </a:t>
            </a:r>
            <a:r>
              <a:rPr lang="cs-CZ" altLang="cs-CZ" dirty="0" err="1"/>
              <a:t>better</a:t>
            </a:r>
            <a:r>
              <a:rPr lang="cs-CZ" altLang="cs-CZ" dirty="0"/>
              <a:t> </a:t>
            </a:r>
            <a:r>
              <a:rPr lang="cs-CZ" altLang="cs-CZ" dirty="0" err="1"/>
              <a:t>for</a:t>
            </a:r>
            <a:r>
              <a:rPr lang="cs-CZ" altLang="cs-CZ" dirty="0"/>
              <a:t> </a:t>
            </a:r>
            <a:r>
              <a:rPr lang="cs-CZ" altLang="cs-CZ" dirty="0" smtClean="0"/>
              <a:t>species </a:t>
            </a:r>
            <a:r>
              <a:rPr lang="cs-CZ" altLang="cs-CZ" dirty="0" err="1"/>
              <a:t>with</a:t>
            </a:r>
            <a:r>
              <a:rPr lang="cs-CZ" altLang="cs-CZ" dirty="0"/>
              <a:t> </a:t>
            </a:r>
            <a:r>
              <a:rPr lang="cs-CZ" altLang="cs-CZ" dirty="0" err="1"/>
              <a:t>good</a:t>
            </a:r>
            <a:r>
              <a:rPr lang="cs-CZ" altLang="cs-CZ" dirty="0"/>
              <a:t> </a:t>
            </a:r>
            <a:r>
              <a:rPr lang="cs-CZ" altLang="cs-CZ" dirty="0" err="1"/>
              <a:t>dispersal</a:t>
            </a:r>
            <a:r>
              <a:rPr lang="cs-CZ" altLang="cs-CZ" dirty="0"/>
              <a:t> </a:t>
            </a:r>
            <a:r>
              <a:rPr lang="cs-CZ" altLang="cs-CZ" dirty="0" err="1"/>
              <a:t>ability</a:t>
            </a:r>
            <a:r>
              <a:rPr lang="cs-CZ" altLang="cs-CZ" dirty="0"/>
              <a:t>. </a:t>
            </a:r>
            <a:r>
              <a:rPr lang="cs-CZ" altLang="cs-CZ" dirty="0" err="1"/>
              <a:t>This</a:t>
            </a:r>
            <a:r>
              <a:rPr lang="cs-CZ" altLang="cs-CZ" dirty="0"/>
              <a:t> </a:t>
            </a:r>
            <a:r>
              <a:rPr lang="cs-CZ" altLang="cs-CZ" dirty="0" err="1"/>
              <a:t>is</a:t>
            </a:r>
            <a:r>
              <a:rPr lang="cs-CZ" altLang="cs-CZ" dirty="0"/>
              <a:t> </a:t>
            </a:r>
            <a:r>
              <a:rPr lang="cs-CZ" altLang="cs-CZ" dirty="0" err="1"/>
              <a:t>probably</a:t>
            </a:r>
            <a:r>
              <a:rPr lang="cs-CZ" altLang="cs-CZ" dirty="0"/>
              <a:t> </a:t>
            </a:r>
            <a:r>
              <a:rPr lang="cs-CZ" altLang="cs-CZ" dirty="0" err="1"/>
              <a:t>because</a:t>
            </a:r>
            <a:r>
              <a:rPr lang="cs-CZ" altLang="cs-CZ" dirty="0"/>
              <a:t> species </a:t>
            </a:r>
            <a:r>
              <a:rPr lang="cs-CZ" altLang="cs-CZ" dirty="0" err="1"/>
              <a:t>with</a:t>
            </a:r>
            <a:r>
              <a:rPr lang="cs-CZ" altLang="cs-CZ" dirty="0"/>
              <a:t> </a:t>
            </a:r>
            <a:r>
              <a:rPr lang="cs-CZ" altLang="cs-CZ" dirty="0" err="1"/>
              <a:t>bad</a:t>
            </a:r>
            <a:r>
              <a:rPr lang="cs-CZ" altLang="cs-CZ" dirty="0"/>
              <a:t> </a:t>
            </a:r>
            <a:r>
              <a:rPr lang="cs-CZ" altLang="cs-CZ" dirty="0" err="1"/>
              <a:t>dispersal</a:t>
            </a:r>
            <a:r>
              <a:rPr lang="cs-CZ" altLang="cs-CZ" dirty="0"/>
              <a:t> </a:t>
            </a:r>
            <a:r>
              <a:rPr lang="cs-CZ" altLang="cs-CZ" dirty="0" err="1"/>
              <a:t>ability</a:t>
            </a:r>
            <a:r>
              <a:rPr lang="cs-CZ" altLang="cs-CZ" dirty="0"/>
              <a:t> </a:t>
            </a:r>
            <a:r>
              <a:rPr lang="cs-CZ" altLang="cs-CZ" dirty="0" err="1"/>
              <a:t>have</a:t>
            </a:r>
            <a:r>
              <a:rPr lang="cs-CZ" altLang="cs-CZ" dirty="0"/>
              <a:t> many </a:t>
            </a:r>
            <a:r>
              <a:rPr lang="cs-CZ" altLang="cs-CZ" dirty="0" err="1"/>
              <a:t>unoccupied</a:t>
            </a:r>
            <a:r>
              <a:rPr lang="cs-CZ" altLang="cs-CZ" dirty="0"/>
              <a:t> but </a:t>
            </a:r>
            <a:r>
              <a:rPr lang="cs-CZ" altLang="cs-CZ" dirty="0" err="1"/>
              <a:t>suitable</a:t>
            </a:r>
            <a:r>
              <a:rPr lang="cs-CZ" altLang="cs-CZ" dirty="0"/>
              <a:t> </a:t>
            </a:r>
            <a:r>
              <a:rPr lang="cs-CZ" altLang="cs-CZ" dirty="0" err="1"/>
              <a:t>sites</a:t>
            </a:r>
            <a:r>
              <a:rPr lang="cs-CZ" altLang="cs-CZ" dirty="0"/>
              <a:t>, </a:t>
            </a:r>
            <a:r>
              <a:rPr lang="cs-CZ" altLang="cs-CZ" dirty="0" err="1"/>
              <a:t>which</a:t>
            </a:r>
            <a:r>
              <a:rPr lang="cs-CZ" altLang="cs-CZ" dirty="0"/>
              <a:t> </a:t>
            </a:r>
            <a:r>
              <a:rPr lang="cs-CZ" altLang="cs-CZ" dirty="0" err="1"/>
              <a:t>increases</a:t>
            </a:r>
            <a:r>
              <a:rPr lang="cs-CZ" altLang="cs-CZ" dirty="0"/>
              <a:t> </a:t>
            </a:r>
            <a:r>
              <a:rPr lang="cs-CZ" altLang="cs-CZ" dirty="0" err="1"/>
              <a:t>the</a:t>
            </a:r>
            <a:r>
              <a:rPr lang="cs-CZ" altLang="cs-CZ" dirty="0"/>
              <a:t> </a:t>
            </a:r>
            <a:r>
              <a:rPr lang="cs-CZ" altLang="cs-CZ" dirty="0" err="1"/>
              <a:t>prediction</a:t>
            </a:r>
            <a:r>
              <a:rPr lang="cs-CZ" altLang="cs-CZ" dirty="0"/>
              <a:t> </a:t>
            </a:r>
            <a:r>
              <a:rPr lang="cs-CZ" altLang="cs-CZ" dirty="0" err="1"/>
              <a:t>error</a:t>
            </a:r>
            <a:r>
              <a:rPr lang="cs-CZ" altLang="cs-CZ" dirty="0"/>
              <a:t>.</a:t>
            </a:r>
          </a:p>
        </p:txBody>
      </p:sp>
    </p:spTree>
    <p:extLst>
      <p:ext uri="{BB962C8B-B14F-4D97-AF65-F5344CB8AC3E}">
        <p14:creationId xmlns:p14="http://schemas.microsoft.com/office/powerpoint/2010/main" val="1269294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2362200"/>
          </a:xfrm>
        </p:spPr>
        <p:txBody>
          <a:bodyPr/>
          <a:lstStyle/>
          <a:p>
            <a:r>
              <a:rPr lang="en-US" sz="2800" dirty="0" err="1"/>
              <a:t>Ozinga</a:t>
            </a:r>
            <a:r>
              <a:rPr lang="en-US" sz="2800" dirty="0"/>
              <a:t>, W. A., </a:t>
            </a:r>
            <a:r>
              <a:rPr lang="en-US" sz="2800" dirty="0" err="1"/>
              <a:t>Schaminée</a:t>
            </a:r>
            <a:r>
              <a:rPr lang="en-US" sz="2800" dirty="0"/>
              <a:t>, J. H., </a:t>
            </a:r>
            <a:r>
              <a:rPr lang="en-US" sz="2800" dirty="0" err="1"/>
              <a:t>Bekker</a:t>
            </a:r>
            <a:r>
              <a:rPr lang="en-US" sz="2800" dirty="0"/>
              <a:t>, R. M., Bonn, S., </a:t>
            </a:r>
            <a:r>
              <a:rPr lang="en-US" sz="2800" dirty="0" err="1"/>
              <a:t>Poschlod</a:t>
            </a:r>
            <a:r>
              <a:rPr lang="en-US" sz="2800" dirty="0"/>
              <a:t>, P., </a:t>
            </a:r>
            <a:r>
              <a:rPr lang="en-US" sz="2800" dirty="0" err="1"/>
              <a:t>Tackenberg</a:t>
            </a:r>
            <a:r>
              <a:rPr lang="en-US" sz="2800" dirty="0"/>
              <a:t>, O., ... &amp; </a:t>
            </a:r>
            <a:r>
              <a:rPr lang="en-US" sz="2800" dirty="0" err="1"/>
              <a:t>Groenendael</a:t>
            </a:r>
            <a:r>
              <a:rPr lang="en-US" sz="2800" dirty="0"/>
              <a:t>, J. M. V. (2005). Predictability of plant species composition from environmental conditions is constrained by dispersal limitation. </a:t>
            </a:r>
            <a:r>
              <a:rPr lang="en-US" sz="2800" i="1" dirty="0" err="1"/>
              <a:t>Oikos</a:t>
            </a:r>
            <a:r>
              <a:rPr lang="en-US" sz="2800" dirty="0"/>
              <a:t>, </a:t>
            </a:r>
            <a:r>
              <a:rPr lang="en-US" sz="2800" i="1" dirty="0"/>
              <a:t>108</a:t>
            </a:r>
            <a:r>
              <a:rPr lang="en-US" sz="2800" dirty="0"/>
              <a:t>(3), 555-561.</a:t>
            </a:r>
          </a:p>
        </p:txBody>
      </p:sp>
      <p:sp>
        <p:nvSpPr>
          <p:cNvPr id="3" name="Content Placeholder 2"/>
          <p:cNvSpPr>
            <a:spLocks noGrp="1"/>
          </p:cNvSpPr>
          <p:nvPr>
            <p:ph idx="1"/>
          </p:nvPr>
        </p:nvSpPr>
        <p:spPr>
          <a:xfrm>
            <a:off x="685800" y="3505200"/>
            <a:ext cx="7772400" cy="2590800"/>
          </a:xfrm>
        </p:spPr>
        <p:txBody>
          <a:bodyPr/>
          <a:lstStyle/>
          <a:p>
            <a:pPr marL="0" indent="0">
              <a:buNone/>
            </a:pPr>
            <a:r>
              <a:rPr lang="en-US" dirty="0"/>
              <a:t> Predictability of species occurrence patterns was increased by a greater capacity for long‐distance dispersal, greater adult longevity and the capacity to build a persistent seed bank. </a:t>
            </a:r>
          </a:p>
        </p:txBody>
      </p:sp>
    </p:spTree>
    <p:extLst>
      <p:ext uri="{BB962C8B-B14F-4D97-AF65-F5344CB8AC3E}">
        <p14:creationId xmlns:p14="http://schemas.microsoft.com/office/powerpoint/2010/main" val="1491320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Clear distinction between dispersal and habitat limitation is difficult (perhaps impossible)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48324"/>
          <a:stretch/>
        </p:blipFill>
        <p:spPr bwMode="auto">
          <a:xfrm>
            <a:off x="304800" y="2285999"/>
            <a:ext cx="5299824" cy="44595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43600" y="2438285"/>
            <a:ext cx="2895600" cy="4224233"/>
          </a:xfrm>
          <a:prstGeom prst="rect">
            <a:avLst/>
          </a:prstGeom>
          <a:noFill/>
        </p:spPr>
        <p:txBody>
          <a:bodyPr wrap="square" rtlCol="0">
            <a:spAutoFit/>
          </a:bodyPr>
          <a:lstStyle/>
          <a:p>
            <a:r>
              <a:rPr lang="en-US" sz="1050" dirty="0" err="1"/>
              <a:t>Fibich</a:t>
            </a:r>
            <a:r>
              <a:rPr lang="en-US" sz="1050" dirty="0"/>
              <a:t>, P., </a:t>
            </a:r>
            <a:r>
              <a:rPr lang="en-US" sz="1050" dirty="0" err="1"/>
              <a:t>Vítová</a:t>
            </a:r>
            <a:r>
              <a:rPr lang="en-US" sz="1050" dirty="0"/>
              <a:t>, A., &amp; </a:t>
            </a:r>
            <a:r>
              <a:rPr lang="en-US" sz="1050" dirty="0" err="1"/>
              <a:t>Lepš</a:t>
            </a:r>
            <a:r>
              <a:rPr lang="en-US" sz="1050" dirty="0"/>
              <a:t>, J. (2018). Interaction between habitat limitation and dispersal limitation is modulated by species life history and external conditions: a stochastic matrix model approach. </a:t>
            </a:r>
            <a:r>
              <a:rPr lang="en-US" sz="1050" i="1" dirty="0"/>
              <a:t>Community Ecology</a:t>
            </a:r>
            <a:r>
              <a:rPr lang="en-US" sz="1050" dirty="0"/>
              <a:t>, </a:t>
            </a:r>
            <a:r>
              <a:rPr lang="en-US" sz="1050" i="1" dirty="0"/>
              <a:t>19</a:t>
            </a:r>
            <a:r>
              <a:rPr lang="en-US" sz="1050" dirty="0"/>
              <a:t>(1), 9-20.</a:t>
            </a:r>
            <a:r>
              <a:rPr lang="cs-CZ" dirty="0" smtClean="0"/>
              <a:t>– high propagule pressure might compensate for less favourable habitat conditions – this is probably why species have broader niches in the center of their area of distribution</a:t>
            </a:r>
            <a:endParaRPr lang="en-US" dirty="0"/>
          </a:p>
        </p:txBody>
      </p:sp>
    </p:spTree>
    <p:extLst>
      <p:ext uri="{BB962C8B-B14F-4D97-AF65-F5344CB8AC3E}">
        <p14:creationId xmlns:p14="http://schemas.microsoft.com/office/powerpoint/2010/main" val="58271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305800" cy="2239962"/>
          </a:xfrm>
        </p:spPr>
        <p:txBody>
          <a:bodyPr/>
          <a:lstStyle/>
          <a:p>
            <a:r>
              <a:rPr lang="cs-CZ" altLang="cs-CZ" sz="4000" dirty="0"/>
              <a:t>Dispersal </a:t>
            </a:r>
            <a:r>
              <a:rPr lang="cs-CZ" altLang="cs-CZ" sz="4000" dirty="0" smtClean="0"/>
              <a:t>limitation</a:t>
            </a:r>
            <a:r>
              <a:rPr lang="en-US" altLang="cs-CZ" sz="4000" dirty="0" smtClean="0"/>
              <a:t> of </a:t>
            </a:r>
            <a:r>
              <a:rPr lang="cs-CZ" altLang="cs-CZ" sz="4000" dirty="0"/>
              <a:t/>
            </a:r>
            <a:br>
              <a:rPr lang="cs-CZ" altLang="cs-CZ" sz="4000" dirty="0"/>
            </a:br>
            <a:r>
              <a:rPr lang="cs-CZ" altLang="cs-CZ" sz="4000" dirty="0" smtClean="0"/>
              <a:t>individual </a:t>
            </a:r>
            <a:r>
              <a:rPr lang="cs-CZ" altLang="cs-CZ" sz="4000" dirty="0"/>
              <a:t>species (or </a:t>
            </a:r>
            <a:r>
              <a:rPr lang="en-US" altLang="cs-CZ" sz="4000" dirty="0" smtClean="0"/>
              <a:t>of </a:t>
            </a:r>
            <a:r>
              <a:rPr lang="cs-CZ" altLang="cs-CZ" sz="4000" dirty="0" smtClean="0"/>
              <a:t>species </a:t>
            </a:r>
            <a:r>
              <a:rPr lang="cs-CZ" altLang="cs-CZ" sz="4000" dirty="0"/>
              <a:t>composition) vs. </a:t>
            </a:r>
            <a:r>
              <a:rPr lang="en-US" altLang="cs-CZ" sz="4000" dirty="0" smtClean="0"/>
              <a:t>limitation of</a:t>
            </a:r>
            <a:r>
              <a:rPr lang="cs-CZ" altLang="cs-CZ" sz="4000" dirty="0" smtClean="0"/>
              <a:t> </a:t>
            </a:r>
            <a:r>
              <a:rPr lang="cs-CZ" altLang="cs-CZ" sz="4000" dirty="0"/>
              <a:t>total species richness</a:t>
            </a:r>
          </a:p>
        </p:txBody>
      </p:sp>
      <p:sp>
        <p:nvSpPr>
          <p:cNvPr id="10243" name="Rectangle 3"/>
          <p:cNvSpPr>
            <a:spLocks noGrp="1" noChangeArrowheads="1"/>
          </p:cNvSpPr>
          <p:nvPr>
            <p:ph type="body" idx="1"/>
          </p:nvPr>
        </p:nvSpPr>
        <p:spPr>
          <a:xfrm>
            <a:off x="304800" y="2667000"/>
            <a:ext cx="8763000" cy="3459163"/>
          </a:xfrm>
        </p:spPr>
        <p:txBody>
          <a:bodyPr/>
          <a:lstStyle/>
          <a:p>
            <a:pPr>
              <a:lnSpc>
                <a:spcPct val="90000"/>
              </a:lnSpc>
              <a:buFontTx/>
              <a:buNone/>
            </a:pPr>
            <a:r>
              <a:rPr lang="cs-CZ" altLang="cs-CZ" dirty="0"/>
              <a:t>Species composition can </a:t>
            </a:r>
            <a:r>
              <a:rPr lang="cs-CZ" altLang="cs-CZ" dirty="0" err="1"/>
              <a:t>be</a:t>
            </a:r>
            <a:r>
              <a:rPr lang="cs-CZ" altLang="cs-CZ" dirty="0"/>
              <a:t> </a:t>
            </a:r>
            <a:r>
              <a:rPr lang="cs-CZ" altLang="cs-CZ" dirty="0" smtClean="0"/>
              <a:t>limited</a:t>
            </a:r>
            <a:r>
              <a:rPr lang="en-US" altLang="cs-CZ" dirty="0" smtClean="0"/>
              <a:t> by dispersal limitation</a:t>
            </a:r>
            <a:r>
              <a:rPr lang="cs-CZ" altLang="cs-CZ" dirty="0" smtClean="0"/>
              <a:t>, </a:t>
            </a:r>
            <a:r>
              <a:rPr lang="cs-CZ" altLang="cs-CZ" dirty="0"/>
              <a:t>whereas species </a:t>
            </a:r>
            <a:r>
              <a:rPr lang="cs-CZ" altLang="cs-CZ" dirty="0" err="1"/>
              <a:t>richness</a:t>
            </a:r>
            <a:r>
              <a:rPr lang="cs-CZ" altLang="cs-CZ" dirty="0"/>
              <a:t> </a:t>
            </a:r>
            <a:r>
              <a:rPr lang="cs-CZ" altLang="cs-CZ" dirty="0" smtClean="0"/>
              <a:t>not. </a:t>
            </a:r>
            <a:r>
              <a:rPr lang="cs-CZ" altLang="cs-CZ" dirty="0"/>
              <a:t>Species richness is dispersal limited, if establishment of a newcomming species does not cause competitive exclusion of a resident species – as a matter of </a:t>
            </a:r>
            <a:r>
              <a:rPr lang="cs-CZ" altLang="cs-CZ" dirty="0" smtClean="0"/>
              <a:t>fact, </a:t>
            </a:r>
            <a:r>
              <a:rPr lang="cs-CZ" altLang="cs-CZ" dirty="0"/>
              <a:t>dispersal limitation has in some cases positive effect on species richness (as shown by invasions to islands).</a:t>
            </a:r>
          </a:p>
        </p:txBody>
      </p:sp>
    </p:spTree>
    <p:extLst>
      <p:ext uri="{BB962C8B-B14F-4D97-AF65-F5344CB8AC3E}">
        <p14:creationId xmlns:p14="http://schemas.microsoft.com/office/powerpoint/2010/main" val="27260279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75400"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b="26840"/>
          <a:stretch>
            <a:fillRect/>
          </a:stretch>
        </p:blipFill>
        <p:spPr bwMode="auto">
          <a:xfrm>
            <a:off x="6142038" y="0"/>
            <a:ext cx="280193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p:cNvSpPr txBox="1">
            <a:spLocks noChangeArrowheads="1"/>
          </p:cNvSpPr>
          <p:nvPr/>
        </p:nvSpPr>
        <p:spPr bwMode="auto">
          <a:xfrm>
            <a:off x="228600" y="533400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err="1"/>
              <a:t>Two</a:t>
            </a:r>
            <a:r>
              <a:rPr lang="cs-CZ" altLang="cs-CZ" dirty="0"/>
              <a:t> </a:t>
            </a:r>
            <a:r>
              <a:rPr lang="cs-CZ" altLang="cs-CZ" dirty="0" err="1"/>
              <a:t>examples</a:t>
            </a:r>
            <a:r>
              <a:rPr lang="cs-CZ" altLang="cs-CZ" dirty="0"/>
              <a:t> (</a:t>
            </a:r>
            <a:r>
              <a:rPr lang="cs-CZ" altLang="cs-CZ" i="1" dirty="0" err="1"/>
              <a:t>Impatiens</a:t>
            </a:r>
            <a:r>
              <a:rPr lang="cs-CZ" altLang="cs-CZ" i="1" dirty="0"/>
              <a:t> </a:t>
            </a:r>
            <a:r>
              <a:rPr lang="cs-CZ" altLang="cs-CZ" i="1" dirty="0" err="1"/>
              <a:t>glanduliferra</a:t>
            </a:r>
            <a:r>
              <a:rPr lang="cs-CZ" altLang="cs-CZ" i="1" dirty="0"/>
              <a:t>, </a:t>
            </a:r>
            <a:r>
              <a:rPr lang="cs-CZ" altLang="cs-CZ" i="1" dirty="0" err="1"/>
              <a:t>Heracleum</a:t>
            </a:r>
            <a:r>
              <a:rPr lang="cs-CZ" altLang="cs-CZ" i="1" dirty="0"/>
              <a:t> </a:t>
            </a:r>
            <a:r>
              <a:rPr lang="cs-CZ" altLang="cs-CZ" i="1" dirty="0" err="1"/>
              <a:t>mandegatzianum</a:t>
            </a:r>
            <a:r>
              <a:rPr lang="cs-CZ" altLang="cs-CZ" dirty="0"/>
              <a:t>), </a:t>
            </a:r>
            <a:r>
              <a:rPr lang="cs-CZ" altLang="cs-CZ" dirty="0" err="1"/>
              <a:t>where</a:t>
            </a:r>
            <a:r>
              <a:rPr lang="cs-CZ" altLang="cs-CZ" dirty="0"/>
              <a:t> </a:t>
            </a:r>
            <a:r>
              <a:rPr lang="cs-CZ" altLang="cs-CZ" dirty="0" err="1"/>
              <a:t>adding</a:t>
            </a:r>
            <a:r>
              <a:rPr lang="cs-CZ" altLang="cs-CZ" dirty="0"/>
              <a:t> a new species to species pool </a:t>
            </a:r>
            <a:r>
              <a:rPr lang="cs-CZ" altLang="cs-CZ" dirty="0" err="1" smtClean="0"/>
              <a:t>result</a:t>
            </a:r>
            <a:r>
              <a:rPr lang="en-US" altLang="cs-CZ" dirty="0" smtClean="0"/>
              <a:t>s</a:t>
            </a:r>
            <a:r>
              <a:rPr lang="cs-CZ" altLang="cs-CZ" dirty="0" smtClean="0"/>
              <a:t> </a:t>
            </a:r>
            <a:r>
              <a:rPr lang="cs-CZ" altLang="cs-CZ" dirty="0"/>
              <a:t>in </a:t>
            </a:r>
            <a:r>
              <a:rPr lang="cs-CZ" altLang="cs-CZ" dirty="0" smtClean="0"/>
              <a:t>a </a:t>
            </a:r>
            <a:r>
              <a:rPr lang="cs-CZ" altLang="cs-CZ" dirty="0" err="1" smtClean="0"/>
              <a:t>decrease</a:t>
            </a:r>
            <a:r>
              <a:rPr lang="cs-CZ" altLang="cs-CZ" dirty="0" smtClean="0"/>
              <a:t> </a:t>
            </a:r>
            <a:r>
              <a:rPr lang="cs-CZ" altLang="cs-CZ" dirty="0" err="1"/>
              <a:t>of</a:t>
            </a:r>
            <a:r>
              <a:rPr lang="cs-CZ" altLang="cs-CZ" dirty="0"/>
              <a:t> </a:t>
            </a:r>
            <a:r>
              <a:rPr lang="cs-CZ" altLang="cs-CZ" dirty="0" err="1"/>
              <a:t>actual</a:t>
            </a:r>
            <a:r>
              <a:rPr lang="cs-CZ" altLang="cs-CZ" dirty="0"/>
              <a:t> </a:t>
            </a:r>
            <a:r>
              <a:rPr lang="en-US" altLang="cs-CZ" dirty="0" smtClean="0"/>
              <a:t>community </a:t>
            </a:r>
            <a:r>
              <a:rPr lang="cs-CZ" altLang="cs-CZ" dirty="0" smtClean="0"/>
              <a:t>species </a:t>
            </a:r>
            <a:r>
              <a:rPr lang="cs-CZ" altLang="cs-CZ" dirty="0" err="1" smtClean="0"/>
              <a:t>richness</a:t>
            </a:r>
            <a:r>
              <a:rPr lang="en-US" altLang="cs-CZ" dirty="0" smtClean="0"/>
              <a:t>.</a:t>
            </a:r>
            <a:endParaRPr lang="cs-CZ" altLang="cs-CZ" dirty="0"/>
          </a:p>
        </p:txBody>
      </p:sp>
    </p:spTree>
    <p:extLst>
      <p:ext uri="{BB962C8B-B14F-4D97-AF65-F5344CB8AC3E}">
        <p14:creationId xmlns:p14="http://schemas.microsoft.com/office/powerpoint/2010/main" val="41063441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Invasion ecology</a:t>
            </a:r>
            <a:endParaRPr lang="en-US" dirty="0"/>
          </a:p>
        </p:txBody>
      </p:sp>
      <p:sp>
        <p:nvSpPr>
          <p:cNvPr id="3" name="Content Placeholder 2"/>
          <p:cNvSpPr>
            <a:spLocks noGrp="1"/>
          </p:cNvSpPr>
          <p:nvPr>
            <p:ph idx="1"/>
          </p:nvPr>
        </p:nvSpPr>
        <p:spPr/>
        <p:txBody>
          <a:bodyPr/>
          <a:lstStyle/>
          <a:p>
            <a:r>
              <a:rPr lang="cs-CZ" dirty="0" smtClean="0"/>
              <a:t>Perfect opportunity to study the effect of increasing species pool on the composition and functioning of ecological communities</a:t>
            </a:r>
          </a:p>
          <a:p>
            <a:r>
              <a:rPr lang="en-US" dirty="0"/>
              <a:t>And some species survive in places (like islands) just because dispersal limitation of other plants that would outcompete them</a:t>
            </a:r>
            <a:endParaRPr lang="en-US" dirty="0"/>
          </a:p>
        </p:txBody>
      </p:sp>
    </p:spTree>
    <p:extLst>
      <p:ext uri="{BB962C8B-B14F-4D97-AF65-F5344CB8AC3E}">
        <p14:creationId xmlns:p14="http://schemas.microsoft.com/office/powerpoint/2010/main" val="1568206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5334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GB" altLang="cs-CZ"/>
              <a:t>Species pool</a:t>
            </a:r>
          </a:p>
        </p:txBody>
      </p:sp>
      <p:sp>
        <p:nvSpPr>
          <p:cNvPr id="4099" name="Line 3"/>
          <p:cNvSpPr>
            <a:spLocks noChangeShapeType="1"/>
          </p:cNvSpPr>
          <p:nvPr/>
        </p:nvSpPr>
        <p:spPr bwMode="auto">
          <a:xfrm>
            <a:off x="3429000" y="11430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0" name="Text Box 4"/>
          <p:cNvSpPr txBox="1">
            <a:spLocks noChangeArrowheads="1"/>
          </p:cNvSpPr>
          <p:nvPr/>
        </p:nvSpPr>
        <p:spPr bwMode="auto">
          <a:xfrm>
            <a:off x="914400" y="21336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cs-CZ" altLang="cs-CZ"/>
              <a:t>Environmental filter</a:t>
            </a:r>
            <a:endParaRPr lang="en-GB" altLang="cs-CZ"/>
          </a:p>
        </p:txBody>
      </p:sp>
      <p:sp>
        <p:nvSpPr>
          <p:cNvPr id="4101" name="Line 5"/>
          <p:cNvSpPr>
            <a:spLocks noChangeShapeType="1"/>
          </p:cNvSpPr>
          <p:nvPr/>
        </p:nvSpPr>
        <p:spPr bwMode="auto">
          <a:xfrm>
            <a:off x="3429000" y="28194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2" name="Text Box 7"/>
          <p:cNvSpPr txBox="1">
            <a:spLocks noChangeArrowheads="1"/>
          </p:cNvSpPr>
          <p:nvPr/>
        </p:nvSpPr>
        <p:spPr bwMode="auto">
          <a:xfrm>
            <a:off x="2209800" y="36576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cs-CZ" altLang="cs-CZ"/>
              <a:t>Biotic relationships</a:t>
            </a:r>
            <a:r>
              <a:rPr lang="en-GB" altLang="cs-CZ"/>
              <a:t> </a:t>
            </a:r>
          </a:p>
        </p:txBody>
      </p:sp>
      <p:sp>
        <p:nvSpPr>
          <p:cNvPr id="4103" name="Line 8"/>
          <p:cNvSpPr>
            <a:spLocks noChangeShapeType="1"/>
          </p:cNvSpPr>
          <p:nvPr/>
        </p:nvSpPr>
        <p:spPr bwMode="auto">
          <a:xfrm>
            <a:off x="3505200" y="43434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4" name="Text Box 9"/>
          <p:cNvSpPr txBox="1">
            <a:spLocks noChangeArrowheads="1"/>
          </p:cNvSpPr>
          <p:nvPr/>
        </p:nvSpPr>
        <p:spPr bwMode="auto">
          <a:xfrm>
            <a:off x="1676400" y="51816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cs-CZ" altLang="cs-CZ"/>
              <a:t>Community composition</a:t>
            </a:r>
            <a:endParaRPr lang="en-GB" altLang="cs-CZ"/>
          </a:p>
        </p:txBody>
      </p:sp>
      <p:sp>
        <p:nvSpPr>
          <p:cNvPr id="4106" name="Text Box 10"/>
          <p:cNvSpPr txBox="1">
            <a:spLocks noChangeArrowheads="1"/>
          </p:cNvSpPr>
          <p:nvPr/>
        </p:nvSpPr>
        <p:spPr bwMode="auto">
          <a:xfrm>
            <a:off x="5562600" y="685800"/>
            <a:ext cx="31242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cs-CZ" altLang="cs-CZ"/>
              <a:t>Even more complicated.</a:t>
            </a:r>
          </a:p>
          <a:p>
            <a:pPr>
              <a:spcBef>
                <a:spcPct val="50000"/>
              </a:spcBef>
            </a:pPr>
            <a:r>
              <a:rPr lang="cs-CZ" altLang="cs-CZ"/>
              <a:t>Distinction between local and regional species pool. </a:t>
            </a:r>
          </a:p>
          <a:p>
            <a:pPr>
              <a:spcBef>
                <a:spcPct val="50000"/>
              </a:spcBef>
            </a:pPr>
            <a:endParaRPr lang="cs-CZ" altLang="cs-CZ"/>
          </a:p>
          <a:p>
            <a:pPr>
              <a:spcBef>
                <a:spcPct val="50000"/>
              </a:spcBef>
            </a:pPr>
            <a:r>
              <a:rPr lang="cs-CZ" altLang="cs-CZ"/>
              <a:t>Also, presence of some species is beneficial to other, sometimes even necesssary (more often for species of different trophic levels). </a:t>
            </a:r>
            <a:endParaRPr lang="en-GB" altLang="cs-CZ"/>
          </a:p>
        </p:txBody>
      </p:sp>
      <p:sp>
        <p:nvSpPr>
          <p:cNvPr id="4107" name="Rectangle 11"/>
          <p:cNvSpPr>
            <a:spLocks noChangeArrowheads="1"/>
          </p:cNvSpPr>
          <p:nvPr/>
        </p:nvSpPr>
        <p:spPr bwMode="auto">
          <a:xfrm>
            <a:off x="1371600" y="1828800"/>
            <a:ext cx="3657600" cy="266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cs-CZ" altLang="cs-CZ"/>
          </a:p>
        </p:txBody>
      </p:sp>
      <p:sp>
        <p:nvSpPr>
          <p:cNvPr id="4108" name="Text Box 12"/>
          <p:cNvSpPr txBox="1">
            <a:spLocks noChangeArrowheads="1"/>
          </p:cNvSpPr>
          <p:nvPr/>
        </p:nvSpPr>
        <p:spPr bwMode="auto">
          <a:xfrm>
            <a:off x="152400" y="22098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cs-CZ" altLang="cs-CZ"/>
              <a:t>Community filter</a:t>
            </a:r>
            <a:r>
              <a:rPr lang="en-GB" altLang="cs-CZ"/>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107"/>
                                        </p:tgtEl>
                                        <p:attrNameLst>
                                          <p:attrName>style.visibility</p:attrName>
                                        </p:attrNameLst>
                                      </p:cBhvr>
                                      <p:to>
                                        <p:strVal val="visible"/>
                                      </p:to>
                                    </p:set>
                                    <p:anim calcmode="lin" valueType="num">
                                      <p:cBhvr additive="base">
                                        <p:cTn id="11" dur="500" fill="hold"/>
                                        <p:tgtEl>
                                          <p:spTgt spid="4107"/>
                                        </p:tgtEl>
                                        <p:attrNameLst>
                                          <p:attrName>ppt_x</p:attrName>
                                        </p:attrNameLst>
                                      </p:cBhvr>
                                      <p:tavLst>
                                        <p:tav tm="0">
                                          <p:val>
                                            <p:strVal val="0-#ppt_w/2"/>
                                          </p:val>
                                        </p:tav>
                                        <p:tav tm="100000">
                                          <p:val>
                                            <p:strVal val="#ppt_x"/>
                                          </p:val>
                                        </p:tav>
                                      </p:tavLst>
                                    </p:anim>
                                    <p:anim calcmode="lin" valueType="num">
                                      <p:cBhvr additive="base">
                                        <p:cTn id="12" dur="500" fill="hold"/>
                                        <p:tgtEl>
                                          <p:spTgt spid="410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108"/>
                                        </p:tgtEl>
                                        <p:attrNameLst>
                                          <p:attrName>style.visibility</p:attrName>
                                        </p:attrNameLst>
                                      </p:cBhvr>
                                      <p:to>
                                        <p:strVal val="visible"/>
                                      </p:to>
                                    </p:set>
                                    <p:anim calcmode="lin" valueType="num">
                                      <p:cBhvr additive="base">
                                        <p:cTn id="17" dur="500" fill="hold"/>
                                        <p:tgtEl>
                                          <p:spTgt spid="4108"/>
                                        </p:tgtEl>
                                        <p:attrNameLst>
                                          <p:attrName>ppt_x</p:attrName>
                                        </p:attrNameLst>
                                      </p:cBhvr>
                                      <p:tavLst>
                                        <p:tav tm="0">
                                          <p:val>
                                            <p:strVal val="0-#ppt_w/2"/>
                                          </p:val>
                                        </p:tav>
                                        <p:tav tm="100000">
                                          <p:val>
                                            <p:strVal val="#ppt_x"/>
                                          </p:val>
                                        </p:tav>
                                      </p:tavLst>
                                    </p:anim>
                                    <p:anim calcmode="lin" valueType="num">
                                      <p:cBhvr additive="base">
                                        <p:cTn id="18" dur="500" fill="hold"/>
                                        <p:tgtEl>
                                          <p:spTgt spid="4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autoUpdateAnimBg="0"/>
      <p:bldP spid="4107" grpId="0" animBg="1"/>
      <p:bldP spid="410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suspa\Pictures\kalendare2013aPlatno\kalendare\DSC_01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1"/>
          <p:cNvSpPr txBox="1">
            <a:spLocks noChangeArrowheads="1"/>
          </p:cNvSpPr>
          <p:nvPr/>
        </p:nvSpPr>
        <p:spPr bwMode="auto">
          <a:xfrm>
            <a:off x="107950" y="6308725"/>
            <a:ext cx="903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i="1" dirty="0" err="1"/>
              <a:t>Euphorbia</a:t>
            </a:r>
            <a:r>
              <a:rPr lang="cs-CZ" altLang="en-US" sz="2400" i="1" dirty="0"/>
              <a:t> </a:t>
            </a:r>
            <a:r>
              <a:rPr lang="cs-CZ" altLang="en-US" sz="2400" i="1" dirty="0" err="1" smtClean="0"/>
              <a:t>canariensis</a:t>
            </a:r>
            <a:r>
              <a:rPr lang="en-US" altLang="en-US" sz="2400" i="1" dirty="0" smtClean="0"/>
              <a:t> </a:t>
            </a:r>
            <a:r>
              <a:rPr lang="cs-CZ" altLang="en-US" sz="2400" dirty="0" smtClean="0"/>
              <a:t>– </a:t>
            </a:r>
            <a:r>
              <a:rPr lang="en-US" altLang="en-US" sz="2400" dirty="0" smtClean="0"/>
              <a:t>closest relative are in South Africa</a:t>
            </a:r>
            <a:endParaRPr lang="cs-CZ" altLang="en-US" sz="2400" i="1" dirty="0"/>
          </a:p>
        </p:txBody>
      </p:sp>
    </p:spTree>
    <p:extLst>
      <p:ext uri="{BB962C8B-B14F-4D97-AF65-F5344CB8AC3E}">
        <p14:creationId xmlns:p14="http://schemas.microsoft.com/office/powerpoint/2010/main" val="17017875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4000" y="1711125"/>
            <a:ext cx="9150000" cy="5146875"/>
          </a:xfrm>
          <a:prstGeom prst="rect">
            <a:avLst/>
          </a:prstGeom>
        </p:spPr>
      </p:pic>
      <p:sp>
        <p:nvSpPr>
          <p:cNvPr id="3" name="TextovéPole 2"/>
          <p:cNvSpPr txBox="1"/>
          <p:nvPr/>
        </p:nvSpPr>
        <p:spPr>
          <a:xfrm>
            <a:off x="304800" y="381000"/>
            <a:ext cx="8534400" cy="830997"/>
          </a:xfrm>
          <a:prstGeom prst="rect">
            <a:avLst/>
          </a:prstGeom>
          <a:noFill/>
        </p:spPr>
        <p:txBody>
          <a:bodyPr wrap="square" rtlCol="0">
            <a:spAutoFit/>
          </a:bodyPr>
          <a:lstStyle/>
          <a:p>
            <a:r>
              <a:rPr lang="en-US" dirty="0" smtClean="0"/>
              <a:t>Explosive radiation on islands – Canary Islands – Example of </a:t>
            </a:r>
            <a:r>
              <a:rPr lang="en-US" i="1" dirty="0" err="1" smtClean="0"/>
              <a:t>Echium</a:t>
            </a:r>
            <a:r>
              <a:rPr lang="en-US" i="1" dirty="0" smtClean="0"/>
              <a:t> </a:t>
            </a:r>
            <a:r>
              <a:rPr lang="en-US" dirty="0" smtClean="0"/>
              <a:t>species</a:t>
            </a:r>
            <a:endParaRPr lang="en-US" dirty="0"/>
          </a:p>
        </p:txBody>
      </p:sp>
    </p:spTree>
    <p:extLst>
      <p:ext uri="{BB962C8B-B14F-4D97-AF65-F5344CB8AC3E}">
        <p14:creationId xmlns:p14="http://schemas.microsoft.com/office/powerpoint/2010/main" val="5239470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685800" y="228600"/>
            <a:ext cx="8153400" cy="6096000"/>
          </a:xfrm>
        </p:spPr>
        <p:txBody>
          <a:bodyPr/>
          <a:lstStyle/>
          <a:p>
            <a:pPr>
              <a:defRPr/>
            </a:pPr>
            <a:r>
              <a:rPr lang="en-US" altLang="en-US" dirty="0" smtClean="0">
                <a:solidFill>
                  <a:srgbClr val="996600"/>
                </a:solidFill>
                <a:effectLst>
                  <a:outerShdw blurRad="38100" dist="38100" dir="2700000" algn="tl">
                    <a:srgbClr val="000000"/>
                  </a:outerShdw>
                </a:effectLst>
                <a:latin typeface="Comic Sans MS" pitchFamily="66" charset="0"/>
              </a:rPr>
              <a:t>Theory of island biogeography</a:t>
            </a:r>
            <a:br>
              <a:rPr lang="en-US" altLang="en-US" dirty="0" smtClean="0">
                <a:solidFill>
                  <a:srgbClr val="996600"/>
                </a:solidFill>
                <a:effectLst>
                  <a:outerShdw blurRad="38100" dist="38100" dir="2700000" algn="tl">
                    <a:srgbClr val="000000"/>
                  </a:outerShdw>
                </a:effectLst>
                <a:latin typeface="Comic Sans MS" pitchFamily="66" charset="0"/>
              </a:rPr>
            </a:br>
            <a:r>
              <a:rPr lang="cs-CZ" altLang="en-US" sz="2000" dirty="0" smtClean="0">
                <a:solidFill>
                  <a:srgbClr val="996600"/>
                </a:solidFill>
                <a:effectLst>
                  <a:outerShdw blurRad="38100" dist="38100" dir="2700000" algn="tl">
                    <a:srgbClr val="000000"/>
                  </a:outerShdw>
                </a:effectLst>
                <a:latin typeface="Comic Sans MS" pitchFamily="66" charset="0"/>
              </a:rPr>
              <a:t>(Mac Arthur, Wilson 1963)</a:t>
            </a:r>
          </a:p>
        </p:txBody>
      </p:sp>
    </p:spTree>
    <p:extLst>
      <p:ext uri="{BB962C8B-B14F-4D97-AF65-F5344CB8AC3E}">
        <p14:creationId xmlns:p14="http://schemas.microsoft.com/office/powerpoint/2010/main" val="2118105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762000" y="381000"/>
            <a:ext cx="7772400" cy="838200"/>
          </a:xfrm>
        </p:spPr>
        <p:txBody>
          <a:bodyPr/>
          <a:lstStyle/>
          <a:p>
            <a:pPr>
              <a:defRPr/>
            </a:pPr>
            <a:r>
              <a:rPr lang="en-US" altLang="en-US" dirty="0" smtClean="0">
                <a:solidFill>
                  <a:srgbClr val="996600"/>
                </a:solidFill>
                <a:effectLst>
                  <a:outerShdw blurRad="38100" dist="38100" dir="2700000" algn="tl">
                    <a:srgbClr val="000000"/>
                  </a:outerShdw>
                </a:effectLst>
                <a:latin typeface="Comic Sans MS" pitchFamily="66" charset="0"/>
              </a:rPr>
              <a:t>Generalization [to be seen in each textbook]</a:t>
            </a:r>
            <a:endParaRPr lang="cs-CZ" altLang="en-US" dirty="0" smtClean="0">
              <a:solidFill>
                <a:srgbClr val="996600"/>
              </a:solidFill>
              <a:effectLst>
                <a:outerShdw blurRad="38100" dist="38100" dir="2700000" algn="tl">
                  <a:srgbClr val="000000"/>
                </a:outerShdw>
              </a:effectLst>
              <a:latin typeface="Comic Sans MS" pitchFamily="66" charset="0"/>
            </a:endParaRPr>
          </a:p>
        </p:txBody>
      </p:sp>
      <p:pic>
        <p:nvPicPr>
          <p:cNvPr id="18435" name="Picture 5" descr="http://www.ecosystems.ws/images/island_biogeography_macarthur_wi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71628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8932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609600" y="228600"/>
            <a:ext cx="8229600" cy="762000"/>
          </a:xfrm>
        </p:spPr>
        <p:txBody>
          <a:bodyPr/>
          <a:lstStyle/>
          <a:p>
            <a:pPr>
              <a:defRPr/>
            </a:pPr>
            <a:r>
              <a:rPr lang="en-US" altLang="en-US" dirty="0" smtClean="0">
                <a:solidFill>
                  <a:srgbClr val="996600"/>
                </a:solidFill>
                <a:effectLst>
                  <a:outerShdw blurRad="38100" dist="38100" dir="2700000" algn="tl">
                    <a:srgbClr val="000000"/>
                  </a:outerShdw>
                </a:effectLst>
                <a:latin typeface="Comic Sans MS" pitchFamily="66" charset="0"/>
              </a:rPr>
              <a:t>Theory of island biogeography</a:t>
            </a:r>
            <a:br>
              <a:rPr lang="en-US" altLang="en-US" dirty="0" smtClean="0">
                <a:solidFill>
                  <a:srgbClr val="996600"/>
                </a:solidFill>
                <a:effectLst>
                  <a:outerShdw blurRad="38100" dist="38100" dir="2700000" algn="tl">
                    <a:srgbClr val="000000"/>
                  </a:outerShdw>
                </a:effectLst>
                <a:latin typeface="Comic Sans MS" pitchFamily="66" charset="0"/>
              </a:rPr>
            </a:br>
            <a:r>
              <a:rPr lang="cs-CZ" altLang="en-US" sz="2000" dirty="0" smtClean="0">
                <a:solidFill>
                  <a:srgbClr val="996600"/>
                </a:solidFill>
                <a:effectLst>
                  <a:outerShdw blurRad="38100" dist="38100" dir="2700000" algn="tl">
                    <a:srgbClr val="000000"/>
                  </a:outerShdw>
                </a:effectLst>
                <a:latin typeface="Comic Sans MS" pitchFamily="66" charset="0"/>
              </a:rPr>
              <a:t>(Mac Arthur, Wilson 1963)</a:t>
            </a:r>
          </a:p>
        </p:txBody>
      </p:sp>
      <p:sp>
        <p:nvSpPr>
          <p:cNvPr id="19459" name="Rectangle 1027"/>
          <p:cNvSpPr>
            <a:spLocks noGrp="1" noChangeArrowheads="1"/>
          </p:cNvSpPr>
          <p:nvPr>
            <p:ph type="body" idx="1"/>
          </p:nvPr>
        </p:nvSpPr>
        <p:spPr>
          <a:xfrm>
            <a:off x="533400" y="990600"/>
            <a:ext cx="7772400" cy="1143000"/>
          </a:xfrm>
        </p:spPr>
        <p:txBody>
          <a:bodyPr/>
          <a:lstStyle/>
          <a:p>
            <a:r>
              <a:rPr lang="en-US" altLang="en-US" smtClean="0">
                <a:solidFill>
                  <a:srgbClr val="993300"/>
                </a:solidFill>
                <a:latin typeface="Comic Sans MS" panose="030F0702030302020204" pitchFamily="66" charset="0"/>
              </a:rPr>
              <a:t>Effect of age, distance and area of an island on species richness</a:t>
            </a:r>
            <a:endParaRPr lang="cs-CZ" altLang="en-US" smtClean="0">
              <a:solidFill>
                <a:srgbClr val="993300"/>
              </a:solidFill>
              <a:latin typeface="Comic Sans MS" panose="030F0702030302020204" pitchFamily="66" charset="0"/>
            </a:endParaRPr>
          </a:p>
        </p:txBody>
      </p:sp>
      <p:pic>
        <p:nvPicPr>
          <p:cNvPr id="19460" name="Picture 1028" descr="diverzit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4105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812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Results in classical species area relationship for islands (usually steeper then within a mainland)</a:t>
            </a:r>
          </a:p>
        </p:txBody>
      </p:sp>
      <p:pic>
        <p:nvPicPr>
          <p:cNvPr id="20483" name="Picture 2" descr="https://upload.wikimedia.org/wikipedia/commons/thumb/1/13/Area_species_curve_herpetofauna.svg/1280px-Area_species_curve_herpetofaun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6858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533400" y="6172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Reptiles and amphibians – from Wikipedia</a:t>
            </a:r>
          </a:p>
        </p:txBody>
      </p:sp>
    </p:spTree>
    <p:extLst>
      <p:ext uri="{BB962C8B-B14F-4D97-AF65-F5344CB8AC3E}">
        <p14:creationId xmlns:p14="http://schemas.microsoft.com/office/powerpoint/2010/main" val="38972091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cs-CZ"/>
              <a:t>Assembly rules</a:t>
            </a:r>
          </a:p>
        </p:txBody>
      </p:sp>
      <p:sp>
        <p:nvSpPr>
          <p:cNvPr id="14339" name="Rectangle 3"/>
          <p:cNvSpPr>
            <a:spLocks noGrp="1" noChangeArrowheads="1"/>
          </p:cNvSpPr>
          <p:nvPr>
            <p:ph type="body" idx="1"/>
          </p:nvPr>
        </p:nvSpPr>
        <p:spPr/>
        <p:txBody>
          <a:bodyPr/>
          <a:lstStyle/>
          <a:p>
            <a:r>
              <a:rPr lang="en-US" altLang="cs-CZ" dirty="0"/>
              <a:t>The idea: the interspecific interaction (mainly competition) shape the composition of communities, so that we can detect some “regularities” in species composition (how are species </a:t>
            </a:r>
            <a:r>
              <a:rPr lang="en-US" altLang="cs-CZ" dirty="0" smtClean="0"/>
              <a:t>as</a:t>
            </a:r>
            <a:r>
              <a:rPr lang="cs-CZ" altLang="cs-CZ" dirty="0" smtClean="0"/>
              <a:t>s</a:t>
            </a:r>
            <a:r>
              <a:rPr lang="en-US" altLang="cs-CZ" dirty="0" err="1" smtClean="0"/>
              <a:t>embled</a:t>
            </a:r>
            <a:r>
              <a:rPr lang="en-US" altLang="cs-CZ" dirty="0" smtClean="0"/>
              <a:t> </a:t>
            </a:r>
            <a:r>
              <a:rPr lang="en-US" altLang="cs-CZ" dirty="0"/>
              <a:t>from </a:t>
            </a:r>
            <a:r>
              <a:rPr lang="en-US" altLang="cs-CZ" b="1" dirty="0"/>
              <a:t>the species pool)</a:t>
            </a:r>
            <a:endParaRPr lang="cs-CZ" altLang="cs-CZ" b="1" dirty="0"/>
          </a:p>
        </p:txBody>
      </p:sp>
    </p:spTree>
    <p:extLst>
      <p:ext uri="{BB962C8B-B14F-4D97-AF65-F5344CB8AC3E}">
        <p14:creationId xmlns:p14="http://schemas.microsoft.com/office/powerpoint/2010/main" val="1889643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To be left</a:t>
            </a:r>
            <a:r>
              <a:rPr lang="en-US" dirty="0" smtClean="0"/>
              <a:t> out</a:t>
            </a:r>
            <a:r>
              <a:rPr lang="cs-CZ"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f</a:t>
            </a:r>
            <a:r>
              <a:rPr lang="cs-CZ" dirty="0" smtClean="0"/>
              <a:t>or the mechanisms of species coexistence</a:t>
            </a:r>
            <a:r>
              <a:rPr lang="en-US" dirty="0" smtClean="0"/>
              <a:t>)</a:t>
            </a:r>
            <a:endParaRPr lang="en-US" dirty="0"/>
          </a:p>
        </p:txBody>
      </p:sp>
    </p:spTree>
    <p:extLst>
      <p:ext uri="{BB962C8B-B14F-4D97-AF65-F5344CB8AC3E}">
        <p14:creationId xmlns:p14="http://schemas.microsoft.com/office/powerpoint/2010/main" val="31664141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ltLang="cs-CZ"/>
              <a:t>Limiting similarity concept</a:t>
            </a:r>
            <a:endParaRPr lang="cs-CZ" altLang="cs-CZ"/>
          </a:p>
        </p:txBody>
      </p:sp>
      <p:sp>
        <p:nvSpPr>
          <p:cNvPr id="15365" name="Rectangle 5"/>
          <p:cNvSpPr>
            <a:spLocks noGrp="1" noChangeArrowheads="1"/>
          </p:cNvSpPr>
          <p:nvPr>
            <p:ph type="body" idx="1"/>
          </p:nvPr>
        </p:nvSpPr>
        <p:spPr/>
        <p:txBody>
          <a:bodyPr/>
          <a:lstStyle/>
          <a:p>
            <a:r>
              <a:rPr lang="cs-CZ" altLang="cs-CZ" sz="2400" dirty="0"/>
              <a:t>MacArthur, R and R Levins. 1967. The Limiting Similarity, Convergence, and Divergence of Coexisting Species. The American Naturalist 101(921): 377-385.</a:t>
            </a:r>
            <a:r>
              <a:rPr lang="cs-CZ" altLang="cs-CZ" dirty="0"/>
              <a:t> </a:t>
            </a:r>
            <a:endParaRPr lang="en-US" altLang="cs-CZ" dirty="0"/>
          </a:p>
          <a:p>
            <a:endParaRPr lang="en-US" altLang="cs-CZ" dirty="0"/>
          </a:p>
          <a:p>
            <a:r>
              <a:rPr lang="en-US" altLang="cs-CZ" dirty="0"/>
              <a:t>Species must differ to be able to coexist (comp. with the competitive exclusion principle</a:t>
            </a:r>
            <a:r>
              <a:rPr lang="en-US" altLang="cs-CZ" dirty="0" smtClean="0"/>
              <a:t>)</a:t>
            </a:r>
            <a:r>
              <a:rPr lang="cs-CZ" altLang="cs-CZ" dirty="0" smtClean="0"/>
              <a:t> – so we expect overdispersion, i.e.trait divergence</a:t>
            </a:r>
            <a:endParaRPr lang="cs-CZ" altLang="cs-CZ" dirty="0"/>
          </a:p>
        </p:txBody>
      </p:sp>
    </p:spTree>
    <p:extLst>
      <p:ext uri="{BB962C8B-B14F-4D97-AF65-F5344CB8AC3E}">
        <p14:creationId xmlns:p14="http://schemas.microsoft.com/office/powerpoint/2010/main" val="24629111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ltLang="cs-CZ"/>
              <a:t>Classical niche differentiation</a:t>
            </a: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41667"/>
          <a:stretch>
            <a:fillRect/>
          </a:stretch>
        </p:blipFill>
        <p:spPr bwMode="auto">
          <a:xfrm>
            <a:off x="0" y="2209800"/>
            <a:ext cx="43846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57143"/>
          <a:stretch>
            <a:fillRect/>
          </a:stretch>
        </p:blipFill>
        <p:spPr bwMode="auto">
          <a:xfrm>
            <a:off x="4572000" y="2743200"/>
            <a:ext cx="4384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60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685800" y="609600"/>
            <a:ext cx="7620000" cy="5334000"/>
          </a:xfrm>
        </p:spPr>
        <p:txBody>
          <a:bodyPr/>
          <a:lstStyle/>
          <a:p>
            <a:r>
              <a:rPr lang="en-GB" altLang="cs-CZ" sz="2800" dirty="0" smtClean="0"/>
              <a:t>Species pool – </a:t>
            </a:r>
            <a:r>
              <a:rPr lang="cs-CZ" altLang="cs-CZ" sz="2800" dirty="0" smtClean="0"/>
              <a:t>determined mainly historically (evolutionary history)</a:t>
            </a:r>
            <a:r>
              <a:rPr lang="en-GB" altLang="cs-CZ" sz="2800" dirty="0" smtClean="0"/>
              <a:t>: </a:t>
            </a:r>
            <a:r>
              <a:rPr lang="cs-CZ" altLang="cs-CZ" sz="2800" dirty="0" smtClean="0"/>
              <a:t>Central Europe – also ability to migrate in post-glacial period (but includes also biotic factors, as competition on migration pathways)</a:t>
            </a:r>
            <a:r>
              <a:rPr lang="en-GB" altLang="cs-CZ" sz="2800" dirty="0" smtClean="0"/>
              <a:t> – </a:t>
            </a:r>
            <a:r>
              <a:rPr lang="en-GB" altLang="cs-CZ" sz="2800" i="1" dirty="0" smtClean="0"/>
              <a:t>note, this is very wide definition</a:t>
            </a:r>
            <a:r>
              <a:rPr lang="cs-CZ" altLang="cs-CZ" sz="2800" i="1" dirty="0" smtClean="0"/>
              <a:t> – </a:t>
            </a:r>
            <a:r>
              <a:rPr lang="cs-CZ" altLang="cs-CZ" sz="2800" dirty="0" smtClean="0"/>
              <a:t>for some: Species pool excludes species not able to withstand given abiotic environment, and sometimes it is defined in even more restrictive way </a:t>
            </a:r>
            <a:endParaRPr lang="en-GB" altLang="cs-CZ" sz="2800" dirty="0" smtClean="0"/>
          </a:p>
          <a:p>
            <a:r>
              <a:rPr lang="en-GB" altLang="cs-CZ" sz="2800" dirty="0" smtClean="0"/>
              <a:t>Community filter – </a:t>
            </a:r>
            <a:r>
              <a:rPr lang="cs-CZ" altLang="cs-CZ" sz="2800" dirty="0" smtClean="0"/>
              <a:t>current ecological interactions, i.e. ability to withstand the abiotic environment </a:t>
            </a:r>
            <a:r>
              <a:rPr lang="en-US" altLang="cs-CZ" sz="2800" dirty="0" smtClean="0"/>
              <a:t>[often extremes] </a:t>
            </a:r>
            <a:r>
              <a:rPr lang="cs-CZ" altLang="cs-CZ" sz="2800" dirty="0" smtClean="0"/>
              <a:t>and to cope successfuly with </a:t>
            </a:r>
            <a:r>
              <a:rPr lang="en-US" altLang="cs-CZ" sz="2800" dirty="0" smtClean="0"/>
              <a:t>biotic interactions </a:t>
            </a:r>
            <a:r>
              <a:rPr lang="cs-CZ" altLang="cs-CZ" sz="2800" dirty="0" smtClean="0"/>
              <a:t>(</a:t>
            </a:r>
            <a:r>
              <a:rPr lang="en-US" altLang="cs-CZ" sz="2800" dirty="0" smtClean="0"/>
              <a:t>competition, predation, etc.</a:t>
            </a:r>
            <a:r>
              <a:rPr lang="cs-CZ" altLang="cs-CZ" sz="2800" dirty="0" smtClean="0"/>
              <a:t>)</a:t>
            </a:r>
            <a:endParaRPr lang="en-GB" altLang="cs-CZ" sz="28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Environmental filtering</a:t>
            </a:r>
            <a:endParaRPr lang="en-US" dirty="0"/>
          </a:p>
        </p:txBody>
      </p:sp>
      <p:sp>
        <p:nvSpPr>
          <p:cNvPr id="3" name="Content Placeholder 2"/>
          <p:cNvSpPr>
            <a:spLocks noGrp="1"/>
          </p:cNvSpPr>
          <p:nvPr>
            <p:ph idx="1"/>
          </p:nvPr>
        </p:nvSpPr>
        <p:spPr/>
        <p:txBody>
          <a:bodyPr/>
          <a:lstStyle/>
          <a:p>
            <a:r>
              <a:rPr lang="cs-CZ" dirty="0" smtClean="0"/>
              <a:t>Environment selects species with similar traits </a:t>
            </a:r>
          </a:p>
          <a:p>
            <a:r>
              <a:rPr lang="cs-CZ" dirty="0" smtClean="0"/>
              <a:t>E.g. Dry environment species with low SLA</a:t>
            </a:r>
          </a:p>
          <a:p>
            <a:endParaRPr lang="cs-CZ" dirty="0"/>
          </a:p>
          <a:p>
            <a:r>
              <a:rPr lang="cs-CZ" dirty="0" smtClean="0"/>
              <a:t>Consequently, we expect underdispersion, i.e. trait convergence </a:t>
            </a:r>
            <a:endParaRPr lang="en-US" dirty="0"/>
          </a:p>
        </p:txBody>
      </p:sp>
    </p:spTree>
    <p:extLst>
      <p:ext uri="{BB962C8B-B14F-4D97-AF65-F5344CB8AC3E}">
        <p14:creationId xmlns:p14="http://schemas.microsoft.com/office/powerpoint/2010/main" val="21613176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cs-CZ"/>
              <a:t>Tests using the null models</a:t>
            </a:r>
            <a:endParaRPr lang="cs-CZ" altLang="cs-CZ"/>
          </a:p>
        </p:txBody>
      </p:sp>
      <p:pic>
        <p:nvPicPr>
          <p:cNvPr id="20484" name="Picture 4" descr="413RGETZW1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1524000" y="59436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Smithsonia</a:t>
            </a:r>
            <a:r>
              <a:rPr lang="en-US" altLang="cs-CZ"/>
              <a:t>n</a:t>
            </a:r>
            <a:endParaRPr lang="cs-CZ" altLang="cs-CZ"/>
          </a:p>
        </p:txBody>
      </p:sp>
      <p:sp>
        <p:nvSpPr>
          <p:cNvPr id="20487" name="Text Box 7"/>
          <p:cNvSpPr txBox="1">
            <a:spLocks noChangeArrowheads="1"/>
          </p:cNvSpPr>
          <p:nvPr/>
        </p:nvSpPr>
        <p:spPr bwMode="auto">
          <a:xfrm>
            <a:off x="5410200" y="2133600"/>
            <a:ext cx="3124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2400"/>
              <a:t>The idea: lets simulate the composition of null communities (i.e. communities where the tested factor is absent), construct </a:t>
            </a:r>
            <a:r>
              <a:rPr lang="en-US" altLang="cs-CZ" sz="2400" i="1"/>
              <a:t>the envelope</a:t>
            </a:r>
            <a:r>
              <a:rPr lang="en-US" altLang="cs-CZ" sz="2400"/>
              <a:t> and check, whether the real communities fall into this envelope</a:t>
            </a:r>
            <a:endParaRPr lang="cs-CZ" altLang="cs-CZ" sz="2400"/>
          </a:p>
        </p:txBody>
      </p:sp>
    </p:spTree>
    <p:extLst>
      <p:ext uri="{BB962C8B-B14F-4D97-AF65-F5344CB8AC3E}">
        <p14:creationId xmlns:p14="http://schemas.microsoft.com/office/powerpoint/2010/main" val="25708265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p:txBody>
          <a:bodyPr/>
          <a:lstStyle/>
          <a:p>
            <a:r>
              <a:rPr lang="en-US" altLang="cs-CZ" sz="4000"/>
              <a:t>“Niche limitation” by variance deficit</a:t>
            </a:r>
            <a:endParaRPr lang="cs-CZ" altLang="cs-CZ" sz="4000"/>
          </a:p>
        </p:txBody>
      </p:sp>
      <p:sp>
        <p:nvSpPr>
          <p:cNvPr id="12294" name="Rectangle 6"/>
          <p:cNvSpPr>
            <a:spLocks noGrp="1" noChangeArrowheads="1"/>
          </p:cNvSpPr>
          <p:nvPr>
            <p:ph type="body" idx="1"/>
          </p:nvPr>
        </p:nvSpPr>
        <p:spPr/>
        <p:txBody>
          <a:bodyPr/>
          <a:lstStyle/>
          <a:p>
            <a:r>
              <a:rPr lang="en-US" altLang="cs-CZ" sz="2800"/>
              <a:t>E.g. </a:t>
            </a:r>
            <a:r>
              <a:rPr lang="cs-CZ" altLang="cs-CZ" sz="2800"/>
              <a:t>Wilson, J. B., Gitay, H. &amp; Agnew, A.D.Q. (1987). Does niche limitation exist?</a:t>
            </a:r>
            <a:r>
              <a:rPr lang="en-US" altLang="cs-CZ" sz="2800"/>
              <a:t> </a:t>
            </a:r>
            <a:r>
              <a:rPr lang="cs-CZ" altLang="cs-CZ" sz="2800" i="1"/>
              <a:t>Functional Ecology </a:t>
            </a:r>
            <a:r>
              <a:rPr lang="cs-CZ" altLang="cs-CZ" sz="2800" b="1"/>
              <a:t>1</a:t>
            </a:r>
            <a:r>
              <a:rPr lang="cs-CZ" altLang="cs-CZ" sz="2800"/>
              <a:t>, 391–397.</a:t>
            </a:r>
            <a:endParaRPr lang="en-US" altLang="cs-CZ" sz="2800"/>
          </a:p>
          <a:p>
            <a:endParaRPr lang="en-US" altLang="cs-CZ" sz="2800"/>
          </a:p>
          <a:p>
            <a:r>
              <a:rPr lang="en-US" altLang="cs-CZ" sz="2800"/>
              <a:t>The number of species in sampling units is more constant than if the species are distributed among the units randomly.</a:t>
            </a:r>
            <a:endParaRPr lang="cs-CZ" altLang="cs-CZ" sz="2800"/>
          </a:p>
        </p:txBody>
      </p:sp>
    </p:spTree>
    <p:extLst>
      <p:ext uri="{BB962C8B-B14F-4D97-AF65-F5344CB8AC3E}">
        <p14:creationId xmlns:p14="http://schemas.microsoft.com/office/powerpoint/2010/main" val="31670752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0"/>
            <a:ext cx="8229600" cy="1143000"/>
          </a:xfrm>
        </p:spPr>
        <p:txBody>
          <a:bodyPr/>
          <a:lstStyle/>
          <a:p>
            <a:r>
              <a:rPr lang="en-US" altLang="cs-CZ" sz="4000"/>
              <a:t>Testing for variance deficit: </a:t>
            </a:r>
            <a:r>
              <a:rPr lang="en-US" altLang="cs-CZ" sz="3600"/>
              <a:t>real data</a:t>
            </a:r>
            <a:endParaRPr lang="cs-CZ" altLang="cs-CZ" sz="3600"/>
          </a:p>
        </p:txBody>
      </p:sp>
      <p:graphicFrame>
        <p:nvGraphicFramePr>
          <p:cNvPr id="21963" name="Group 459"/>
          <p:cNvGraphicFramePr>
            <a:graphicFrameLocks noGrp="1"/>
          </p:cNvGraphicFramePr>
          <p:nvPr>
            <p:ph idx="1"/>
          </p:nvPr>
        </p:nvGraphicFramePr>
        <p:xfrm>
          <a:off x="304800" y="830263"/>
          <a:ext cx="8229600" cy="6035040"/>
        </p:xfrm>
        <a:graphic>
          <a:graphicData uri="http://schemas.openxmlformats.org/drawingml/2006/table">
            <a:tbl>
              <a:tblPr/>
              <a:tblGrid>
                <a:gridCol w="3195638">
                  <a:extLst>
                    <a:ext uri="{9D8B030D-6E8A-4147-A177-3AD203B41FA5}">
                      <a16:colId xmlns:a16="http://schemas.microsoft.com/office/drawing/2014/main" val="20000"/>
                    </a:ext>
                  </a:extLst>
                </a:gridCol>
                <a:gridCol w="1006475">
                  <a:extLst>
                    <a:ext uri="{9D8B030D-6E8A-4147-A177-3AD203B41FA5}">
                      <a16:colId xmlns:a16="http://schemas.microsoft.com/office/drawing/2014/main" val="20001"/>
                    </a:ext>
                  </a:extLst>
                </a:gridCol>
                <a:gridCol w="1006475">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0064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3365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Site4</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Site5</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Species4</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Species5</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Species6</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Species7</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Species8</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71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082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Number of species </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6550">
                <a:tc gridSpan="3">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Variance of no of species:</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cs-CZ"/>
                    </a:p>
                  </a:txBody>
                  <a:tcPr/>
                </a:tc>
                <a:tc hMerge="1">
                  <a:txBody>
                    <a:bodyPr/>
                    <a:lstStyle/>
                    <a:p>
                      <a:endParaRPr lang="cs-CZ"/>
                    </a:p>
                  </a:txBody>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cs-CZ" altLang="cs-CZ" sz="2400" b="1" i="0" u="none" strike="noStrike" cap="none" normalizeH="0" baseline="0" smtClean="0">
                          <a:ln>
                            <a:noFill/>
                          </a:ln>
                          <a:solidFill>
                            <a:schemeClr val="tx1"/>
                          </a:solidFill>
                          <a:effectLst/>
                          <a:latin typeface="Arial" charset="0"/>
                          <a:cs typeface="Arial" charset="0"/>
                        </a:rPr>
                        <a:t>0.3</a:t>
                      </a:r>
                      <a:endParaRPr kumimoji="0" lang="cs-CZ" altLang="cs-CZ" sz="2800" b="1"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339818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0"/>
            <a:ext cx="8229600" cy="1143000"/>
          </a:xfrm>
        </p:spPr>
        <p:txBody>
          <a:bodyPr/>
          <a:lstStyle/>
          <a:p>
            <a:r>
              <a:rPr lang="en-US" altLang="cs-CZ" sz="1800"/>
              <a:t>Randomly reshuffle the positions of individual species [e.g. 1000 times]</a:t>
            </a:r>
            <a:r>
              <a:rPr lang="en-US" altLang="cs-CZ"/>
              <a:t> </a:t>
            </a:r>
            <a:endParaRPr lang="cs-CZ" altLang="cs-CZ" sz="4000"/>
          </a:p>
        </p:txBody>
      </p:sp>
      <p:graphicFrame>
        <p:nvGraphicFramePr>
          <p:cNvPr id="25603" name="Group 3"/>
          <p:cNvGraphicFramePr>
            <a:graphicFrameLocks noGrp="1"/>
          </p:cNvGraphicFramePr>
          <p:nvPr>
            <p:ph idx="1"/>
          </p:nvPr>
        </p:nvGraphicFramePr>
        <p:xfrm>
          <a:off x="304800" y="830263"/>
          <a:ext cx="8229600" cy="6035040"/>
        </p:xfrm>
        <a:graphic>
          <a:graphicData uri="http://schemas.openxmlformats.org/drawingml/2006/table">
            <a:tbl>
              <a:tblPr/>
              <a:tblGrid>
                <a:gridCol w="3195638">
                  <a:extLst>
                    <a:ext uri="{9D8B030D-6E8A-4147-A177-3AD203B41FA5}">
                      <a16:colId xmlns:a16="http://schemas.microsoft.com/office/drawing/2014/main" val="20000"/>
                    </a:ext>
                  </a:extLst>
                </a:gridCol>
                <a:gridCol w="1006475">
                  <a:extLst>
                    <a:ext uri="{9D8B030D-6E8A-4147-A177-3AD203B41FA5}">
                      <a16:colId xmlns:a16="http://schemas.microsoft.com/office/drawing/2014/main" val="20001"/>
                    </a:ext>
                  </a:extLst>
                </a:gridCol>
                <a:gridCol w="1006475">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0064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3365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Site4</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Site5</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Species4</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Species5</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Species6</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Species7</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6550">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Species8</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1</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71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082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Number of species </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2</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chemeClr val="tx1"/>
                          </a:solidFill>
                          <a:effectLst/>
                          <a:latin typeface="Arial" charset="0"/>
                          <a:cs typeface="Arial" charset="0"/>
                        </a:rPr>
                        <a:t>3</a:t>
                      </a:r>
                      <a:endParaRPr kumimoji="0" lang="cs-CZ" altLang="cs-CZ" sz="1800" b="0" i="0" u="none" strike="noStrike" cap="none" normalizeH="0" baseline="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6550">
                <a:tc gridSpan="3">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charset="0"/>
                      </a:endParaRPr>
                    </a:p>
                  </a:txBody>
                  <a:tcPr anchor="b"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cs-CZ"/>
                    </a:p>
                  </a:txBody>
                  <a:tcPr/>
                </a:tc>
                <a:tc hMerge="1">
                  <a:txBody>
                    <a:bodyPr/>
                    <a:lstStyle/>
                    <a:p>
                      <a:endParaRPr lang="cs-CZ"/>
                    </a:p>
                  </a:txBody>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r" defTabSz="914400" rtl="0" eaLnBrk="1" fontAlgn="b" latinLnBrk="0" hangingPunct="1">
                        <a:lnSpc>
                          <a:spcPct val="100000"/>
                        </a:lnSpc>
                        <a:spcBef>
                          <a:spcPct val="0"/>
                        </a:spcBef>
                        <a:spcAft>
                          <a:spcPct val="0"/>
                        </a:spcAft>
                        <a:buClrTx/>
                        <a:buSzTx/>
                        <a:buFontTx/>
                        <a:buNone/>
                        <a:tabLst/>
                      </a:pPr>
                      <a:endParaRPr kumimoji="0" lang="cs-CZ" altLang="cs-CZ" sz="2800" b="1"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anchor="b"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5696" name="Text Box 96"/>
          <p:cNvSpPr txBox="1">
            <a:spLocks noChangeArrowheads="1"/>
          </p:cNvSpPr>
          <p:nvPr/>
        </p:nvSpPr>
        <p:spPr bwMode="auto">
          <a:xfrm>
            <a:off x="381000" y="64770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a:t>You will get 1000 variance values and so also the envelope</a:t>
            </a:r>
            <a:endParaRPr lang="cs-CZ" altLang="cs-CZ"/>
          </a:p>
        </p:txBody>
      </p:sp>
      <p:sp>
        <p:nvSpPr>
          <p:cNvPr id="25697" name="Line 97"/>
          <p:cNvSpPr>
            <a:spLocks noChangeShapeType="1"/>
          </p:cNvSpPr>
          <p:nvPr/>
        </p:nvSpPr>
        <p:spPr bwMode="auto">
          <a:xfrm>
            <a:off x="4191000" y="21336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698" name="Line 98"/>
          <p:cNvSpPr>
            <a:spLocks noChangeShapeType="1"/>
          </p:cNvSpPr>
          <p:nvPr/>
        </p:nvSpPr>
        <p:spPr bwMode="auto">
          <a:xfrm flipH="1">
            <a:off x="7391400" y="22098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699" name="Line 99"/>
          <p:cNvSpPr>
            <a:spLocks noChangeShapeType="1"/>
          </p:cNvSpPr>
          <p:nvPr/>
        </p:nvSpPr>
        <p:spPr bwMode="auto">
          <a:xfrm flipH="1">
            <a:off x="5029200" y="1676400"/>
            <a:ext cx="167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0" name="Line 100"/>
          <p:cNvSpPr>
            <a:spLocks noChangeShapeType="1"/>
          </p:cNvSpPr>
          <p:nvPr/>
        </p:nvSpPr>
        <p:spPr bwMode="auto">
          <a:xfrm>
            <a:off x="5257800" y="2743200"/>
            <a:ext cx="2667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1" name="Line 101"/>
          <p:cNvSpPr>
            <a:spLocks noChangeShapeType="1"/>
          </p:cNvSpPr>
          <p:nvPr/>
        </p:nvSpPr>
        <p:spPr bwMode="auto">
          <a:xfrm flipH="1">
            <a:off x="4038600" y="3200400"/>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2" name="Line 102"/>
          <p:cNvSpPr>
            <a:spLocks noChangeShapeType="1"/>
          </p:cNvSpPr>
          <p:nvPr/>
        </p:nvSpPr>
        <p:spPr bwMode="auto">
          <a:xfrm>
            <a:off x="7239000" y="3733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3" name="Line 103"/>
          <p:cNvSpPr>
            <a:spLocks noChangeShapeType="1"/>
          </p:cNvSpPr>
          <p:nvPr/>
        </p:nvSpPr>
        <p:spPr bwMode="auto">
          <a:xfrm>
            <a:off x="4191000" y="4267200"/>
            <a:ext cx="167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4" name="Line 104"/>
          <p:cNvSpPr>
            <a:spLocks noChangeShapeType="1"/>
          </p:cNvSpPr>
          <p:nvPr/>
        </p:nvSpPr>
        <p:spPr bwMode="auto">
          <a:xfrm>
            <a:off x="5105400" y="41148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5" name="Line 105"/>
          <p:cNvSpPr>
            <a:spLocks noChangeShapeType="1"/>
          </p:cNvSpPr>
          <p:nvPr/>
        </p:nvSpPr>
        <p:spPr bwMode="auto">
          <a:xfrm flipH="1">
            <a:off x="7239000" y="41148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6" name="Line 106"/>
          <p:cNvSpPr>
            <a:spLocks noChangeShapeType="1"/>
          </p:cNvSpPr>
          <p:nvPr/>
        </p:nvSpPr>
        <p:spPr bwMode="auto">
          <a:xfrm flipH="1">
            <a:off x="5867400" y="47244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7" name="Line 107"/>
          <p:cNvSpPr>
            <a:spLocks noChangeShapeType="1"/>
          </p:cNvSpPr>
          <p:nvPr/>
        </p:nvSpPr>
        <p:spPr bwMode="auto">
          <a:xfrm flipH="1">
            <a:off x="3886200" y="52578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708" name="Line 108"/>
          <p:cNvSpPr>
            <a:spLocks noChangeShapeType="1"/>
          </p:cNvSpPr>
          <p:nvPr/>
        </p:nvSpPr>
        <p:spPr bwMode="auto">
          <a:xfrm flipH="1">
            <a:off x="7391400" y="5257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624772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cs-CZ"/>
              <a:t>Problems</a:t>
            </a:r>
            <a:endParaRPr lang="cs-CZ" altLang="cs-CZ"/>
          </a:p>
        </p:txBody>
      </p:sp>
      <p:sp>
        <p:nvSpPr>
          <p:cNvPr id="24579" name="Rectangle 3"/>
          <p:cNvSpPr>
            <a:spLocks noGrp="1" noChangeArrowheads="1"/>
          </p:cNvSpPr>
          <p:nvPr>
            <p:ph type="body" idx="1"/>
          </p:nvPr>
        </p:nvSpPr>
        <p:spPr/>
        <p:txBody>
          <a:bodyPr/>
          <a:lstStyle/>
          <a:p>
            <a:r>
              <a:rPr lang="en-US" altLang="cs-CZ" dirty="0" smtClean="0"/>
              <a:t>No</a:t>
            </a:r>
            <a:r>
              <a:rPr lang="cs-CZ" altLang="cs-CZ" dirty="0" smtClean="0"/>
              <a:t>.</a:t>
            </a:r>
            <a:r>
              <a:rPr lang="en-US" altLang="cs-CZ" dirty="0" smtClean="0"/>
              <a:t> </a:t>
            </a:r>
            <a:r>
              <a:rPr lang="en-US" altLang="cs-CZ" dirty="0"/>
              <a:t>of species is limited by number of individuals (so, in very small plots, the number of species has an upper limit given by number of individuals in a unit)</a:t>
            </a:r>
          </a:p>
          <a:p>
            <a:r>
              <a:rPr lang="en-US" altLang="cs-CZ" dirty="0"/>
              <a:t>Variance excess – is there is a variability in a plot, then the variance will be higher than expected</a:t>
            </a:r>
            <a:endParaRPr lang="cs-CZ" altLang="cs-CZ" dirty="0"/>
          </a:p>
        </p:txBody>
      </p:sp>
    </p:spTree>
    <p:extLst>
      <p:ext uri="{BB962C8B-B14F-4D97-AF65-F5344CB8AC3E}">
        <p14:creationId xmlns:p14="http://schemas.microsoft.com/office/powerpoint/2010/main" val="39680626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cs-CZ" sz="4000"/>
              <a:t>Trait convergence vs. trait divergence</a:t>
            </a:r>
            <a:endParaRPr lang="cs-CZ" altLang="cs-CZ" sz="4000"/>
          </a:p>
        </p:txBody>
      </p:sp>
      <p:sp>
        <p:nvSpPr>
          <p:cNvPr id="26627" name="Rectangle 3"/>
          <p:cNvSpPr>
            <a:spLocks noGrp="1" noChangeArrowheads="1"/>
          </p:cNvSpPr>
          <p:nvPr>
            <p:ph type="body" idx="1"/>
          </p:nvPr>
        </p:nvSpPr>
        <p:spPr/>
        <p:txBody>
          <a:bodyPr/>
          <a:lstStyle/>
          <a:p>
            <a:r>
              <a:rPr lang="en-US" altLang="cs-CZ"/>
              <a:t>Environmental filter will probably select species with similar traits – &gt; </a:t>
            </a:r>
            <a:r>
              <a:rPr lang="en-US" altLang="cs-CZ" i="1"/>
              <a:t>trait convergence </a:t>
            </a:r>
          </a:p>
          <a:p>
            <a:r>
              <a:rPr lang="en-US" altLang="cs-CZ"/>
              <a:t>Competition (limiting similarity concept) will select species with differing traits -&gt; </a:t>
            </a:r>
            <a:r>
              <a:rPr lang="en-US" altLang="cs-CZ" i="1"/>
              <a:t>trait divergence</a:t>
            </a:r>
            <a:endParaRPr lang="cs-CZ" altLang="cs-CZ"/>
          </a:p>
        </p:txBody>
      </p:sp>
    </p:spTree>
    <p:extLst>
      <p:ext uri="{BB962C8B-B14F-4D97-AF65-F5344CB8AC3E}">
        <p14:creationId xmlns:p14="http://schemas.microsoft.com/office/powerpoint/2010/main" val="13129459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cs-CZ"/>
              <a:t>Data needed</a:t>
            </a:r>
            <a:endParaRPr lang="cs-CZ" altLang="cs-CZ"/>
          </a:p>
        </p:txBody>
      </p:sp>
      <p:sp>
        <p:nvSpPr>
          <p:cNvPr id="27651" name="Rectangle 3"/>
          <p:cNvSpPr>
            <a:spLocks noGrp="1" noChangeArrowheads="1"/>
          </p:cNvSpPr>
          <p:nvPr>
            <p:ph type="body" idx="1"/>
          </p:nvPr>
        </p:nvSpPr>
        <p:spPr/>
        <p:txBody>
          <a:bodyPr/>
          <a:lstStyle/>
          <a:p>
            <a:r>
              <a:rPr lang="en-US" altLang="cs-CZ"/>
              <a:t>Species by site matrix (quantitative or presence absence)</a:t>
            </a:r>
          </a:p>
          <a:p>
            <a:r>
              <a:rPr lang="en-US" altLang="cs-CZ"/>
              <a:t>Species by trait matrix</a:t>
            </a:r>
          </a:p>
          <a:p>
            <a:endParaRPr lang="en-US" altLang="cs-CZ"/>
          </a:p>
          <a:p>
            <a:r>
              <a:rPr lang="en-US" altLang="cs-CZ"/>
              <a:t>Various possibilities of null models: what to randomize?</a:t>
            </a:r>
          </a:p>
          <a:p>
            <a:endParaRPr lang="en-US" altLang="cs-CZ"/>
          </a:p>
          <a:p>
            <a:r>
              <a:rPr lang="en-US" altLang="cs-CZ"/>
              <a:t>And what is species pool?</a:t>
            </a:r>
            <a:endParaRPr lang="cs-CZ" altLang="cs-CZ"/>
          </a:p>
        </p:txBody>
      </p:sp>
    </p:spTree>
    <p:extLst>
      <p:ext uri="{BB962C8B-B14F-4D97-AF65-F5344CB8AC3E}">
        <p14:creationId xmlns:p14="http://schemas.microsoft.com/office/powerpoint/2010/main" val="2596613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a:t>Removal experiments</a:t>
            </a:r>
          </a:p>
        </p:txBody>
      </p:sp>
      <p:sp>
        <p:nvSpPr>
          <p:cNvPr id="28675" name="Rectangle 3"/>
          <p:cNvSpPr>
            <a:spLocks noGrp="1" noChangeArrowheads="1"/>
          </p:cNvSpPr>
          <p:nvPr>
            <p:ph type="body" idx="1"/>
          </p:nvPr>
        </p:nvSpPr>
        <p:spPr/>
        <p:txBody>
          <a:bodyPr/>
          <a:lstStyle/>
          <a:p>
            <a:r>
              <a:rPr lang="cs-CZ" altLang="cs-CZ"/>
              <a:t>How will be the structure of the community changed by a removal of an (important) species. Will the species be replaced by a similare species? Will the dominance structure of the community change?</a:t>
            </a:r>
          </a:p>
        </p:txBody>
      </p:sp>
    </p:spTree>
    <p:extLst>
      <p:ext uri="{BB962C8B-B14F-4D97-AF65-F5344CB8AC3E}">
        <p14:creationId xmlns:p14="http://schemas.microsoft.com/office/powerpoint/2010/main" val="4238500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609600"/>
            <a:ext cx="7848600" cy="3810000"/>
          </a:xfrm>
        </p:spPr>
        <p:txBody>
          <a:bodyPr/>
          <a:lstStyle/>
          <a:p>
            <a:r>
              <a:rPr lang="en-GB" altLang="cs-CZ" dirty="0" smtClean="0"/>
              <a:t>Continuing debate – which differences in community richness are caused by historical factors (species pool hypothesis), and which by current ecological interactions </a:t>
            </a:r>
          </a:p>
        </p:txBody>
      </p:sp>
      <p:sp>
        <p:nvSpPr>
          <p:cNvPr id="7171" name="Text Box 5"/>
          <p:cNvSpPr txBox="1">
            <a:spLocks noChangeArrowheads="1"/>
          </p:cNvSpPr>
          <p:nvPr/>
        </p:nvSpPr>
        <p:spPr bwMode="auto">
          <a:xfrm>
            <a:off x="609600" y="4876800"/>
            <a:ext cx="8305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altLang="cs-CZ" dirty="0"/>
              <a:t>Is the low species richness of fertile grasslands caused by increased rate of competitive exclusion (current interactions), of by the fact that there were no fertile grasslands in postglacial period and so there is very limited species pool (historical factors</a:t>
            </a:r>
            <a:r>
              <a:rPr lang="en-GB" altLang="cs-CZ" dirty="0" smtClean="0"/>
              <a:t>)?</a:t>
            </a:r>
            <a:r>
              <a:rPr lang="cs-CZ" altLang="cs-CZ" dirty="0" smtClean="0"/>
              <a:t> Note, that here, the species pool is in the narrow sense.</a:t>
            </a:r>
            <a:endParaRPr lang="en-GB" alt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381000"/>
            <a:ext cx="8077200" cy="2362200"/>
          </a:xfrm>
        </p:spPr>
        <p:txBody>
          <a:bodyPr/>
          <a:lstStyle/>
          <a:p>
            <a:r>
              <a:rPr lang="en-GB" altLang="cs-CZ" dirty="0" smtClean="0"/>
              <a:t>Correlation of species pool size (e.g. from </a:t>
            </a:r>
            <a:r>
              <a:rPr lang="en-GB" altLang="cs-CZ" dirty="0" err="1" smtClean="0"/>
              <a:t>Ellenberg</a:t>
            </a:r>
            <a:r>
              <a:rPr lang="en-GB" altLang="cs-CZ" dirty="0" smtClean="0"/>
              <a:t>) and average richness (vegetation database) does not help</a:t>
            </a:r>
          </a:p>
        </p:txBody>
      </p:sp>
      <p:sp>
        <p:nvSpPr>
          <p:cNvPr id="8195" name="Text Box 3"/>
          <p:cNvSpPr txBox="1">
            <a:spLocks noChangeArrowheads="1"/>
          </p:cNvSpPr>
          <p:nvPr/>
        </p:nvSpPr>
        <p:spPr bwMode="auto">
          <a:xfrm>
            <a:off x="533400" y="3297238"/>
            <a:ext cx="80772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GB" altLang="cs-CZ" dirty="0"/>
              <a:t>Both causalities are possible</a:t>
            </a:r>
          </a:p>
          <a:p>
            <a:pPr>
              <a:spcBef>
                <a:spcPct val="50000"/>
              </a:spcBef>
            </a:pPr>
            <a:r>
              <a:rPr lang="en-GB" altLang="cs-CZ" dirty="0"/>
              <a:t>Average species richness of limestone grasslands is higher because the species pool of </a:t>
            </a:r>
            <a:r>
              <a:rPr lang="en-GB" altLang="cs-CZ" dirty="0" err="1"/>
              <a:t>calciphilous</a:t>
            </a:r>
            <a:r>
              <a:rPr lang="en-GB" altLang="cs-CZ" dirty="0"/>
              <a:t> grassland species is bigger </a:t>
            </a:r>
          </a:p>
          <a:p>
            <a:pPr>
              <a:spcBef>
                <a:spcPct val="50000"/>
              </a:spcBef>
            </a:pPr>
            <a:r>
              <a:rPr lang="en-GB" altLang="cs-CZ" dirty="0"/>
              <a:t>OR</a:t>
            </a:r>
          </a:p>
          <a:p>
            <a:pPr>
              <a:spcBef>
                <a:spcPct val="50000"/>
              </a:spcBef>
            </a:pPr>
            <a:r>
              <a:rPr lang="en-GB" altLang="cs-CZ" dirty="0"/>
              <a:t>The species pool of </a:t>
            </a:r>
            <a:r>
              <a:rPr lang="en-GB" altLang="cs-CZ" dirty="0" err="1"/>
              <a:t>calciphilous</a:t>
            </a:r>
            <a:r>
              <a:rPr lang="en-GB" altLang="cs-CZ" dirty="0"/>
              <a:t> grassland species is bigger because species richness of limestone grasslands is higher (e.g. because slower competitive </a:t>
            </a:r>
            <a:r>
              <a:rPr lang="en-GB" altLang="cs-CZ" dirty="0" err="1" smtClean="0"/>
              <a:t>exclus</a:t>
            </a:r>
            <a:r>
              <a:rPr lang="cs-CZ" altLang="cs-CZ" dirty="0" smtClean="0"/>
              <a:t>i</a:t>
            </a:r>
            <a:r>
              <a:rPr lang="en-GB" altLang="cs-CZ" dirty="0" smtClean="0"/>
              <a:t>on</a:t>
            </a:r>
            <a:r>
              <a:rPr lang="en-GB" altLang="cs-CZ" dirty="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concerns</a:t>
            </a:r>
            <a:endParaRPr lang="en-US" dirty="0"/>
          </a:p>
        </p:txBody>
      </p:sp>
      <p:sp>
        <p:nvSpPr>
          <p:cNvPr id="3" name="Content Placeholder 2"/>
          <p:cNvSpPr>
            <a:spLocks noGrp="1"/>
          </p:cNvSpPr>
          <p:nvPr>
            <p:ph idx="1"/>
          </p:nvPr>
        </p:nvSpPr>
        <p:spPr/>
        <p:txBody>
          <a:bodyPr/>
          <a:lstStyle/>
          <a:p>
            <a:r>
              <a:rPr lang="en-US" dirty="0" err="1"/>
              <a:t>Lepš</a:t>
            </a:r>
            <a:r>
              <a:rPr lang="en-US" dirty="0"/>
              <a:t>, J. (2001). Species-pool hypothesis: limits to its testing. </a:t>
            </a:r>
            <a:r>
              <a:rPr lang="en-US" i="1" dirty="0"/>
              <a:t>Folia </a:t>
            </a:r>
            <a:r>
              <a:rPr lang="en-US" i="1" dirty="0" err="1"/>
              <a:t>Geobotanica</a:t>
            </a:r>
            <a:r>
              <a:rPr lang="en-US" dirty="0"/>
              <a:t>, </a:t>
            </a:r>
            <a:r>
              <a:rPr lang="en-US" i="1" dirty="0"/>
              <a:t>36</a:t>
            </a:r>
            <a:r>
              <a:rPr lang="en-US" dirty="0"/>
              <a:t>(1), 45-52</a:t>
            </a:r>
            <a:r>
              <a:rPr lang="en-US" dirty="0" smtClean="0"/>
              <a:t>.</a:t>
            </a:r>
          </a:p>
          <a:p>
            <a:endParaRPr lang="en-US" dirty="0"/>
          </a:p>
          <a:p>
            <a:r>
              <a:rPr lang="en-US" sz="2800" dirty="0"/>
              <a:t>http://botanika.prf.jcu.cz/suspa/pdf/fg_36.pdf</a:t>
            </a:r>
            <a:endParaRPr lang="en-US" dirty="0"/>
          </a:p>
        </p:txBody>
      </p:sp>
    </p:spTree>
    <p:extLst>
      <p:ext uri="{BB962C8B-B14F-4D97-AF65-F5344CB8AC3E}">
        <p14:creationId xmlns:p14="http://schemas.microsoft.com/office/powerpoint/2010/main" val="784212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53320</TotalTime>
  <Words>2796</Words>
  <Application>Microsoft Office PowerPoint</Application>
  <PresentationFormat>Předvádění na obrazovce (4:3)</PresentationFormat>
  <Paragraphs>256</Paragraphs>
  <Slides>68</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68</vt:i4>
      </vt:variant>
    </vt:vector>
  </HeadingPairs>
  <TitlesOfParts>
    <vt:vector size="75" baseType="lpstr">
      <vt:lpstr>Arial</vt:lpstr>
      <vt:lpstr>Calibri</vt:lpstr>
      <vt:lpstr>Comic Sans MS</vt:lpstr>
      <vt:lpstr>Symbol</vt:lpstr>
      <vt:lpstr>Times New Roman</vt:lpstr>
      <vt:lpstr>Wingdings</vt:lpstr>
      <vt:lpstr>Default Design</vt:lpstr>
      <vt:lpstr>Diversity determinants  - are also determinants of community species composition  (or better: Determinants of species composition determine also the diversity)</vt:lpstr>
      <vt:lpstr>To be present in a community, a species has</vt:lpstr>
      <vt:lpstr>Grime (1998) – three species types in a community</vt:lpstr>
      <vt:lpstr>Acer pseudoplatanus in Alps close to treeline -  typical transient species (sink population according to Hanski) – great majority of the individuals does not form seeds – seeds probably arriving by wind from lower elevations</vt:lpstr>
      <vt:lpstr>Prezentace aplikace PowerPoint</vt:lpstr>
      <vt:lpstr>Prezentace aplikace PowerPoint</vt:lpstr>
      <vt:lpstr>Continuing debate – which differences in community richness are caused by historical factors (species pool hypothesis), and which by current ecological interactions </vt:lpstr>
      <vt:lpstr>Correlation of species pool size (e.g. from Ellenberg) and average richness (vegetation database) does not help</vt:lpstr>
      <vt:lpstr>My concerns</vt:lpstr>
      <vt:lpstr>Probably, the most promising approach</vt:lpstr>
      <vt:lpstr>Prezentace aplikace PowerPoint</vt:lpstr>
      <vt:lpstr>Prezentace aplikace PowerPoint</vt:lpstr>
      <vt:lpstr>Discordant patterns in two geographical regions</vt:lpstr>
      <vt:lpstr>How to define, and how to identify species pool</vt:lpstr>
      <vt:lpstr>Zobel 1997</vt:lpstr>
      <vt:lpstr>Dark diversity concept</vt:lpstr>
      <vt:lpstr>Butay et al  2001</vt:lpstr>
      <vt:lpstr>Prezentace aplikace PowerPoint</vt:lpstr>
      <vt:lpstr>Practical identification of species pool composition</vt:lpstr>
      <vt:lpstr>Reminder: Physiological - - - - and Ecological              optimum</vt:lpstr>
      <vt:lpstr>History of Puccinellia distans in Czech Republic</vt:lpstr>
      <vt:lpstr>Using Ellenberg</vt:lpstr>
      <vt:lpstr>Using traits</vt:lpstr>
      <vt:lpstr>Beals index</vt:lpstr>
      <vt:lpstr>Again</vt:lpstr>
      <vt:lpstr>Prezentace aplikace PowerPoint</vt:lpstr>
      <vt:lpstr>Consider also biogeography</vt:lpstr>
      <vt:lpstr>Dispersal limitation on regional scale</vt:lpstr>
      <vt:lpstr>Prezentace aplikace PowerPoint</vt:lpstr>
      <vt:lpstr>Prezentace aplikace PowerPoint</vt:lpstr>
      <vt:lpstr>Prezentace aplikace PowerPoint</vt:lpstr>
      <vt:lpstr>Prezentace aplikace PowerPoint</vt:lpstr>
      <vt:lpstr>Prezentace aplikace PowerPoint</vt:lpstr>
      <vt:lpstr>Empirical studies </vt:lpstr>
      <vt:lpstr>Identification of species pool acoording to Butay and disentangling abiotic abd biotic limitation</vt:lpstr>
      <vt:lpstr>Prezentace aplikace PowerPoint</vt:lpstr>
      <vt:lpstr>Prezentace aplikace PowerPoint</vt:lpstr>
      <vt:lpstr>Prezentace aplikace PowerPoint</vt:lpstr>
      <vt:lpstr>Dispersal limitation</vt:lpstr>
      <vt:lpstr>Basic idea</vt:lpstr>
      <vt:lpstr>Prezentace aplikace PowerPoint</vt:lpstr>
      <vt:lpstr>Prezentace aplikace PowerPoint</vt:lpstr>
      <vt:lpstr>Dangers</vt:lpstr>
      <vt:lpstr>Predicting the presence of species in a site by environmental variables</vt:lpstr>
      <vt:lpstr>Ozinga, W. A., Schaminée, J. H., Bekker, R. M., Bonn, S., Poschlod, P., Tackenberg, O., ... &amp; Groenendael, J. M. V. (2005). Predictability of plant species composition from environmental conditions is constrained by dispersal limitation. Oikos, 108(3), 555-561.</vt:lpstr>
      <vt:lpstr>Clear distinction between dispersal and habitat limitation is difficult (perhaps impossible)</vt:lpstr>
      <vt:lpstr>Dispersal limitation of  individual species (or of species composition) vs. limitation of total species richness</vt:lpstr>
      <vt:lpstr>Prezentace aplikace PowerPoint</vt:lpstr>
      <vt:lpstr>Invasion ecology</vt:lpstr>
      <vt:lpstr>Prezentace aplikace PowerPoint</vt:lpstr>
      <vt:lpstr>Prezentace aplikace PowerPoint</vt:lpstr>
      <vt:lpstr>Theory of island biogeography (Mac Arthur, Wilson 1963)</vt:lpstr>
      <vt:lpstr>Generalization [to be seen in each textbook]</vt:lpstr>
      <vt:lpstr>Theory of island biogeography (Mac Arthur, Wilson 1963)</vt:lpstr>
      <vt:lpstr>Results in classical species area relationship for islands (usually steeper then within a mainland)</vt:lpstr>
      <vt:lpstr>Assembly rules</vt:lpstr>
      <vt:lpstr>To be left out </vt:lpstr>
      <vt:lpstr>Limiting similarity concept</vt:lpstr>
      <vt:lpstr>Classical niche differentiation</vt:lpstr>
      <vt:lpstr>Environmental filtering</vt:lpstr>
      <vt:lpstr>Tests using the null models</vt:lpstr>
      <vt:lpstr>“Niche limitation” by variance deficit</vt:lpstr>
      <vt:lpstr>Testing for variance deficit: real data</vt:lpstr>
      <vt:lpstr>Randomly reshuffle the positions of individual species [e.g. 1000 times] </vt:lpstr>
      <vt:lpstr>Problems</vt:lpstr>
      <vt:lpstr>Trait convergence vs. trait divergence</vt:lpstr>
      <vt:lpstr>Data needed</vt:lpstr>
      <vt:lpstr>Removal experiments</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Čím je diverzita determinována</dc:title>
  <dc:creator>Jan Leps</dc:creator>
  <cp:lastModifiedBy>Jan Lepš</cp:lastModifiedBy>
  <cp:revision>67</cp:revision>
  <dcterms:created xsi:type="dcterms:W3CDTF">2005-02-27T14:38:50Z</dcterms:created>
  <dcterms:modified xsi:type="dcterms:W3CDTF">2023-11-07T14:22:46Z</dcterms:modified>
</cp:coreProperties>
</file>