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63" r:id="rId5"/>
    <p:sldId id="260" r:id="rId6"/>
    <p:sldId id="259" r:id="rId7"/>
    <p:sldId id="261" r:id="rId8"/>
    <p:sldId id="264" r:id="rId9"/>
    <p:sldId id="265" r:id="rId10"/>
    <p:sldId id="266" r:id="rId11"/>
    <p:sldId id="262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ýchozí oddíl" id="{DBFDADBF-0706-4483-BE98-7BA84F20B559}">
          <p14:sldIdLst>
            <p14:sldId id="256"/>
            <p14:sldId id="257"/>
            <p14:sldId id="258"/>
            <p14:sldId id="263"/>
            <p14:sldId id="260"/>
            <p14:sldId id="259"/>
            <p14:sldId id="261"/>
            <p14:sldId id="264"/>
            <p14:sldId id="265"/>
            <p14:sldId id="266"/>
            <p14:sldId id="26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3030"/>
    <a:srgbClr val="F38C63"/>
    <a:srgbClr val="DE0000"/>
    <a:srgbClr val="3BCCFF"/>
    <a:srgbClr val="D2A000"/>
    <a:srgbClr val="F6BB00"/>
    <a:srgbClr val="0097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23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B8B8A94-2C6F-4510-8ACD-8C4865105DDD}" type="datetimeFigureOut">
              <a:rPr lang="cs-CZ" smtClean="0"/>
              <a:t>1.12.2015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C1118C02-3D5C-4E50-9828-C446BADA9D9A}" type="slidenum">
              <a:rPr lang="cs-CZ" smtClean="0"/>
              <a:t>‹#›</a:t>
            </a:fld>
            <a:endParaRPr lang="cs-CZ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B8A94-2C6F-4510-8ACD-8C4865105DDD}" type="datetimeFigureOut">
              <a:rPr lang="cs-CZ" smtClean="0"/>
              <a:t>1.12.2015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18C02-3D5C-4E50-9828-C446BADA9D9A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B8A94-2C6F-4510-8ACD-8C4865105DDD}" type="datetimeFigureOut">
              <a:rPr lang="cs-CZ" smtClean="0"/>
              <a:t>1.12.2015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18C02-3D5C-4E50-9828-C446BADA9D9A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B8A94-2C6F-4510-8ACD-8C4865105DDD}" type="datetimeFigureOut">
              <a:rPr lang="cs-CZ" smtClean="0"/>
              <a:t>1.12.2015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18C02-3D5C-4E50-9828-C446BADA9D9A}" type="slidenum">
              <a:rPr lang="cs-CZ" smtClean="0"/>
              <a:t>‹#›</a:t>
            </a:fld>
            <a:endParaRPr lang="cs-CZ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B8B8A94-2C6F-4510-8ACD-8C4865105DDD}" type="datetimeFigureOut">
              <a:rPr lang="cs-CZ" smtClean="0"/>
              <a:t>1.12.2015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18C02-3D5C-4E50-9828-C446BADA9D9A}" type="slidenum">
              <a:rPr lang="cs-CZ" smtClean="0"/>
              <a:t>‹#›</a:t>
            </a:fld>
            <a:endParaRPr lang="cs-CZ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B8A94-2C6F-4510-8ACD-8C4865105DDD}" type="datetimeFigureOut">
              <a:rPr lang="cs-CZ" smtClean="0"/>
              <a:t>1.12.2015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18C02-3D5C-4E50-9828-C446BADA9D9A}" type="slidenum">
              <a:rPr lang="cs-CZ" smtClean="0"/>
              <a:t>‹#›</a:t>
            </a:fld>
            <a:endParaRPr lang="cs-CZ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B8A94-2C6F-4510-8ACD-8C4865105DDD}" type="datetimeFigureOut">
              <a:rPr lang="cs-CZ" smtClean="0"/>
              <a:t>1.12.2015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18C02-3D5C-4E50-9828-C446BADA9D9A}" type="slidenum">
              <a:rPr lang="cs-CZ" smtClean="0"/>
              <a:t>‹#›</a:t>
            </a:fld>
            <a:endParaRPr lang="cs-CZ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B8B8A94-2C6F-4510-8ACD-8C4865105DDD}" type="datetimeFigureOut">
              <a:rPr lang="cs-CZ" smtClean="0"/>
              <a:t>1.12.2015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18C02-3D5C-4E50-9828-C446BADA9D9A}" type="slidenum">
              <a:rPr lang="cs-CZ" smtClean="0"/>
              <a:t>‹#›</a:t>
            </a:fld>
            <a:endParaRPr lang="cs-CZ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B8A94-2C6F-4510-8ACD-8C4865105DDD}" type="datetimeFigureOut">
              <a:rPr lang="cs-CZ" smtClean="0"/>
              <a:t>1.12.2015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18C02-3D5C-4E50-9828-C446BADA9D9A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B8B8A94-2C6F-4510-8ACD-8C4865105DDD}" type="datetimeFigureOut">
              <a:rPr lang="cs-CZ" smtClean="0"/>
              <a:t>1.12.2015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18C02-3D5C-4E50-9828-C446BADA9D9A}" type="slidenum">
              <a:rPr lang="cs-CZ" smtClean="0"/>
              <a:t>‹#›</a:t>
            </a:fld>
            <a:endParaRPr lang="cs-CZ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cs-CZ" smtClean="0"/>
              <a:t>Kliknutím lze upravit styly předlohy textu.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B8B8A94-2C6F-4510-8ACD-8C4865105DDD}" type="datetimeFigureOut">
              <a:rPr lang="cs-CZ" smtClean="0"/>
              <a:t>1.12.2015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18C02-3D5C-4E50-9828-C446BADA9D9A}" type="slidenum">
              <a:rPr lang="cs-CZ" smtClean="0"/>
              <a:t>‹#›</a:t>
            </a:fld>
            <a:endParaRPr lang="cs-CZ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5B8B8A94-2C6F-4510-8ACD-8C4865105DDD}" type="datetimeFigureOut">
              <a:rPr lang="cs-CZ" smtClean="0"/>
              <a:t>1.12.2015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C1118C02-3D5C-4E50-9828-C446BADA9D9A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7164288" y="6421986"/>
            <a:ext cx="2252916" cy="436014"/>
          </a:xfrm>
        </p:spPr>
        <p:txBody>
          <a:bodyPr>
            <a:normAutofit/>
          </a:bodyPr>
          <a:lstStyle/>
          <a:p>
            <a:r>
              <a:rPr lang="cs-CZ" sz="2000" dirty="0" smtClean="0"/>
              <a:t>Lucie Vebrová</a:t>
            </a:r>
            <a:endParaRPr lang="en-GB" sz="2000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779912" y="836712"/>
            <a:ext cx="5120640" cy="2160240"/>
          </a:xfrm>
        </p:spPr>
        <p:txBody>
          <a:bodyPr>
            <a:normAutofit/>
          </a:bodyPr>
          <a:lstStyle/>
          <a:p>
            <a:pPr algn="ctr"/>
            <a:r>
              <a:rPr lang="en-GB" sz="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Species-area relationship</a:t>
            </a:r>
            <a:endParaRPr lang="en-GB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3851920" y="3068960"/>
            <a:ext cx="5120640" cy="158417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ts val="400"/>
              </a:spcBef>
              <a:buNone/>
              <a:defRPr sz="4000" b="0" kern="1200" cap="all" spc="0" baseline="0">
                <a:solidFill>
                  <a:schemeClr val="tx2"/>
                </a:solidFill>
                <a:latin typeface="+mj-lt"/>
                <a:ea typeface="+mj-ea"/>
                <a:cs typeface="Tunga" pitchFamily="2"/>
              </a:defRPr>
            </a:lvl1pPr>
          </a:lstStyle>
          <a:p>
            <a:pPr algn="ctr"/>
            <a:r>
              <a:rPr lang="en-GB" sz="3200" cap="none" dirty="0" smtClean="0"/>
              <a:t>Which effects c</a:t>
            </a:r>
            <a:r>
              <a:rPr lang="cs-CZ" sz="3200" cap="none" dirty="0" err="1" smtClean="0"/>
              <a:t>an</a:t>
            </a:r>
            <a:r>
              <a:rPr lang="en-GB" sz="3200" cap="none" dirty="0" smtClean="0"/>
              <a:t> explain this phenomenon?</a:t>
            </a:r>
            <a:endParaRPr lang="en-GB" sz="3200" cap="none" dirty="0"/>
          </a:p>
        </p:txBody>
      </p:sp>
    </p:spTree>
    <p:extLst>
      <p:ext uri="{BB962C8B-B14F-4D97-AF65-F5344CB8AC3E}">
        <p14:creationId xmlns:p14="http://schemas.microsoft.com/office/powerpoint/2010/main" val="1543789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b="1" cap="small" dirty="0" err="1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Sources</a:t>
            </a:r>
            <a:endParaRPr lang="cs-CZ" b="1" cap="small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cs-CZ" b="1" dirty="0" err="1" smtClean="0"/>
              <a:t>the</a:t>
            </a:r>
            <a:r>
              <a:rPr lang="cs-CZ" b="1" dirty="0" smtClean="0"/>
              <a:t> </a:t>
            </a:r>
            <a:r>
              <a:rPr lang="cs-CZ" b="1" dirty="0" err="1" smtClean="0"/>
              <a:t>key</a:t>
            </a:r>
            <a:r>
              <a:rPr lang="cs-CZ" b="1" dirty="0" smtClean="0"/>
              <a:t> study:</a:t>
            </a:r>
          </a:p>
          <a:p>
            <a:pPr marL="0" indent="0">
              <a:buNone/>
            </a:pPr>
            <a:r>
              <a:rPr lang="cs-CZ" sz="1800" b="1" dirty="0" err="1" smtClean="0"/>
              <a:t>Shen</a:t>
            </a:r>
            <a:r>
              <a:rPr lang="cs-CZ" sz="1800" b="1" dirty="0" smtClean="0"/>
              <a:t> G., </a:t>
            </a:r>
            <a:r>
              <a:rPr lang="cs-CZ" sz="1800" b="1" dirty="0" err="1" smtClean="0"/>
              <a:t>Yu</a:t>
            </a:r>
            <a:r>
              <a:rPr lang="cs-CZ" sz="1800" b="1" dirty="0" smtClean="0"/>
              <a:t> M., </a:t>
            </a:r>
            <a:r>
              <a:rPr lang="cs-CZ" sz="1800" b="1" dirty="0" err="1" smtClean="0"/>
              <a:t>Hu</a:t>
            </a:r>
            <a:r>
              <a:rPr lang="cs-CZ" sz="1800" b="1" dirty="0" smtClean="0"/>
              <a:t> X., Mi X., Ren H., Sun I., </a:t>
            </a:r>
            <a:r>
              <a:rPr lang="cs-CZ" sz="1800" b="1" dirty="0" err="1" smtClean="0"/>
              <a:t>Ma</a:t>
            </a:r>
            <a:r>
              <a:rPr lang="cs-CZ" sz="1800" b="1" dirty="0" smtClean="0"/>
              <a:t> K. (2009)</a:t>
            </a:r>
            <a:r>
              <a:rPr lang="cs-CZ" sz="1800" dirty="0" smtClean="0"/>
              <a:t>: Species-area </a:t>
            </a:r>
            <a:r>
              <a:rPr lang="cs-CZ" sz="1800" dirty="0" err="1" smtClean="0"/>
              <a:t>relationship</a:t>
            </a:r>
            <a:r>
              <a:rPr lang="cs-CZ" sz="1800" dirty="0" smtClean="0"/>
              <a:t> </a:t>
            </a:r>
            <a:r>
              <a:rPr lang="cs-CZ" sz="1800" dirty="0" err="1" smtClean="0"/>
              <a:t>explained</a:t>
            </a:r>
            <a:r>
              <a:rPr lang="cs-CZ" sz="1800" dirty="0" smtClean="0"/>
              <a:t> by </a:t>
            </a:r>
            <a:r>
              <a:rPr lang="cs-CZ" sz="1800" dirty="0" err="1" smtClean="0"/>
              <a:t>the</a:t>
            </a:r>
            <a:r>
              <a:rPr lang="cs-CZ" sz="1800" dirty="0" smtClean="0"/>
              <a:t> joint </a:t>
            </a:r>
            <a:r>
              <a:rPr lang="cs-CZ" sz="1800" dirty="0" err="1" smtClean="0"/>
              <a:t>effects</a:t>
            </a:r>
            <a:r>
              <a:rPr lang="cs-CZ" sz="1800" dirty="0" smtClean="0"/>
              <a:t> </a:t>
            </a:r>
            <a:r>
              <a:rPr lang="cs-CZ" sz="1800" dirty="0" err="1" smtClean="0"/>
              <a:t>of</a:t>
            </a:r>
            <a:r>
              <a:rPr lang="cs-CZ" sz="1800" dirty="0" smtClean="0"/>
              <a:t> </a:t>
            </a:r>
            <a:r>
              <a:rPr lang="cs-CZ" sz="1800" dirty="0" err="1" smtClean="0"/>
              <a:t>dispersal</a:t>
            </a:r>
            <a:r>
              <a:rPr lang="cs-CZ" sz="1800" dirty="0" smtClean="0"/>
              <a:t> </a:t>
            </a:r>
            <a:r>
              <a:rPr lang="cs-CZ" sz="1800" dirty="0" err="1" smtClean="0"/>
              <a:t>limitation</a:t>
            </a:r>
            <a:r>
              <a:rPr lang="cs-CZ" sz="1800" dirty="0" smtClean="0"/>
              <a:t> and habitat </a:t>
            </a:r>
            <a:r>
              <a:rPr lang="cs-CZ" sz="1800" dirty="0" err="1" smtClean="0"/>
              <a:t>heterogeneity</a:t>
            </a:r>
            <a:r>
              <a:rPr lang="cs-CZ" sz="1800" dirty="0" smtClean="0"/>
              <a:t>. </a:t>
            </a:r>
            <a:r>
              <a:rPr lang="cs-CZ" sz="1800" dirty="0" err="1" smtClean="0"/>
              <a:t>Ecology</a:t>
            </a:r>
            <a:r>
              <a:rPr lang="cs-CZ" sz="1800" dirty="0" smtClean="0"/>
              <a:t> 90, 3033-3041.</a:t>
            </a:r>
          </a:p>
          <a:p>
            <a:pPr marL="0" indent="0">
              <a:buNone/>
            </a:pPr>
            <a:endParaRPr lang="cs-CZ" sz="1800" dirty="0"/>
          </a:p>
          <a:p>
            <a:pPr marL="0" indent="0">
              <a:buNone/>
            </a:pPr>
            <a:r>
              <a:rPr lang="cs-CZ" sz="1800" b="1" dirty="0" err="1" smtClean="0"/>
              <a:t>Arrhenius</a:t>
            </a:r>
            <a:r>
              <a:rPr lang="cs-CZ" sz="1800" b="1" dirty="0" smtClean="0"/>
              <a:t> O. (1921): </a:t>
            </a:r>
            <a:r>
              <a:rPr lang="cs-CZ" sz="1800" dirty="0" smtClean="0"/>
              <a:t>Species and area. </a:t>
            </a:r>
            <a:r>
              <a:rPr lang="cs-CZ" sz="1800" dirty="0" err="1" smtClean="0"/>
              <a:t>Journal</a:t>
            </a:r>
            <a:r>
              <a:rPr lang="cs-CZ" sz="1800" dirty="0" smtClean="0"/>
              <a:t> </a:t>
            </a:r>
            <a:r>
              <a:rPr lang="cs-CZ" sz="1800" dirty="0" err="1" smtClean="0"/>
              <a:t>of</a:t>
            </a:r>
            <a:r>
              <a:rPr lang="cs-CZ" sz="1800" dirty="0" smtClean="0"/>
              <a:t> </a:t>
            </a:r>
            <a:r>
              <a:rPr lang="cs-CZ" sz="1800" dirty="0" err="1" smtClean="0"/>
              <a:t>Ecology</a:t>
            </a:r>
            <a:r>
              <a:rPr lang="cs-CZ" sz="1800" dirty="0" smtClean="0"/>
              <a:t> 9: 95-99.</a:t>
            </a:r>
          </a:p>
          <a:p>
            <a:pPr marL="0" indent="0">
              <a:buNone/>
            </a:pPr>
            <a:r>
              <a:rPr lang="cs-CZ" sz="1800" b="1" dirty="0" err="1" smtClean="0"/>
              <a:t>Coleman</a:t>
            </a:r>
            <a:r>
              <a:rPr lang="cs-CZ" sz="1800" b="1" dirty="0" smtClean="0"/>
              <a:t> B. D. (1981): </a:t>
            </a:r>
            <a:r>
              <a:rPr lang="cs-CZ" sz="1800" dirty="0" err="1" smtClean="0"/>
              <a:t>Random</a:t>
            </a:r>
            <a:r>
              <a:rPr lang="cs-CZ" sz="1800" dirty="0" smtClean="0"/>
              <a:t> </a:t>
            </a:r>
            <a:r>
              <a:rPr lang="cs-CZ" sz="1800" dirty="0" err="1" smtClean="0"/>
              <a:t>placement</a:t>
            </a:r>
            <a:r>
              <a:rPr lang="cs-CZ" sz="1800" dirty="0" smtClean="0"/>
              <a:t> and species-area relations. </a:t>
            </a:r>
            <a:r>
              <a:rPr lang="cs-CZ" sz="1800" dirty="0" err="1" smtClean="0"/>
              <a:t>Mathematical</a:t>
            </a:r>
            <a:r>
              <a:rPr lang="cs-CZ" sz="1800" dirty="0" smtClean="0"/>
              <a:t> </a:t>
            </a:r>
            <a:r>
              <a:rPr lang="cs-CZ" sz="1800" dirty="0" err="1" smtClean="0"/>
              <a:t>Biosciences</a:t>
            </a:r>
            <a:r>
              <a:rPr lang="cs-CZ" sz="1800" dirty="0" smtClean="0"/>
              <a:t> 54: 191-215.</a:t>
            </a:r>
          </a:p>
          <a:p>
            <a:pPr marL="0" indent="0">
              <a:buNone/>
            </a:pPr>
            <a:r>
              <a:rPr lang="cs-CZ" sz="1800" b="1" dirty="0" err="1" smtClean="0"/>
              <a:t>Hubbell</a:t>
            </a:r>
            <a:r>
              <a:rPr lang="cs-CZ" sz="1800" b="1" dirty="0" smtClean="0"/>
              <a:t> S. P. (2001): </a:t>
            </a:r>
            <a:r>
              <a:rPr lang="cs-CZ" sz="1800" dirty="0" err="1" smtClean="0"/>
              <a:t>The</a:t>
            </a:r>
            <a:r>
              <a:rPr lang="cs-CZ" sz="1800" dirty="0" smtClean="0"/>
              <a:t> </a:t>
            </a:r>
            <a:r>
              <a:rPr lang="cs-CZ" sz="1800" dirty="0" err="1" smtClean="0"/>
              <a:t>unified</a:t>
            </a:r>
            <a:r>
              <a:rPr lang="cs-CZ" sz="1800" dirty="0" smtClean="0"/>
              <a:t> </a:t>
            </a:r>
            <a:r>
              <a:rPr lang="cs-CZ" sz="1800" dirty="0" err="1" smtClean="0"/>
              <a:t>neutral</a:t>
            </a:r>
            <a:r>
              <a:rPr lang="cs-CZ" sz="1800" dirty="0" smtClean="0"/>
              <a:t> </a:t>
            </a:r>
            <a:r>
              <a:rPr lang="cs-CZ" sz="1800" dirty="0" err="1" smtClean="0"/>
              <a:t>theory</a:t>
            </a:r>
            <a:r>
              <a:rPr lang="cs-CZ" sz="1800" dirty="0" smtClean="0"/>
              <a:t> </a:t>
            </a:r>
            <a:r>
              <a:rPr lang="cs-CZ" sz="1800" dirty="0" err="1" smtClean="0"/>
              <a:t>of</a:t>
            </a:r>
            <a:r>
              <a:rPr lang="cs-CZ" sz="1800" dirty="0" smtClean="0"/>
              <a:t> biodiversity and </a:t>
            </a:r>
            <a:r>
              <a:rPr lang="cs-CZ" sz="1800" dirty="0" err="1" smtClean="0"/>
              <a:t>biogreography</a:t>
            </a:r>
            <a:r>
              <a:rPr lang="cs-CZ" sz="1800" dirty="0" smtClean="0"/>
              <a:t>. </a:t>
            </a:r>
            <a:r>
              <a:rPr lang="cs-CZ" sz="1800" dirty="0" err="1" smtClean="0"/>
              <a:t>Princeton</a:t>
            </a:r>
            <a:r>
              <a:rPr lang="cs-CZ" sz="1800" dirty="0" smtClean="0"/>
              <a:t> University </a:t>
            </a:r>
            <a:r>
              <a:rPr lang="cs-CZ" sz="1800" dirty="0" err="1" smtClean="0"/>
              <a:t>Press</a:t>
            </a:r>
            <a:r>
              <a:rPr lang="cs-CZ" sz="1800" dirty="0" smtClean="0"/>
              <a:t>, </a:t>
            </a:r>
            <a:r>
              <a:rPr lang="cs-CZ" sz="1800" dirty="0" err="1" smtClean="0"/>
              <a:t>Princeton</a:t>
            </a:r>
            <a:r>
              <a:rPr lang="cs-CZ" sz="1800" dirty="0" smtClean="0"/>
              <a:t>, USA.</a:t>
            </a:r>
          </a:p>
          <a:p>
            <a:pPr marL="0" indent="0">
              <a:buNone/>
            </a:pPr>
            <a:r>
              <a:rPr lang="cs-CZ" sz="1800" b="1" dirty="0" err="1" smtClean="0"/>
              <a:t>MacArthur</a:t>
            </a:r>
            <a:r>
              <a:rPr lang="cs-CZ" sz="1800" b="1" dirty="0" smtClean="0"/>
              <a:t> R. H., Wilson E. O. (1963):</a:t>
            </a:r>
            <a:r>
              <a:rPr lang="cs-CZ" sz="1800" dirty="0" smtClean="0"/>
              <a:t> </a:t>
            </a:r>
            <a:r>
              <a:rPr lang="cs-CZ" sz="1800" dirty="0" err="1" smtClean="0"/>
              <a:t>An</a:t>
            </a:r>
            <a:r>
              <a:rPr lang="cs-CZ" sz="1800" dirty="0" smtClean="0"/>
              <a:t> </a:t>
            </a:r>
            <a:r>
              <a:rPr lang="cs-CZ" sz="1800" dirty="0" err="1" smtClean="0"/>
              <a:t>equilibrium</a:t>
            </a:r>
            <a:r>
              <a:rPr lang="cs-CZ" sz="1800" dirty="0" smtClean="0"/>
              <a:t> </a:t>
            </a:r>
            <a:r>
              <a:rPr lang="cs-CZ" sz="1800" dirty="0" err="1" smtClean="0"/>
              <a:t>theory</a:t>
            </a:r>
            <a:r>
              <a:rPr lang="cs-CZ" sz="1800" dirty="0" smtClean="0"/>
              <a:t> </a:t>
            </a:r>
            <a:r>
              <a:rPr lang="cs-CZ" sz="1800" dirty="0" err="1" smtClean="0"/>
              <a:t>of</a:t>
            </a:r>
            <a:r>
              <a:rPr lang="cs-CZ" sz="1800" dirty="0" smtClean="0"/>
              <a:t> </a:t>
            </a:r>
            <a:r>
              <a:rPr lang="cs-CZ" sz="1800" dirty="0" err="1" smtClean="0"/>
              <a:t>insular</a:t>
            </a:r>
            <a:r>
              <a:rPr lang="cs-CZ" sz="1800" dirty="0" smtClean="0"/>
              <a:t> </a:t>
            </a:r>
            <a:r>
              <a:rPr lang="cs-CZ" sz="1800" dirty="0" err="1" smtClean="0"/>
              <a:t>biogeography</a:t>
            </a:r>
            <a:r>
              <a:rPr lang="cs-CZ" sz="1800" dirty="0" smtClean="0"/>
              <a:t>. </a:t>
            </a:r>
            <a:r>
              <a:rPr lang="cs-CZ" sz="1800" dirty="0" err="1" smtClean="0"/>
              <a:t>Evolution</a:t>
            </a:r>
            <a:r>
              <a:rPr lang="cs-CZ" sz="1800" dirty="0" smtClean="0"/>
              <a:t> 17: 373-387.</a:t>
            </a:r>
          </a:p>
          <a:p>
            <a:pPr marL="0" indent="0">
              <a:buNone/>
            </a:pPr>
            <a:r>
              <a:rPr lang="cs-CZ" sz="1800" b="1" dirty="0" err="1" smtClean="0"/>
              <a:t>MeGuinness</a:t>
            </a:r>
            <a:r>
              <a:rPr lang="cs-CZ" sz="1800" b="1" dirty="0" smtClean="0"/>
              <a:t> K. A. (1984): </a:t>
            </a:r>
            <a:r>
              <a:rPr lang="cs-CZ" sz="1800" dirty="0" err="1" smtClean="0"/>
              <a:t>Equations</a:t>
            </a:r>
            <a:r>
              <a:rPr lang="cs-CZ" sz="1800" dirty="0" smtClean="0"/>
              <a:t> in </a:t>
            </a:r>
            <a:r>
              <a:rPr lang="cs-CZ" sz="1800" dirty="0" err="1" smtClean="0"/>
              <a:t>the</a:t>
            </a:r>
            <a:r>
              <a:rPr lang="cs-CZ" sz="1800" dirty="0" smtClean="0"/>
              <a:t> study </a:t>
            </a:r>
            <a:r>
              <a:rPr lang="cs-CZ" sz="1800" dirty="0" err="1" smtClean="0"/>
              <a:t>of</a:t>
            </a:r>
            <a:r>
              <a:rPr lang="cs-CZ" sz="1800" dirty="0" smtClean="0"/>
              <a:t> </a:t>
            </a:r>
            <a:r>
              <a:rPr lang="cs-CZ" sz="1800" dirty="0" err="1" smtClean="0"/>
              <a:t>spieces</a:t>
            </a:r>
            <a:r>
              <a:rPr lang="cs-CZ" sz="1800" dirty="0" smtClean="0"/>
              <a:t>-area </a:t>
            </a:r>
            <a:r>
              <a:rPr lang="cs-CZ" sz="1800" dirty="0" err="1" smtClean="0"/>
              <a:t>curves</a:t>
            </a:r>
            <a:r>
              <a:rPr lang="cs-CZ" sz="1800" dirty="0" smtClean="0"/>
              <a:t>. </a:t>
            </a:r>
            <a:r>
              <a:rPr lang="cs-CZ" sz="1800" dirty="0" err="1" smtClean="0"/>
              <a:t>Biological</a:t>
            </a:r>
            <a:r>
              <a:rPr lang="cs-CZ" sz="1800" dirty="0" smtClean="0"/>
              <a:t> </a:t>
            </a:r>
            <a:r>
              <a:rPr lang="cs-CZ" sz="1800" dirty="0" err="1" smtClean="0"/>
              <a:t>Reviews</a:t>
            </a:r>
            <a:r>
              <a:rPr lang="cs-CZ" sz="1800" dirty="0" smtClean="0"/>
              <a:t>, Cambridge </a:t>
            </a:r>
            <a:r>
              <a:rPr lang="cs-CZ" sz="1800" dirty="0" err="1" smtClean="0"/>
              <a:t>Philosophical</a:t>
            </a:r>
            <a:r>
              <a:rPr lang="cs-CZ" sz="1800" dirty="0" smtClean="0"/>
              <a:t> Society 59, 423-440.</a:t>
            </a:r>
          </a:p>
          <a:p>
            <a:pPr marL="0" indent="0">
              <a:buNone/>
            </a:pPr>
            <a:r>
              <a:rPr lang="cs-CZ" sz="1800" b="1" dirty="0" err="1" smtClean="0"/>
              <a:t>Williams</a:t>
            </a:r>
            <a:r>
              <a:rPr lang="cs-CZ" sz="1800" b="1" dirty="0" smtClean="0"/>
              <a:t> C. B. (1943): </a:t>
            </a:r>
            <a:r>
              <a:rPr lang="cs-CZ" sz="1800" dirty="0" smtClean="0"/>
              <a:t>Area and </a:t>
            </a:r>
            <a:r>
              <a:rPr lang="cs-CZ" sz="1800" dirty="0" err="1" smtClean="0"/>
              <a:t>number</a:t>
            </a:r>
            <a:r>
              <a:rPr lang="cs-CZ" sz="1800" dirty="0" smtClean="0"/>
              <a:t> </a:t>
            </a:r>
            <a:r>
              <a:rPr lang="cs-CZ" sz="1800" dirty="0" err="1" smtClean="0"/>
              <a:t>of</a:t>
            </a:r>
            <a:r>
              <a:rPr lang="cs-CZ" sz="1800" dirty="0" smtClean="0"/>
              <a:t> species. </a:t>
            </a:r>
            <a:r>
              <a:rPr lang="cs-CZ" sz="1800" dirty="0" err="1" smtClean="0"/>
              <a:t>Nature</a:t>
            </a:r>
            <a:r>
              <a:rPr lang="cs-CZ" sz="1800" dirty="0" smtClean="0"/>
              <a:t>, 152: 264-267.</a:t>
            </a:r>
            <a:endParaRPr lang="cs-CZ" sz="1800" dirty="0"/>
          </a:p>
        </p:txBody>
      </p:sp>
    </p:spTree>
    <p:extLst>
      <p:ext uri="{BB962C8B-B14F-4D97-AF65-F5344CB8AC3E}">
        <p14:creationId xmlns:p14="http://schemas.microsoft.com/office/powerpoint/2010/main" val="661458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Moje\Desktop\10-rainfores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Nadpis 1"/>
          <p:cNvSpPr txBox="1">
            <a:spLocks/>
          </p:cNvSpPr>
          <p:nvPr/>
        </p:nvSpPr>
        <p:spPr>
          <a:xfrm>
            <a:off x="4068" y="4149080"/>
            <a:ext cx="5408672" cy="194421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ts val="400"/>
              </a:spcBef>
              <a:buNone/>
              <a:defRPr sz="4000" b="0" kern="1200" cap="all" spc="0" baseline="0">
                <a:solidFill>
                  <a:schemeClr val="tx2"/>
                </a:solidFill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cs-CZ" b="1" cap="none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</a:t>
            </a:r>
            <a:r>
              <a:rPr lang="cs-CZ" b="1" cap="non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b="1" cap="none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</a:t>
            </a:r>
            <a:r>
              <a:rPr lang="cs-CZ" b="1" cap="non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cs-CZ" b="1" cap="none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</a:t>
            </a:r>
            <a:r>
              <a:rPr lang="cs-CZ" b="1" cap="non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b="1" cap="none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</a:t>
            </a:r>
            <a:r>
              <a:rPr lang="cs-CZ" b="1" cap="non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b="1" cap="none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attention</a:t>
            </a:r>
            <a:endParaRPr lang="en-GB" b="1" cap="none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14462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9780" y="2780928"/>
            <a:ext cx="4641894" cy="3167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cap="small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Species-area relationship (SAR)</a:t>
            </a:r>
            <a:endParaRPr lang="en-GB" b="1" cap="small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274320" y="1412776"/>
            <a:ext cx="8595360" cy="5256584"/>
          </a:xfrm>
        </p:spPr>
        <p:txBody>
          <a:bodyPr/>
          <a:lstStyle/>
          <a:p>
            <a:r>
              <a:rPr lang="en-US" dirty="0"/>
              <a:t>relationship </a:t>
            </a:r>
            <a:r>
              <a:rPr lang="en-GB" dirty="0" smtClean="0"/>
              <a:t>between</a:t>
            </a:r>
            <a:r>
              <a:rPr lang="en-US" dirty="0" smtClean="0"/>
              <a:t> </a:t>
            </a:r>
            <a:r>
              <a:rPr lang="cs-CZ" b="1" dirty="0" err="1" smtClean="0"/>
              <a:t>size</a:t>
            </a:r>
            <a:r>
              <a:rPr lang="cs-CZ" b="1" dirty="0" smtClean="0"/>
              <a:t> </a:t>
            </a:r>
            <a:r>
              <a:rPr lang="cs-CZ" b="1" dirty="0" err="1" smtClean="0"/>
              <a:t>of</a:t>
            </a:r>
            <a:r>
              <a:rPr lang="cs-CZ" b="1" dirty="0" smtClean="0"/>
              <a:t> </a:t>
            </a:r>
            <a:r>
              <a:rPr lang="cs-CZ" b="1" dirty="0" err="1" smtClean="0"/>
              <a:t>the</a:t>
            </a:r>
            <a:r>
              <a:rPr lang="cs-CZ" b="1" dirty="0" smtClean="0"/>
              <a:t> </a:t>
            </a:r>
            <a:r>
              <a:rPr lang="en-US" b="1" dirty="0" smtClean="0"/>
              <a:t>area </a:t>
            </a:r>
            <a:r>
              <a:rPr lang="en-US" dirty="0" smtClean="0"/>
              <a:t>and </a:t>
            </a:r>
            <a:r>
              <a:rPr lang="en-US" b="1" dirty="0" smtClean="0"/>
              <a:t>the </a:t>
            </a:r>
            <a:r>
              <a:rPr lang="en-US" b="1" dirty="0"/>
              <a:t>number </a:t>
            </a:r>
            <a:r>
              <a:rPr lang="en-US" b="1" dirty="0" smtClean="0"/>
              <a:t>of</a:t>
            </a:r>
            <a:r>
              <a:rPr lang="cs-CZ" b="1" dirty="0"/>
              <a:t> </a:t>
            </a:r>
            <a:r>
              <a:rPr lang="cs-CZ" b="1" dirty="0" smtClean="0"/>
              <a:t>species</a:t>
            </a:r>
          </a:p>
          <a:p>
            <a:r>
              <a:rPr lang="cs-CZ" dirty="0"/>
              <a:t>l</a:t>
            </a:r>
            <a:r>
              <a:rPr lang="en-US" dirty="0" err="1" smtClean="0"/>
              <a:t>arger</a:t>
            </a:r>
            <a:r>
              <a:rPr lang="en-US" dirty="0" smtClean="0"/>
              <a:t> </a:t>
            </a:r>
            <a:r>
              <a:rPr lang="en-US" dirty="0"/>
              <a:t>areas </a:t>
            </a:r>
            <a:r>
              <a:rPr lang="cs-CZ" dirty="0" smtClean="0">
                <a:latin typeface="Times New Roman"/>
                <a:cs typeface="Times New Roman"/>
                <a:sym typeface="Wingdings"/>
              </a:rPr>
              <a:t></a:t>
            </a:r>
            <a:r>
              <a:rPr lang="cs-CZ" dirty="0" smtClean="0"/>
              <a:t> </a:t>
            </a:r>
            <a:r>
              <a:rPr lang="cs-CZ" dirty="0">
                <a:latin typeface="Times New Roman"/>
                <a:cs typeface="Times New Roman"/>
                <a:sym typeface="Wingdings 3"/>
              </a:rPr>
              <a:t></a:t>
            </a:r>
            <a:r>
              <a:rPr lang="en-US" dirty="0" smtClean="0"/>
              <a:t> </a:t>
            </a:r>
            <a:r>
              <a:rPr lang="cs-CZ" dirty="0" smtClean="0"/>
              <a:t>N</a:t>
            </a:r>
            <a:r>
              <a:rPr lang="en-US" dirty="0" smtClean="0"/>
              <a:t> </a:t>
            </a:r>
            <a:r>
              <a:rPr lang="en-US" dirty="0"/>
              <a:t>of </a:t>
            </a:r>
            <a:r>
              <a:rPr lang="en-US" dirty="0" smtClean="0"/>
              <a:t>species</a:t>
            </a:r>
            <a:endParaRPr lang="cs-CZ" dirty="0" smtClean="0"/>
          </a:p>
          <a:p>
            <a:r>
              <a:rPr lang="en-US" dirty="0" smtClean="0"/>
              <a:t>the </a:t>
            </a:r>
            <a:r>
              <a:rPr lang="en-US" dirty="0"/>
              <a:t>relative numbers </a:t>
            </a:r>
            <a:r>
              <a:rPr lang="en-US" dirty="0" smtClean="0"/>
              <a:t>follow mathematical relationship</a:t>
            </a:r>
            <a:r>
              <a:rPr lang="cs-CZ" dirty="0" smtClean="0"/>
              <a:t>	</a:t>
            </a:r>
          </a:p>
          <a:p>
            <a:pPr marL="0" indent="0">
              <a:buNone/>
            </a:pPr>
            <a:r>
              <a:rPr lang="cs-CZ" b="1" dirty="0" smtClean="0">
                <a:solidFill>
                  <a:schemeClr val="tx1"/>
                </a:solidFill>
              </a:rPr>
              <a:t> </a:t>
            </a:r>
            <a:endParaRPr lang="cs-CZ" sz="10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cs-CZ" b="1" dirty="0" smtClean="0">
                <a:solidFill>
                  <a:schemeClr val="tx1"/>
                </a:solidFill>
              </a:rPr>
              <a:t>			S </a:t>
            </a:r>
            <a:r>
              <a:rPr lang="cs-CZ" b="1" dirty="0">
                <a:solidFill>
                  <a:schemeClr val="tx1"/>
                </a:solidFill>
              </a:rPr>
              <a:t>= </a:t>
            </a:r>
            <a:r>
              <a:rPr lang="cs-CZ" b="1" dirty="0" smtClean="0">
                <a:solidFill>
                  <a:schemeClr val="tx1"/>
                </a:solidFill>
              </a:rPr>
              <a:t>c . </a:t>
            </a:r>
            <a:r>
              <a:rPr lang="cs-CZ" b="1" dirty="0" err="1" smtClean="0">
                <a:solidFill>
                  <a:schemeClr val="tx1"/>
                </a:solidFill>
              </a:rPr>
              <a:t>A</a:t>
            </a:r>
            <a:r>
              <a:rPr lang="cs-CZ" b="1" baseline="30000" dirty="0" err="1" smtClean="0">
                <a:solidFill>
                  <a:schemeClr val="tx1"/>
                </a:solidFill>
              </a:rPr>
              <a:t>z</a:t>
            </a:r>
            <a:endParaRPr lang="cs-CZ" b="1" baseline="300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1" baseline="300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1" baseline="300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1" baseline="300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1" baseline="300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1" baseline="300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1" baseline="300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1" baseline="300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1" baseline="300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1" baseline="30000" dirty="0">
              <a:solidFill>
                <a:schemeClr val="tx1"/>
              </a:solidFill>
            </a:endParaRPr>
          </a:p>
          <a:p>
            <a:r>
              <a:rPr lang="cs-CZ" dirty="0" err="1" smtClean="0"/>
              <a:t>processes</a:t>
            </a:r>
            <a:r>
              <a:rPr lang="cs-CZ" dirty="0" smtClean="0"/>
              <a:t> are not </a:t>
            </a:r>
            <a:r>
              <a:rPr lang="cs-CZ" dirty="0" err="1" smtClean="0"/>
              <a:t>fully</a:t>
            </a:r>
            <a:r>
              <a:rPr lang="cs-CZ" dirty="0" smtClean="0"/>
              <a:t> </a:t>
            </a:r>
            <a:r>
              <a:rPr lang="cs-CZ" dirty="0" err="1" smtClean="0"/>
              <a:t>understood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529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274320" y="1484784"/>
            <a:ext cx="8595360" cy="51845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500" b="1" cap="small" dirty="0" err="1" smtClean="0">
                <a:solidFill>
                  <a:srgbClr val="7030A0"/>
                </a:solidFill>
              </a:rPr>
              <a:t>The</a:t>
            </a:r>
            <a:r>
              <a:rPr lang="cs-CZ" sz="2500" b="1" cap="small" dirty="0" smtClean="0">
                <a:solidFill>
                  <a:srgbClr val="7030A0"/>
                </a:solidFill>
              </a:rPr>
              <a:t> </a:t>
            </a:r>
            <a:r>
              <a:rPr lang="cs-CZ" sz="2500" b="1" cap="small" dirty="0" err="1" smtClean="0">
                <a:solidFill>
                  <a:srgbClr val="7030A0"/>
                </a:solidFill>
              </a:rPr>
              <a:t>random</a:t>
            </a:r>
            <a:r>
              <a:rPr lang="cs-CZ" sz="2500" b="1" cap="small" dirty="0" smtClean="0">
                <a:solidFill>
                  <a:srgbClr val="7030A0"/>
                </a:solidFill>
              </a:rPr>
              <a:t> </a:t>
            </a:r>
            <a:r>
              <a:rPr lang="cs-CZ" sz="2500" b="1" cap="small" dirty="0" err="1" smtClean="0">
                <a:solidFill>
                  <a:srgbClr val="7030A0"/>
                </a:solidFill>
              </a:rPr>
              <a:t>placement</a:t>
            </a:r>
            <a:r>
              <a:rPr lang="cs-CZ" sz="2500" b="1" cap="small" dirty="0" smtClean="0">
                <a:solidFill>
                  <a:srgbClr val="7030A0"/>
                </a:solidFill>
              </a:rPr>
              <a:t> </a:t>
            </a:r>
            <a:r>
              <a:rPr lang="cs-CZ" sz="2500" b="1" cap="small" dirty="0" err="1" smtClean="0">
                <a:solidFill>
                  <a:srgbClr val="7030A0"/>
                </a:solidFill>
              </a:rPr>
              <a:t>hypothesis</a:t>
            </a:r>
            <a:endParaRPr lang="cs-CZ" dirty="0" smtClean="0">
              <a:solidFill>
                <a:srgbClr val="7030A0"/>
              </a:solidFill>
            </a:endParaRPr>
          </a:p>
          <a:p>
            <a:r>
              <a:rPr lang="cs-CZ" b="1" dirty="0" err="1" smtClean="0"/>
              <a:t>random</a:t>
            </a:r>
            <a:r>
              <a:rPr lang="cs-CZ" b="1" dirty="0" smtClean="0"/>
              <a:t> </a:t>
            </a:r>
            <a:r>
              <a:rPr lang="cs-CZ" b="1" dirty="0" err="1" smtClean="0"/>
              <a:t>placement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species in </a:t>
            </a:r>
            <a:r>
              <a:rPr lang="cs-CZ" dirty="0" err="1" smtClean="0"/>
              <a:t>the</a:t>
            </a:r>
            <a:r>
              <a:rPr lang="cs-CZ" dirty="0" smtClean="0"/>
              <a:t> area </a:t>
            </a:r>
            <a:r>
              <a:rPr lang="cs-CZ" sz="1800" dirty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cs-CZ" sz="1800" dirty="0" err="1">
                <a:solidFill>
                  <a:schemeClr val="accent1">
                    <a:lumMod val="50000"/>
                  </a:schemeClr>
                </a:solidFill>
              </a:rPr>
              <a:t>Arrhenius</a:t>
            </a:r>
            <a:r>
              <a:rPr lang="cs-CZ" sz="1800" dirty="0">
                <a:solidFill>
                  <a:schemeClr val="accent1">
                    <a:lumMod val="50000"/>
                  </a:schemeClr>
                </a:solidFill>
              </a:rPr>
              <a:t> 1921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</a:p>
          <a:p>
            <a:r>
              <a:rPr lang="cs-CZ" dirty="0" err="1" smtClean="0"/>
              <a:t>withouth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habitat </a:t>
            </a:r>
            <a:r>
              <a:rPr lang="cs-CZ" dirty="0" err="1" smtClean="0"/>
              <a:t>associations</a:t>
            </a:r>
            <a:r>
              <a:rPr lang="cs-CZ" dirty="0" smtClean="0"/>
              <a:t> and </a:t>
            </a:r>
            <a:r>
              <a:rPr lang="cs-CZ" dirty="0" err="1" smtClean="0"/>
              <a:t>aggregation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species</a:t>
            </a:r>
          </a:p>
          <a:p>
            <a:pPr marL="0" indent="0">
              <a:buNone/>
            </a:pPr>
            <a:r>
              <a:rPr lang="cs-CZ" dirty="0" smtClean="0"/>
              <a:t> </a:t>
            </a:r>
            <a:endParaRPr lang="cs-CZ" dirty="0"/>
          </a:p>
          <a:p>
            <a:pPr marL="0" indent="0">
              <a:buNone/>
            </a:pPr>
            <a:r>
              <a:rPr lang="cs-CZ" sz="2500" b="1" cap="small" dirty="0" err="1" smtClean="0">
                <a:solidFill>
                  <a:srgbClr val="7030A0"/>
                </a:solidFill>
              </a:rPr>
              <a:t>The</a:t>
            </a:r>
            <a:r>
              <a:rPr lang="cs-CZ" sz="2500" b="1" cap="small" dirty="0" smtClean="0">
                <a:solidFill>
                  <a:srgbClr val="7030A0"/>
                </a:solidFill>
              </a:rPr>
              <a:t> </a:t>
            </a:r>
            <a:r>
              <a:rPr lang="cs-CZ" sz="2500" b="1" cap="small" dirty="0">
                <a:solidFill>
                  <a:srgbClr val="7030A0"/>
                </a:solidFill>
              </a:rPr>
              <a:t>habitat diversity </a:t>
            </a:r>
            <a:r>
              <a:rPr lang="cs-CZ" sz="2500" b="1" cap="small" dirty="0" err="1">
                <a:solidFill>
                  <a:srgbClr val="7030A0"/>
                </a:solidFill>
              </a:rPr>
              <a:t>hypothesis</a:t>
            </a:r>
            <a:endParaRPr lang="cs-CZ" sz="2500" b="1" cap="small" dirty="0">
              <a:solidFill>
                <a:srgbClr val="7030A0"/>
              </a:solidFill>
            </a:endParaRPr>
          </a:p>
          <a:p>
            <a:r>
              <a:rPr lang="cs-CZ" dirty="0" err="1"/>
              <a:t>l</a:t>
            </a:r>
            <a:r>
              <a:rPr lang="cs-CZ" dirty="0" err="1" smtClean="0"/>
              <a:t>arge</a:t>
            </a:r>
            <a:r>
              <a:rPr lang="cs-CZ" dirty="0" smtClean="0"/>
              <a:t> area </a:t>
            </a:r>
            <a:r>
              <a:rPr lang="cs-CZ" dirty="0" smtClean="0">
                <a:latin typeface="Times New Roman"/>
                <a:cs typeface="Times New Roman"/>
                <a:sym typeface="Wingdings"/>
              </a:rPr>
              <a:t> </a:t>
            </a:r>
            <a:r>
              <a:rPr lang="cs-CZ" dirty="0" smtClean="0"/>
              <a:t>more </a:t>
            </a:r>
            <a:r>
              <a:rPr lang="cs-CZ" dirty="0" err="1" smtClean="0"/>
              <a:t>habitats</a:t>
            </a:r>
            <a:r>
              <a:rPr lang="cs-CZ" dirty="0"/>
              <a:t> </a:t>
            </a:r>
            <a:r>
              <a:rPr lang="cs-CZ" dirty="0" smtClean="0">
                <a:latin typeface="Times New Roman"/>
                <a:cs typeface="Times New Roman"/>
                <a:sym typeface="Wingdings"/>
              </a:rPr>
              <a:t> </a:t>
            </a:r>
            <a:r>
              <a:rPr lang="en-US" dirty="0" smtClean="0"/>
              <a:t>more </a:t>
            </a:r>
            <a:r>
              <a:rPr lang="en-US" dirty="0"/>
              <a:t>species 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(Williams </a:t>
            </a: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</a:rPr>
              <a:t>194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3)</a:t>
            </a:r>
          </a:p>
          <a:p>
            <a:r>
              <a:rPr lang="cs-CZ" dirty="0" err="1" smtClean="0"/>
              <a:t>greater</a:t>
            </a:r>
            <a:r>
              <a:rPr lang="cs-CZ" dirty="0" smtClean="0"/>
              <a:t> variety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habitats</a:t>
            </a:r>
            <a:r>
              <a:rPr lang="cs-CZ" dirty="0" smtClean="0"/>
              <a:t> </a:t>
            </a:r>
            <a:r>
              <a:rPr lang="cs-CZ" dirty="0">
                <a:latin typeface="Times New Roman"/>
                <a:cs typeface="Times New Roman"/>
                <a:sym typeface="Wingdings"/>
              </a:rPr>
              <a:t> </a:t>
            </a:r>
            <a:r>
              <a:rPr lang="cs-CZ" dirty="0" smtClean="0"/>
              <a:t>species </a:t>
            </a:r>
            <a:r>
              <a:rPr lang="cs-CZ" dirty="0" err="1" smtClean="0"/>
              <a:t>found</a:t>
            </a:r>
            <a:r>
              <a:rPr lang="cs-CZ" dirty="0" smtClean="0"/>
              <a:t> </a:t>
            </a:r>
            <a:r>
              <a:rPr lang="cs-CZ" dirty="0" err="1" smtClean="0"/>
              <a:t>only</a:t>
            </a:r>
            <a:r>
              <a:rPr lang="cs-CZ" dirty="0" smtClean="0"/>
              <a:t> in </a:t>
            </a:r>
            <a:r>
              <a:rPr lang="cs-CZ" dirty="0" err="1" smtClean="0"/>
              <a:t>specific</a:t>
            </a:r>
            <a:r>
              <a:rPr lang="cs-CZ" dirty="0" smtClean="0"/>
              <a:t> </a:t>
            </a:r>
            <a:r>
              <a:rPr lang="cs-CZ" dirty="0" err="1" smtClean="0"/>
              <a:t>habitats</a:t>
            </a:r>
            <a:r>
              <a:rPr lang="cs-CZ" dirty="0" smtClean="0"/>
              <a:t> </a:t>
            </a:r>
            <a:r>
              <a:rPr lang="cs-CZ" dirty="0" err="1" smtClean="0"/>
              <a:t>can</a:t>
            </a:r>
            <a:r>
              <a:rPr lang="cs-CZ" dirty="0" smtClean="0"/>
              <a:t> </a:t>
            </a:r>
            <a:r>
              <a:rPr lang="cs-CZ" dirty="0" err="1" smtClean="0"/>
              <a:t>occur</a:t>
            </a:r>
            <a:r>
              <a:rPr lang="cs-CZ" dirty="0" smtClean="0"/>
              <a:t> in </a:t>
            </a:r>
            <a:r>
              <a:rPr lang="cs-CZ" dirty="0" err="1" smtClean="0"/>
              <a:t>large</a:t>
            </a:r>
            <a:r>
              <a:rPr lang="cs-CZ" dirty="0" smtClean="0"/>
              <a:t> </a:t>
            </a:r>
            <a:r>
              <a:rPr lang="cs-CZ" dirty="0" err="1" smtClean="0"/>
              <a:t>areas</a:t>
            </a:r>
            <a:r>
              <a:rPr lang="cs-CZ" dirty="0" smtClean="0"/>
              <a:t> </a:t>
            </a:r>
            <a:r>
              <a:rPr lang="cs-CZ" dirty="0" smtClean="0">
                <a:latin typeface="Times New Roman"/>
                <a:cs typeface="Times New Roman"/>
                <a:sym typeface="Wingdings"/>
              </a:rPr>
              <a:t> </a:t>
            </a:r>
            <a:r>
              <a:rPr lang="cs-CZ" dirty="0" err="1" smtClean="0">
                <a:sym typeface="Wingdings"/>
              </a:rPr>
              <a:t>higher</a:t>
            </a:r>
            <a:r>
              <a:rPr lang="cs-CZ" dirty="0" smtClean="0">
                <a:latin typeface="Times New Roman"/>
                <a:cs typeface="Times New Roman"/>
                <a:sym typeface="Wingdings"/>
              </a:rPr>
              <a:t> </a:t>
            </a:r>
            <a:r>
              <a:rPr lang="cs-CZ" dirty="0" smtClean="0">
                <a:sym typeface="Wingdings"/>
              </a:rPr>
              <a:t>species diversity in </a:t>
            </a:r>
            <a:r>
              <a:rPr lang="cs-CZ" dirty="0" err="1" smtClean="0">
                <a:sym typeface="Wingdings"/>
              </a:rPr>
              <a:t>larger</a:t>
            </a:r>
            <a:r>
              <a:rPr lang="cs-CZ" dirty="0" smtClean="0">
                <a:sym typeface="Wingdings"/>
              </a:rPr>
              <a:t> </a:t>
            </a:r>
            <a:r>
              <a:rPr lang="cs-CZ" dirty="0" err="1" smtClean="0">
                <a:sym typeface="Wingdings"/>
              </a:rPr>
              <a:t>areas</a:t>
            </a:r>
            <a:endParaRPr lang="cs-CZ" dirty="0"/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sz="2500" b="1" cap="small" dirty="0" smtClean="0">
                <a:solidFill>
                  <a:srgbClr val="7030A0"/>
                </a:solidFill>
              </a:rPr>
              <a:t>The </a:t>
            </a:r>
            <a:r>
              <a:rPr lang="en-US" sz="2500" b="1" cap="small" dirty="0">
                <a:solidFill>
                  <a:srgbClr val="7030A0"/>
                </a:solidFill>
              </a:rPr>
              <a:t>disturbance </a:t>
            </a:r>
            <a:r>
              <a:rPr lang="en-US" sz="2500" b="1" cap="small" dirty="0" smtClean="0">
                <a:solidFill>
                  <a:srgbClr val="7030A0"/>
                </a:solidFill>
              </a:rPr>
              <a:t>hypothesis</a:t>
            </a:r>
            <a:endParaRPr lang="cs-CZ" sz="1800" i="1" dirty="0" smtClean="0"/>
          </a:p>
          <a:p>
            <a:r>
              <a:rPr lang="cs-CZ" b="1" dirty="0"/>
              <a:t>d</a:t>
            </a:r>
            <a:r>
              <a:rPr lang="en-US" b="1" dirty="0" err="1"/>
              <a:t>isturbances</a:t>
            </a:r>
            <a:r>
              <a:rPr lang="en-US" dirty="0"/>
              <a:t> </a:t>
            </a:r>
            <a:r>
              <a:rPr lang="cs-CZ" dirty="0" err="1" smtClean="0"/>
              <a:t>reducing</a:t>
            </a:r>
            <a:r>
              <a:rPr lang="cs-CZ" dirty="0" smtClean="0"/>
              <a:t> species diversity are </a:t>
            </a:r>
            <a:r>
              <a:rPr lang="en-US" dirty="0"/>
              <a:t>more common on small islands </a:t>
            </a:r>
            <a:r>
              <a:rPr lang="cs-CZ" sz="1800" dirty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cs-CZ" sz="1800" dirty="0" err="1">
                <a:solidFill>
                  <a:schemeClr val="accent1">
                    <a:lumMod val="50000"/>
                  </a:schemeClr>
                </a:solidFill>
              </a:rPr>
              <a:t>McGuinness</a:t>
            </a:r>
            <a:r>
              <a:rPr lang="cs-CZ" sz="18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1984)</a:t>
            </a:r>
            <a:endParaRPr lang="cs-CZ" sz="1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737" y="260648"/>
            <a:ext cx="8856984" cy="890737"/>
          </a:xfrm>
        </p:spPr>
        <p:txBody>
          <a:bodyPr>
            <a:normAutofit/>
          </a:bodyPr>
          <a:lstStyle/>
          <a:p>
            <a:pPr algn="ctr"/>
            <a:r>
              <a:rPr lang="cs-CZ" b="1" cap="small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SAR: </a:t>
            </a:r>
            <a:r>
              <a:rPr lang="cs-CZ" b="1" cap="small" dirty="0" err="1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hypotheses</a:t>
            </a:r>
            <a:r>
              <a:rPr lang="cs-CZ" b="1" cap="small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(1)</a:t>
            </a:r>
            <a:endParaRPr lang="cs-CZ" cap="small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01642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274320" y="1196752"/>
            <a:ext cx="8595360" cy="56612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500" b="1" cap="small" dirty="0" err="1" smtClean="0">
                <a:solidFill>
                  <a:srgbClr val="7030A0"/>
                </a:solidFill>
              </a:rPr>
              <a:t>The</a:t>
            </a:r>
            <a:r>
              <a:rPr lang="cs-CZ" sz="2500" b="1" cap="small" dirty="0" smtClean="0">
                <a:solidFill>
                  <a:srgbClr val="7030A0"/>
                </a:solidFill>
              </a:rPr>
              <a:t> </a:t>
            </a:r>
            <a:r>
              <a:rPr lang="cs-CZ" sz="2500" b="1" cap="small" dirty="0" err="1">
                <a:solidFill>
                  <a:srgbClr val="7030A0"/>
                </a:solidFill>
              </a:rPr>
              <a:t>equilibrium</a:t>
            </a:r>
            <a:r>
              <a:rPr lang="cs-CZ" sz="2500" b="1" cap="small" dirty="0">
                <a:solidFill>
                  <a:srgbClr val="7030A0"/>
                </a:solidFill>
              </a:rPr>
              <a:t> </a:t>
            </a:r>
            <a:r>
              <a:rPr lang="cs-CZ" sz="2500" b="1" cap="small" dirty="0" err="1">
                <a:solidFill>
                  <a:srgbClr val="7030A0"/>
                </a:solidFill>
              </a:rPr>
              <a:t>theory</a:t>
            </a:r>
            <a:endParaRPr lang="cs-CZ" sz="2500" b="1" cap="small" dirty="0">
              <a:solidFill>
                <a:srgbClr val="7030A0"/>
              </a:solidFill>
            </a:endParaRPr>
          </a:p>
          <a:p>
            <a:r>
              <a:rPr lang="cs-CZ" b="1" dirty="0" err="1" smtClean="0"/>
              <a:t>the</a:t>
            </a:r>
            <a:r>
              <a:rPr lang="cs-CZ" b="1" dirty="0" smtClean="0"/>
              <a:t> N </a:t>
            </a:r>
            <a:r>
              <a:rPr lang="cs-CZ" b="1" dirty="0" err="1" smtClean="0"/>
              <a:t>of</a:t>
            </a:r>
            <a:r>
              <a:rPr lang="cs-CZ" b="1" dirty="0" smtClean="0"/>
              <a:t> species </a:t>
            </a:r>
            <a:r>
              <a:rPr lang="cs-CZ" dirty="0" smtClean="0"/>
              <a:t>= </a:t>
            </a:r>
            <a:r>
              <a:rPr lang="cs-CZ" dirty="0" err="1" smtClean="0"/>
              <a:t>equilibrium</a:t>
            </a:r>
            <a:r>
              <a:rPr lang="cs-CZ" dirty="0" smtClean="0"/>
              <a:t> </a:t>
            </a:r>
            <a:r>
              <a:rPr lang="cs-CZ" dirty="0" err="1" smtClean="0"/>
              <a:t>between</a:t>
            </a:r>
            <a:r>
              <a:rPr lang="cs-CZ" dirty="0" smtClean="0"/>
              <a:t> </a:t>
            </a:r>
            <a:r>
              <a:rPr lang="cs-CZ" b="1" dirty="0" err="1" smtClean="0"/>
              <a:t>colonization</a:t>
            </a:r>
            <a:r>
              <a:rPr lang="cs-CZ" dirty="0" smtClean="0"/>
              <a:t> and </a:t>
            </a:r>
            <a:r>
              <a:rPr lang="cs-CZ" b="1" dirty="0" err="1" smtClean="0"/>
              <a:t>extinction</a:t>
            </a:r>
            <a:r>
              <a:rPr lang="cs-CZ" b="1" dirty="0" smtClean="0"/>
              <a:t> 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(Preston 1962; MacArthur &amp; Wilson</a:t>
            </a:r>
            <a:r>
              <a:rPr lang="cs-CZ" sz="1800" dirty="0">
                <a:solidFill>
                  <a:schemeClr val="accent1">
                    <a:lumMod val="50000"/>
                  </a:schemeClr>
                </a:solidFill>
              </a:rPr>
              <a:t> 1963, 1967)</a:t>
            </a:r>
          </a:p>
          <a:p>
            <a:r>
              <a:rPr lang="en-US" dirty="0" smtClean="0"/>
              <a:t>large islands</a:t>
            </a:r>
            <a:r>
              <a:rPr lang="cs-CZ" dirty="0" smtClean="0"/>
              <a:t>: </a:t>
            </a:r>
            <a:r>
              <a:rPr lang="cs-CZ" dirty="0" smtClean="0">
                <a:sym typeface="Wingdings 3"/>
              </a:rPr>
              <a:t> </a:t>
            </a:r>
            <a:r>
              <a:rPr lang="cs-CZ" dirty="0" smtClean="0"/>
              <a:t>probability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stochastic</a:t>
            </a:r>
            <a:r>
              <a:rPr lang="cs-CZ" dirty="0" smtClean="0"/>
              <a:t> </a:t>
            </a:r>
            <a:r>
              <a:rPr lang="en-US" dirty="0" smtClean="0"/>
              <a:t>extinction</a:t>
            </a:r>
            <a:endParaRPr lang="cs-CZ" dirty="0" smtClean="0"/>
          </a:p>
          <a:p>
            <a:endParaRPr lang="cs-CZ" sz="1800" dirty="0" smtClean="0"/>
          </a:p>
          <a:p>
            <a:pPr marL="0" indent="0">
              <a:buNone/>
            </a:pPr>
            <a:endParaRPr lang="cs-CZ" sz="2500" b="1" cap="small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cs-CZ" sz="2500" b="1" cap="small" dirty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cs-CZ" sz="2500" b="1" cap="small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cs-CZ" sz="2500" b="1" cap="small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cs-CZ" sz="1000" b="1" cap="small" dirty="0" smtClean="0">
              <a:solidFill>
                <a:srgbClr val="7030A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cs-CZ" sz="2500" b="1" cap="small" dirty="0" smtClean="0">
                <a:solidFill>
                  <a:srgbClr val="7030A0"/>
                </a:solidFill>
              </a:rPr>
              <a:t>T</a:t>
            </a:r>
            <a:r>
              <a:rPr lang="en-US" sz="2500" b="1" cap="small" dirty="0" smtClean="0">
                <a:solidFill>
                  <a:srgbClr val="7030A0"/>
                </a:solidFill>
              </a:rPr>
              <a:t>he </a:t>
            </a:r>
            <a:r>
              <a:rPr lang="en-US" sz="2500" b="1" cap="small" dirty="0">
                <a:solidFill>
                  <a:srgbClr val="7030A0"/>
                </a:solidFill>
              </a:rPr>
              <a:t>passive sampling </a:t>
            </a:r>
            <a:r>
              <a:rPr lang="en-US" sz="2500" b="1" cap="small" dirty="0" smtClean="0">
                <a:solidFill>
                  <a:srgbClr val="7030A0"/>
                </a:solidFill>
              </a:rPr>
              <a:t>hypothesis</a:t>
            </a:r>
            <a:endParaRPr lang="en-US" dirty="0"/>
          </a:p>
          <a:p>
            <a:r>
              <a:rPr lang="cs-CZ" b="1" dirty="0" smtClean="0"/>
              <a:t>l</a:t>
            </a:r>
            <a:r>
              <a:rPr lang="en-US" b="1" dirty="0" err="1" smtClean="0"/>
              <a:t>arge</a:t>
            </a:r>
            <a:r>
              <a:rPr lang="en-US" b="1" dirty="0" smtClean="0"/>
              <a:t> area </a:t>
            </a:r>
            <a:r>
              <a:rPr lang="cs-CZ" dirty="0" smtClean="0"/>
              <a:t>= </a:t>
            </a:r>
            <a:r>
              <a:rPr lang="en-US" dirty="0" smtClean="0"/>
              <a:t>target</a:t>
            </a:r>
            <a:r>
              <a:rPr lang="cs-CZ" dirty="0" smtClean="0"/>
              <a:t>s </a:t>
            </a:r>
            <a:r>
              <a:rPr lang="cs-CZ" dirty="0" err="1" smtClean="0"/>
              <a:t>for</a:t>
            </a:r>
            <a:r>
              <a:rPr lang="cs-CZ" dirty="0" smtClean="0"/>
              <a:t>  </a:t>
            </a:r>
            <a:r>
              <a:rPr lang="en-US" dirty="0" smtClean="0"/>
              <a:t>more individuals</a:t>
            </a:r>
            <a:r>
              <a:rPr lang="cs-CZ" dirty="0" smtClean="0"/>
              <a:t> </a:t>
            </a:r>
            <a:r>
              <a:rPr lang="cs-CZ" dirty="0">
                <a:latin typeface="Times New Roman"/>
                <a:cs typeface="Times New Roman"/>
                <a:sym typeface="Wingdings"/>
              </a:rPr>
              <a:t></a:t>
            </a:r>
            <a:r>
              <a:rPr lang="cs-CZ" dirty="0" smtClean="0"/>
              <a:t> </a:t>
            </a:r>
            <a:r>
              <a:rPr lang="en-US" b="1" dirty="0" smtClean="0"/>
              <a:t>more species</a:t>
            </a:r>
            <a:r>
              <a:rPr lang="cs-CZ" dirty="0" smtClean="0"/>
              <a:t> </a:t>
            </a:r>
            <a:r>
              <a:rPr lang="fr-FR" sz="1800" dirty="0">
                <a:solidFill>
                  <a:schemeClr val="accent1">
                    <a:lumMod val="50000"/>
                  </a:schemeClr>
                </a:solidFill>
              </a:rPr>
              <a:t>(Arrhenius 1921; Coleman 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1981)</a:t>
            </a:r>
            <a:endParaRPr lang="cs-CZ" sz="18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cs-CZ" dirty="0" err="1" smtClean="0"/>
              <a:t>larger</a:t>
            </a:r>
            <a:r>
              <a:rPr lang="cs-CZ" dirty="0" smtClean="0"/>
              <a:t> area: </a:t>
            </a:r>
            <a:r>
              <a:rPr lang="cs-CZ" dirty="0">
                <a:latin typeface="Times New Roman"/>
                <a:cs typeface="Times New Roman"/>
                <a:sym typeface="Wingdings 3"/>
              </a:rPr>
              <a:t> </a:t>
            </a:r>
            <a:r>
              <a:rPr lang="cs-CZ" dirty="0" smtClean="0"/>
              <a:t>abundance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colonists</a:t>
            </a:r>
            <a:r>
              <a:rPr lang="cs-CZ" dirty="0" smtClean="0"/>
              <a:t> </a:t>
            </a:r>
            <a:r>
              <a:rPr lang="cs-CZ" dirty="0" smtClean="0">
                <a:latin typeface="Times New Roman"/>
                <a:cs typeface="Times New Roman"/>
                <a:sym typeface="Wingdings"/>
              </a:rPr>
              <a:t> </a:t>
            </a:r>
            <a:r>
              <a:rPr lang="cs-CZ" dirty="0" smtClean="0">
                <a:latin typeface="Times New Roman"/>
                <a:cs typeface="Times New Roman"/>
                <a:sym typeface="Wingdings 3"/>
              </a:rPr>
              <a:t></a:t>
            </a:r>
            <a:r>
              <a:rPr lang="cs-CZ" b="1" dirty="0" smtClean="0"/>
              <a:t> species diversity</a:t>
            </a:r>
          </a:p>
          <a:p>
            <a:endParaRPr lang="cs-CZ" sz="1800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737" y="260648"/>
            <a:ext cx="8856984" cy="890737"/>
          </a:xfrm>
        </p:spPr>
        <p:txBody>
          <a:bodyPr>
            <a:normAutofit/>
          </a:bodyPr>
          <a:lstStyle/>
          <a:p>
            <a:pPr algn="ctr"/>
            <a:r>
              <a:rPr lang="cs-CZ" b="1" cap="small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SAR: </a:t>
            </a:r>
            <a:r>
              <a:rPr lang="cs-CZ" b="1" cap="small" dirty="0" err="1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hypotheses</a:t>
            </a:r>
            <a:r>
              <a:rPr lang="cs-CZ" b="1" cap="small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(2)</a:t>
            </a:r>
            <a:endParaRPr lang="cs-CZ" cap="small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3694" y="2852936"/>
            <a:ext cx="2933700" cy="221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257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274320" y="1340768"/>
            <a:ext cx="8595360" cy="53285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500" b="1" cap="small" dirty="0" err="1" smtClean="0">
                <a:solidFill>
                  <a:srgbClr val="7030A0"/>
                </a:solidFill>
              </a:rPr>
              <a:t>The</a:t>
            </a:r>
            <a:r>
              <a:rPr lang="cs-CZ" sz="2500" b="1" cap="small" dirty="0" smtClean="0">
                <a:solidFill>
                  <a:srgbClr val="7030A0"/>
                </a:solidFill>
              </a:rPr>
              <a:t> </a:t>
            </a:r>
            <a:r>
              <a:rPr lang="cs-CZ" sz="2500" b="1" cap="small" dirty="0" err="1">
                <a:solidFill>
                  <a:srgbClr val="7030A0"/>
                </a:solidFill>
              </a:rPr>
              <a:t>neutral</a:t>
            </a:r>
            <a:r>
              <a:rPr lang="cs-CZ" sz="2500" b="1" cap="small" dirty="0">
                <a:solidFill>
                  <a:srgbClr val="7030A0"/>
                </a:solidFill>
              </a:rPr>
              <a:t> </a:t>
            </a:r>
            <a:r>
              <a:rPr lang="cs-CZ" sz="2500" b="1" cap="small" dirty="0" err="1" smtClean="0">
                <a:solidFill>
                  <a:srgbClr val="7030A0"/>
                </a:solidFill>
              </a:rPr>
              <a:t>theory</a:t>
            </a:r>
            <a:r>
              <a:rPr lang="cs-CZ" sz="2500" b="1" cap="small" dirty="0" smtClean="0">
                <a:solidFill>
                  <a:srgbClr val="7030A0"/>
                </a:solidFill>
              </a:rPr>
              <a:t> </a:t>
            </a:r>
            <a:r>
              <a:rPr lang="cs-CZ" sz="2500" b="1" cap="small" dirty="0" err="1" smtClean="0">
                <a:solidFill>
                  <a:srgbClr val="7030A0"/>
                </a:solidFill>
              </a:rPr>
              <a:t>of</a:t>
            </a:r>
            <a:r>
              <a:rPr lang="cs-CZ" sz="2500" b="1" cap="small" dirty="0" smtClean="0">
                <a:solidFill>
                  <a:srgbClr val="7030A0"/>
                </a:solidFill>
              </a:rPr>
              <a:t> </a:t>
            </a:r>
            <a:r>
              <a:rPr lang="cs-CZ" sz="2500" b="1" cap="small" dirty="0" err="1" smtClean="0">
                <a:solidFill>
                  <a:srgbClr val="7030A0"/>
                </a:solidFill>
              </a:rPr>
              <a:t>macroecology</a:t>
            </a:r>
            <a:endParaRPr lang="cs-CZ" sz="2500" b="1" cap="small" dirty="0" smtClean="0">
              <a:solidFill>
                <a:srgbClr val="7030A0"/>
              </a:solidFill>
            </a:endParaRPr>
          </a:p>
          <a:p>
            <a:r>
              <a:rPr lang="cs-CZ" b="1" dirty="0" smtClean="0"/>
              <a:t>habitat </a:t>
            </a:r>
            <a:r>
              <a:rPr lang="cs-CZ" b="1" dirty="0" err="1" smtClean="0"/>
              <a:t>heterogeneity</a:t>
            </a:r>
            <a:r>
              <a:rPr lang="cs-CZ" dirty="0"/>
              <a:t> </a:t>
            </a:r>
            <a:r>
              <a:rPr lang="cs-CZ" dirty="0" smtClean="0"/>
              <a:t>and </a:t>
            </a:r>
            <a:r>
              <a:rPr lang="cs-CZ" b="1" dirty="0" err="1" smtClean="0"/>
              <a:t>dispersal</a:t>
            </a:r>
            <a:r>
              <a:rPr lang="cs-CZ" b="1" dirty="0" smtClean="0"/>
              <a:t> </a:t>
            </a:r>
            <a:r>
              <a:rPr lang="cs-CZ" b="1" dirty="0" err="1" smtClean="0"/>
              <a:t>limitation</a:t>
            </a:r>
            <a:r>
              <a:rPr lang="cs-CZ" b="1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</a:t>
            </a:r>
            <a:r>
              <a:rPr lang="cs-CZ" dirty="0" err="1" smtClean="0"/>
              <a:t>interpreting</a:t>
            </a:r>
            <a:r>
              <a:rPr lang="cs-CZ" dirty="0" smtClean="0"/>
              <a:t> species diversity and SAR </a:t>
            </a:r>
            <a:r>
              <a:rPr lang="cs-CZ" sz="1800" dirty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cs-CZ" sz="1800" dirty="0" err="1">
                <a:solidFill>
                  <a:schemeClr val="accent1">
                    <a:lumMod val="50000"/>
                  </a:schemeClr>
                </a:solidFill>
              </a:rPr>
              <a:t>Hubbell</a:t>
            </a:r>
            <a:r>
              <a:rPr lang="cs-CZ" sz="1800" dirty="0">
                <a:solidFill>
                  <a:schemeClr val="accent1">
                    <a:lumMod val="50000"/>
                  </a:schemeClr>
                </a:solidFill>
              </a:rPr>
              <a:t> 2001)</a:t>
            </a:r>
          </a:p>
          <a:p>
            <a:r>
              <a:rPr lang="cs-CZ" dirty="0" err="1" smtClean="0"/>
              <a:t>key</a:t>
            </a:r>
            <a:r>
              <a:rPr lang="cs-CZ" dirty="0" smtClean="0"/>
              <a:t> </a:t>
            </a:r>
            <a:r>
              <a:rPr lang="cs-CZ" dirty="0" err="1" smtClean="0"/>
              <a:t>processes</a:t>
            </a:r>
            <a:r>
              <a:rPr lang="cs-CZ" dirty="0" smtClean="0"/>
              <a:t> </a:t>
            </a:r>
            <a:r>
              <a:rPr lang="cs-CZ" dirty="0" err="1" smtClean="0"/>
              <a:t>generating</a:t>
            </a:r>
            <a:r>
              <a:rPr lang="cs-CZ" dirty="0" smtClean="0"/>
              <a:t> </a:t>
            </a:r>
            <a:r>
              <a:rPr lang="cs-CZ" b="1" dirty="0" smtClean="0"/>
              <a:t>species-area </a:t>
            </a:r>
            <a:r>
              <a:rPr lang="cs-CZ" b="1" dirty="0" err="1" smtClean="0"/>
              <a:t>curves</a:t>
            </a:r>
            <a:endParaRPr lang="cs-CZ" b="1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737" y="260648"/>
            <a:ext cx="8856984" cy="890737"/>
          </a:xfrm>
        </p:spPr>
        <p:txBody>
          <a:bodyPr>
            <a:normAutofit/>
          </a:bodyPr>
          <a:lstStyle/>
          <a:p>
            <a:pPr algn="ctr"/>
            <a:r>
              <a:rPr lang="cs-CZ" b="1" cap="small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SAR: </a:t>
            </a:r>
            <a:r>
              <a:rPr lang="cs-CZ" b="1" cap="small" dirty="0" err="1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hypotheses</a:t>
            </a:r>
            <a:r>
              <a:rPr lang="cs-CZ" b="1" cap="small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(3)</a:t>
            </a:r>
            <a:endParaRPr lang="cs-CZ" cap="small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1" name="Picture 3" descr="C:\Users\Moje\Desktop\diversity-05-malovani225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573016"/>
            <a:ext cx="4788024" cy="3095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Moje\Desktop\1873835_orig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57" t="10644" r="5090" b="7404"/>
          <a:stretch/>
        </p:blipFill>
        <p:spPr bwMode="auto">
          <a:xfrm>
            <a:off x="107504" y="4149080"/>
            <a:ext cx="3731686" cy="2259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9816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1520" y="0"/>
            <a:ext cx="8591550" cy="1066801"/>
          </a:xfrm>
        </p:spPr>
        <p:txBody>
          <a:bodyPr/>
          <a:lstStyle/>
          <a:p>
            <a:pPr algn="ctr"/>
            <a:r>
              <a:rPr lang="cs-CZ" b="1" cap="small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Study </a:t>
            </a:r>
            <a:r>
              <a:rPr lang="cs-CZ" b="1" cap="small" dirty="0" err="1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</a:t>
            </a:r>
            <a:r>
              <a:rPr lang="cs-CZ" b="1" cap="small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b="1" cap="small" dirty="0" err="1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Shen</a:t>
            </a:r>
            <a:r>
              <a:rPr lang="cs-CZ" b="1" cap="small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et al. (2009)</a:t>
            </a:r>
            <a:endParaRPr lang="cs-CZ" b="1" cap="small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274320" y="1196752"/>
            <a:ext cx="8869680" cy="5400600"/>
          </a:xfrm>
        </p:spPr>
        <p:txBody>
          <a:bodyPr>
            <a:normAutofit/>
          </a:bodyPr>
          <a:lstStyle/>
          <a:p>
            <a:r>
              <a:rPr lang="cs-CZ" dirty="0" err="1" smtClean="0"/>
              <a:t>investigate</a:t>
            </a:r>
            <a:r>
              <a:rPr lang="cs-CZ" dirty="0" smtClean="0"/>
              <a:t> </a:t>
            </a:r>
            <a:r>
              <a:rPr lang="cs-CZ" dirty="0" err="1" smtClean="0"/>
              <a:t>effects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:</a:t>
            </a:r>
          </a:p>
          <a:p>
            <a:pPr marL="0" indent="0">
              <a:buNone/>
            </a:pPr>
            <a:r>
              <a:rPr lang="cs-CZ" dirty="0" smtClean="0"/>
              <a:t>a) </a:t>
            </a:r>
            <a:r>
              <a:rPr lang="cs-CZ" b="1" dirty="0" err="1" smtClean="0"/>
              <a:t>random</a:t>
            </a:r>
            <a:r>
              <a:rPr lang="cs-CZ" b="1" dirty="0" smtClean="0"/>
              <a:t> </a:t>
            </a:r>
            <a:r>
              <a:rPr lang="cs-CZ" b="1" dirty="0" err="1" smtClean="0"/>
              <a:t>placement</a:t>
            </a:r>
            <a:r>
              <a:rPr lang="cs-CZ" dirty="0"/>
              <a:t> </a:t>
            </a:r>
            <a:r>
              <a:rPr lang="cs-CZ" dirty="0" smtClean="0"/>
              <a:t>  b) </a:t>
            </a:r>
            <a:r>
              <a:rPr lang="cs-CZ" b="1" dirty="0" err="1"/>
              <a:t>dispersal</a:t>
            </a:r>
            <a:r>
              <a:rPr lang="cs-CZ" b="1" dirty="0"/>
              <a:t> </a:t>
            </a:r>
            <a:r>
              <a:rPr lang="cs-CZ" b="1" dirty="0" err="1"/>
              <a:t>limitation</a:t>
            </a:r>
            <a:r>
              <a:rPr lang="cs-CZ" dirty="0" smtClean="0"/>
              <a:t>  c) </a:t>
            </a:r>
            <a:r>
              <a:rPr lang="cs-CZ" b="1" dirty="0"/>
              <a:t>habitat </a:t>
            </a:r>
            <a:r>
              <a:rPr lang="cs-CZ" b="1" dirty="0" err="1"/>
              <a:t>heterogeneity</a:t>
            </a:r>
            <a:endParaRPr lang="cs-CZ" b="1" dirty="0"/>
          </a:p>
          <a:p>
            <a:pPr marL="0" indent="0">
              <a:buNone/>
            </a:pPr>
            <a:r>
              <a:rPr lang="cs-CZ" dirty="0"/>
              <a:t>+</a:t>
            </a:r>
            <a:r>
              <a:rPr lang="cs-CZ" dirty="0" smtClean="0"/>
              <a:t> </a:t>
            </a:r>
            <a:r>
              <a:rPr lang="cs-CZ" dirty="0" err="1" smtClean="0"/>
              <a:t>their</a:t>
            </a:r>
            <a:r>
              <a:rPr lang="cs-CZ" dirty="0" smtClean="0"/>
              <a:t> </a:t>
            </a:r>
            <a:r>
              <a:rPr lang="cs-CZ" b="1" dirty="0" smtClean="0"/>
              <a:t>joint </a:t>
            </a:r>
            <a:r>
              <a:rPr lang="cs-CZ" b="1" dirty="0" err="1" smtClean="0"/>
              <a:t>effects</a:t>
            </a:r>
            <a:endParaRPr lang="cs-CZ" b="1" dirty="0" smtClean="0"/>
          </a:p>
          <a:p>
            <a:pPr marL="0" indent="0">
              <a:buNone/>
            </a:pPr>
            <a:endParaRPr lang="cs-CZ" sz="1000" dirty="0" smtClean="0"/>
          </a:p>
          <a:p>
            <a:r>
              <a:rPr lang="cs-CZ" dirty="0" smtClean="0"/>
              <a:t>2 </a:t>
            </a:r>
            <a:r>
              <a:rPr lang="cs-CZ" dirty="0" err="1" smtClean="0"/>
              <a:t>forests</a:t>
            </a:r>
            <a:r>
              <a:rPr lang="cs-CZ" dirty="0" smtClean="0"/>
              <a:t> </a:t>
            </a:r>
            <a:r>
              <a:rPr lang="cs-CZ" dirty="0" err="1" smtClean="0"/>
              <a:t>plots</a:t>
            </a:r>
            <a:r>
              <a:rPr lang="cs-CZ" dirty="0" smtClean="0"/>
              <a:t>:</a:t>
            </a:r>
          </a:p>
          <a:p>
            <a:pPr marL="0" indent="0">
              <a:buNone/>
            </a:pPr>
            <a:r>
              <a:rPr lang="cs-CZ" dirty="0" smtClean="0"/>
              <a:t>- </a:t>
            </a:r>
            <a:r>
              <a:rPr lang="cs-CZ" b="1" dirty="0" err="1" smtClean="0"/>
              <a:t>Gutianshan</a:t>
            </a:r>
            <a:r>
              <a:rPr lang="cs-CZ" b="1" dirty="0" smtClean="0"/>
              <a:t> </a:t>
            </a:r>
            <a:r>
              <a:rPr lang="cs-CZ" b="1" dirty="0" err="1" smtClean="0"/>
              <a:t>National</a:t>
            </a:r>
            <a:r>
              <a:rPr lang="cs-CZ" b="1" dirty="0" smtClean="0"/>
              <a:t> </a:t>
            </a:r>
            <a:r>
              <a:rPr lang="cs-CZ" b="1" dirty="0" err="1" smtClean="0"/>
              <a:t>Nature</a:t>
            </a:r>
            <a:r>
              <a:rPr lang="cs-CZ" b="1" dirty="0" smtClean="0"/>
              <a:t> </a:t>
            </a:r>
            <a:r>
              <a:rPr lang="cs-CZ" b="1" dirty="0" err="1" smtClean="0"/>
              <a:t>Reserve</a:t>
            </a:r>
            <a:r>
              <a:rPr lang="cs-CZ" b="1" dirty="0" smtClean="0"/>
              <a:t> </a:t>
            </a:r>
            <a:r>
              <a:rPr lang="cs-CZ" dirty="0" smtClean="0"/>
              <a:t>(</a:t>
            </a:r>
            <a:r>
              <a:rPr lang="cs-CZ" dirty="0" err="1" smtClean="0"/>
              <a:t>China</a:t>
            </a:r>
            <a:r>
              <a:rPr lang="cs-CZ" dirty="0"/>
              <a:t>,</a:t>
            </a:r>
            <a:r>
              <a:rPr lang="cs-CZ" dirty="0" smtClean="0"/>
              <a:t> 24 ha)</a:t>
            </a:r>
          </a:p>
          <a:p>
            <a:pPr marL="0" indent="0">
              <a:buNone/>
            </a:pPr>
            <a:r>
              <a:rPr lang="cs-CZ" dirty="0" smtClean="0"/>
              <a:t>	</a:t>
            </a:r>
            <a:endParaRPr lang="cs-CZ" dirty="0"/>
          </a:p>
          <a:p>
            <a:pPr marL="0" indent="0">
              <a:buNone/>
            </a:pPr>
            <a:r>
              <a:rPr lang="cs-CZ" dirty="0" smtClean="0"/>
              <a:t>- </a:t>
            </a:r>
            <a:r>
              <a:rPr lang="cs-CZ" b="1" dirty="0" err="1" smtClean="0"/>
              <a:t>Barro</a:t>
            </a:r>
            <a:r>
              <a:rPr lang="cs-CZ" b="1" dirty="0" smtClean="0"/>
              <a:t> Colorado Island </a:t>
            </a:r>
            <a:r>
              <a:rPr lang="cs-CZ" dirty="0" smtClean="0"/>
              <a:t>(Panama, 50 ha)</a:t>
            </a: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3075" name="Picture 3" descr="C:\Users\Moje\Desktop\Gutianshan-forest-canop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2214" y="2564904"/>
            <a:ext cx="2374852" cy="1578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Moje\Desktop\ma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564308"/>
            <a:ext cx="2736304" cy="2189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Moje\Desktop\bci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703318"/>
            <a:ext cx="2862958" cy="191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3211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b="1" cap="small" dirty="0" err="1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Methods</a:t>
            </a:r>
            <a:endParaRPr lang="cs-CZ" b="1" cap="small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274320" y="1628800"/>
            <a:ext cx="8618160" cy="4607408"/>
          </a:xfrm>
        </p:spPr>
        <p:txBody>
          <a:bodyPr/>
          <a:lstStyle/>
          <a:p>
            <a:r>
              <a:rPr lang="cs-CZ" b="1" dirty="0" err="1" smtClean="0"/>
              <a:t>different</a:t>
            </a:r>
            <a:r>
              <a:rPr lang="cs-CZ" b="1" dirty="0" smtClean="0"/>
              <a:t> </a:t>
            </a:r>
            <a:r>
              <a:rPr lang="cs-CZ" b="1" dirty="0" err="1" smtClean="0"/>
              <a:t>spatial</a:t>
            </a:r>
            <a:r>
              <a:rPr lang="cs-CZ" b="1" dirty="0" smtClean="0"/>
              <a:t> </a:t>
            </a:r>
            <a:r>
              <a:rPr lang="cs-CZ" b="1" dirty="0" err="1" smtClean="0"/>
              <a:t>statistic</a:t>
            </a:r>
            <a:r>
              <a:rPr lang="cs-CZ" b="1" dirty="0" smtClean="0"/>
              <a:t> </a:t>
            </a:r>
            <a:r>
              <a:rPr lang="cs-CZ" b="1" dirty="0" err="1" smtClean="0"/>
              <a:t>models</a:t>
            </a:r>
            <a:r>
              <a:rPr lang="cs-CZ" b="1" dirty="0" smtClean="0"/>
              <a:t> </a:t>
            </a:r>
            <a:r>
              <a:rPr lang="cs-CZ" dirty="0">
                <a:latin typeface="Times New Roman"/>
                <a:cs typeface="Times New Roman"/>
                <a:sym typeface="Wingdings"/>
              </a:rPr>
              <a:t> </a:t>
            </a:r>
            <a:r>
              <a:rPr lang="cs-CZ" dirty="0" smtClean="0">
                <a:sym typeface="Wingdings"/>
              </a:rPr>
              <a:t>analyse</a:t>
            </a:r>
            <a:r>
              <a:rPr lang="cs-CZ" dirty="0"/>
              <a:t> </a:t>
            </a:r>
            <a:r>
              <a:rPr lang="cs-CZ" dirty="0" err="1" smtClean="0"/>
              <a:t>spatial</a:t>
            </a:r>
            <a:r>
              <a:rPr lang="cs-CZ" dirty="0" smtClean="0"/>
              <a:t> </a:t>
            </a:r>
            <a:r>
              <a:rPr lang="cs-CZ" dirty="0" err="1"/>
              <a:t>distribution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 smtClean="0"/>
              <a:t>individuals</a:t>
            </a:r>
            <a:r>
              <a:rPr lang="cs-CZ" dirty="0" smtClean="0"/>
              <a:t> </a:t>
            </a:r>
            <a:r>
              <a:rPr lang="cs-CZ" dirty="0">
                <a:latin typeface="Times New Roman"/>
                <a:cs typeface="Times New Roman"/>
                <a:sym typeface="Wingdings"/>
              </a:rPr>
              <a:t></a:t>
            </a:r>
            <a:r>
              <a:rPr lang="cs-CZ" dirty="0" smtClean="0"/>
              <a:t> </a:t>
            </a:r>
            <a:r>
              <a:rPr lang="cs-CZ" dirty="0" err="1" smtClean="0"/>
              <a:t>generate</a:t>
            </a:r>
            <a:r>
              <a:rPr lang="cs-CZ" dirty="0" smtClean="0"/>
              <a:t> </a:t>
            </a:r>
            <a:r>
              <a:rPr lang="cs-CZ" dirty="0" err="1" smtClean="0"/>
              <a:t>SARs</a:t>
            </a:r>
            <a:r>
              <a:rPr lang="cs-CZ" dirty="0" smtClean="0"/>
              <a:t> </a:t>
            </a:r>
            <a:r>
              <a:rPr lang="cs-CZ" dirty="0" err="1" smtClean="0"/>
              <a:t>at</a:t>
            </a:r>
            <a:r>
              <a:rPr lang="cs-CZ" dirty="0" smtClean="0"/>
              <a:t> </a:t>
            </a:r>
            <a:r>
              <a:rPr lang="cs-CZ" dirty="0" err="1" smtClean="0"/>
              <a:t>different</a:t>
            </a:r>
            <a:r>
              <a:rPr lang="cs-CZ" dirty="0" smtClean="0"/>
              <a:t> </a:t>
            </a:r>
            <a:r>
              <a:rPr lang="cs-CZ" dirty="0" err="1" smtClean="0"/>
              <a:t>spatial</a:t>
            </a:r>
            <a:r>
              <a:rPr lang="cs-CZ" dirty="0" smtClean="0"/>
              <a:t> </a:t>
            </a:r>
            <a:r>
              <a:rPr lang="cs-CZ" dirty="0" err="1" smtClean="0"/>
              <a:t>scales</a:t>
            </a:r>
            <a:endParaRPr lang="cs-CZ" dirty="0" smtClean="0"/>
          </a:p>
          <a:p>
            <a:endParaRPr lang="cs-CZ" dirty="0" smtClean="0"/>
          </a:p>
          <a:p>
            <a:r>
              <a:rPr lang="cs-CZ" b="1" dirty="0" err="1" smtClean="0"/>
              <a:t>tophographical</a:t>
            </a:r>
            <a:r>
              <a:rPr lang="cs-CZ" b="1" dirty="0" smtClean="0"/>
              <a:t> </a:t>
            </a:r>
            <a:r>
              <a:rPr lang="cs-CZ" b="1" dirty="0" err="1" smtClean="0"/>
              <a:t>variables</a:t>
            </a:r>
            <a:r>
              <a:rPr lang="cs-CZ" b="1" dirty="0" smtClean="0"/>
              <a:t> + </a:t>
            </a:r>
            <a:r>
              <a:rPr lang="cs-CZ" b="1" dirty="0" err="1" smtClean="0"/>
              <a:t>tree</a:t>
            </a:r>
            <a:r>
              <a:rPr lang="cs-CZ" b="1" dirty="0" smtClean="0"/>
              <a:t> </a:t>
            </a:r>
            <a:r>
              <a:rPr lang="cs-CZ" b="1" dirty="0" err="1" smtClean="0"/>
              <a:t>density</a:t>
            </a:r>
            <a:r>
              <a:rPr lang="cs-CZ" b="1" dirty="0" smtClean="0"/>
              <a:t> + </a:t>
            </a:r>
            <a:r>
              <a:rPr lang="cs-CZ" b="1" dirty="0" err="1" smtClean="0"/>
              <a:t>soil</a:t>
            </a:r>
            <a:r>
              <a:rPr lang="cs-CZ" b="1" dirty="0" smtClean="0"/>
              <a:t> </a:t>
            </a:r>
            <a:r>
              <a:rPr lang="cs-CZ" b="1" dirty="0" err="1" smtClean="0"/>
              <a:t>nutrients</a:t>
            </a:r>
            <a:r>
              <a:rPr lang="cs-CZ" b="1" dirty="0" smtClean="0"/>
              <a:t> + pH </a:t>
            </a:r>
            <a:r>
              <a:rPr lang="cs-CZ" b="1" dirty="0" err="1" smtClean="0"/>
              <a:t>value</a:t>
            </a:r>
            <a:r>
              <a:rPr lang="cs-CZ" b="1" dirty="0" smtClean="0"/>
              <a:t> in </a:t>
            </a:r>
            <a:r>
              <a:rPr lang="cs-CZ" b="1" dirty="0" err="1" smtClean="0"/>
              <a:t>the</a:t>
            </a:r>
            <a:r>
              <a:rPr lang="cs-CZ" b="1" dirty="0" smtClean="0"/>
              <a:t> </a:t>
            </a:r>
            <a:r>
              <a:rPr lang="cs-CZ" b="1" dirty="0" err="1" smtClean="0"/>
              <a:t>soil</a:t>
            </a:r>
            <a:r>
              <a:rPr lang="cs-CZ" b="1" dirty="0" smtClean="0"/>
              <a:t> </a:t>
            </a:r>
            <a:r>
              <a:rPr lang="cs-CZ" dirty="0">
                <a:latin typeface="Times New Roman"/>
                <a:cs typeface="Times New Roman"/>
                <a:sym typeface="Wingdings"/>
              </a:rPr>
              <a:t></a:t>
            </a:r>
            <a:r>
              <a:rPr lang="cs-CZ" dirty="0" smtClean="0"/>
              <a:t> </a:t>
            </a:r>
            <a:r>
              <a:rPr lang="cs-CZ" dirty="0" err="1" smtClean="0"/>
              <a:t>quantify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effect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habitat </a:t>
            </a:r>
            <a:r>
              <a:rPr lang="cs-CZ" dirty="0" err="1" smtClean="0"/>
              <a:t>heterogeneity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17734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1520" y="19348"/>
            <a:ext cx="8591550" cy="1066801"/>
          </a:xfrm>
        </p:spPr>
        <p:txBody>
          <a:bodyPr>
            <a:normAutofit/>
          </a:bodyPr>
          <a:lstStyle/>
          <a:p>
            <a:pPr algn="ctr"/>
            <a:r>
              <a:rPr lang="cs-CZ" b="1" cap="small" dirty="0" err="1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</a:t>
            </a:r>
            <a:endParaRPr lang="cs-CZ" b="1" cap="small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274320" y="1124744"/>
            <a:ext cx="8595360" cy="5111464"/>
          </a:xfrm>
        </p:spPr>
        <p:txBody>
          <a:bodyPr/>
          <a:lstStyle/>
          <a:p>
            <a:r>
              <a:rPr lang="en-GB" b="1" dirty="0" smtClean="0">
                <a:solidFill>
                  <a:srgbClr val="00B0F0"/>
                </a:solidFill>
              </a:rPr>
              <a:t>The random placement hypothesis </a:t>
            </a:r>
            <a:r>
              <a:rPr lang="en-GB" dirty="0" smtClean="0"/>
              <a:t>overestimate </a:t>
            </a:r>
            <a:r>
              <a:rPr lang="en-GB" dirty="0" smtClean="0">
                <a:solidFill>
                  <a:schemeClr val="tx1"/>
                </a:solidFill>
              </a:rPr>
              <a:t>species </a:t>
            </a:r>
            <a:r>
              <a:rPr lang="en-GB" dirty="0" smtClean="0">
                <a:solidFill>
                  <a:schemeClr val="tx1"/>
                </a:solidFill>
              </a:rPr>
              <a:t>richness</a:t>
            </a:r>
            <a:endParaRPr lang="cs-CZ" dirty="0" smtClean="0">
              <a:solidFill>
                <a:schemeClr val="tx1"/>
              </a:solidFill>
            </a:endParaRPr>
          </a:p>
          <a:p>
            <a:r>
              <a:rPr lang="en-GB" b="1" dirty="0" smtClean="0">
                <a:solidFill>
                  <a:srgbClr val="00B050"/>
                </a:solidFill>
              </a:rPr>
              <a:t>The </a:t>
            </a:r>
            <a:r>
              <a:rPr lang="en-GB" b="1" dirty="0" smtClean="0">
                <a:solidFill>
                  <a:srgbClr val="00B050"/>
                </a:solidFill>
              </a:rPr>
              <a:t>habitat diversity hypothesis</a:t>
            </a:r>
            <a:r>
              <a:rPr lang="cs-CZ" b="1" dirty="0" smtClean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~</a:t>
            </a:r>
            <a:r>
              <a:rPr lang="cs-CZ" dirty="0" smtClean="0">
                <a:solidFill>
                  <a:srgbClr val="00B050"/>
                </a:solidFill>
              </a:rPr>
              <a:t> </a:t>
            </a:r>
            <a:r>
              <a:rPr lang="cs-CZ" b="1" dirty="0" smtClean="0">
                <a:solidFill>
                  <a:srgbClr val="00B050"/>
                </a:solidFill>
              </a:rPr>
              <a:t> habitat </a:t>
            </a:r>
            <a:r>
              <a:rPr lang="cs-CZ" b="1" dirty="0" err="1" smtClean="0">
                <a:solidFill>
                  <a:srgbClr val="00B050"/>
                </a:solidFill>
              </a:rPr>
              <a:t>heterogeneity</a:t>
            </a:r>
            <a:r>
              <a:rPr lang="cs-CZ" b="1" dirty="0" smtClean="0">
                <a:solidFill>
                  <a:srgbClr val="00B050"/>
                </a:solidFill>
              </a:rPr>
              <a:t>:</a:t>
            </a:r>
            <a:r>
              <a:rPr lang="en-GB" dirty="0" smtClean="0">
                <a:solidFill>
                  <a:srgbClr val="00B050"/>
                </a:solidFill>
              </a:rPr>
              <a:t> </a:t>
            </a:r>
            <a:r>
              <a:rPr lang="en-GB" dirty="0" smtClean="0"/>
              <a:t>availability of different habitat types is important but not sufficient </a:t>
            </a:r>
          </a:p>
          <a:p>
            <a:r>
              <a:rPr lang="en-GB" b="1" dirty="0">
                <a:solidFill>
                  <a:srgbClr val="7030A0"/>
                </a:solidFill>
              </a:rPr>
              <a:t>dispersal </a:t>
            </a:r>
            <a:r>
              <a:rPr lang="en-GB" b="1" dirty="0" smtClean="0">
                <a:solidFill>
                  <a:srgbClr val="7030A0"/>
                </a:solidFill>
              </a:rPr>
              <a:t>limitation</a:t>
            </a:r>
            <a:r>
              <a:rPr lang="en-GB" b="1" dirty="0">
                <a:solidFill>
                  <a:srgbClr val="7030A0"/>
                </a:solidFill>
              </a:rPr>
              <a:t>: </a:t>
            </a:r>
            <a:r>
              <a:rPr lang="en-GB" dirty="0"/>
              <a:t>important but not </a:t>
            </a:r>
            <a:r>
              <a:rPr lang="en-GB" dirty="0" smtClean="0"/>
              <a:t>sufficient</a:t>
            </a:r>
            <a:endParaRPr lang="cs-CZ" dirty="0" smtClean="0"/>
          </a:p>
          <a:p>
            <a:r>
              <a:rPr lang="cs-CZ" b="1" dirty="0" smtClean="0">
                <a:solidFill>
                  <a:srgbClr val="FE3030"/>
                </a:solidFill>
              </a:rPr>
              <a:t>habitat </a:t>
            </a:r>
            <a:r>
              <a:rPr lang="en-GB" b="1" dirty="0" smtClean="0">
                <a:solidFill>
                  <a:srgbClr val="FE3030"/>
                </a:solidFill>
              </a:rPr>
              <a:t>heterogeneity</a:t>
            </a:r>
            <a:r>
              <a:rPr lang="cs-CZ" b="1" dirty="0" smtClean="0">
                <a:solidFill>
                  <a:srgbClr val="FE3030"/>
                </a:solidFill>
              </a:rPr>
              <a:t> + </a:t>
            </a:r>
            <a:r>
              <a:rPr lang="en-GB" b="1" dirty="0" smtClean="0">
                <a:solidFill>
                  <a:srgbClr val="FE3030"/>
                </a:solidFill>
              </a:rPr>
              <a:t>dispersal</a:t>
            </a:r>
            <a:r>
              <a:rPr lang="cs-CZ" b="1" dirty="0" smtClean="0">
                <a:solidFill>
                  <a:srgbClr val="FE3030"/>
                </a:solidFill>
              </a:rPr>
              <a:t> </a:t>
            </a:r>
            <a:r>
              <a:rPr lang="cs-CZ" b="1" dirty="0" err="1" smtClean="0">
                <a:solidFill>
                  <a:srgbClr val="FE3030"/>
                </a:solidFill>
              </a:rPr>
              <a:t>limitation</a:t>
            </a:r>
            <a:r>
              <a:rPr lang="cs-CZ" b="1" dirty="0" smtClean="0">
                <a:solidFill>
                  <a:srgbClr val="FE3030"/>
                </a:solidFill>
              </a:rPr>
              <a:t>:</a:t>
            </a:r>
            <a:r>
              <a:rPr lang="cs-CZ" b="1" dirty="0" smtClean="0">
                <a:solidFill>
                  <a:srgbClr val="F38C63"/>
                </a:solidFill>
              </a:rPr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best</a:t>
            </a:r>
            <a:r>
              <a:rPr lang="cs-CZ" dirty="0" smtClean="0"/>
              <a:t> </a:t>
            </a:r>
            <a:r>
              <a:rPr lang="cs-CZ" dirty="0" err="1" smtClean="0"/>
              <a:t>explanations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en-GB" dirty="0" smtClean="0"/>
              <a:t>SAR‘s pattern</a:t>
            </a:r>
          </a:p>
          <a:p>
            <a:endParaRPr lang="en-GB" dirty="0" smtClean="0"/>
          </a:p>
          <a:p>
            <a:endParaRPr lang="cs-CZ" dirty="0"/>
          </a:p>
          <a:p>
            <a:endParaRPr lang="cs-CZ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280" y="3573016"/>
            <a:ext cx="7461162" cy="328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6407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2123728" y="2276872"/>
            <a:ext cx="6025872" cy="1842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800" b="1" dirty="0" smtClean="0"/>
              <a:t>dispersal </a:t>
            </a:r>
            <a:r>
              <a:rPr lang="en-GB" sz="2800" b="1" dirty="0" smtClean="0">
                <a:solidFill>
                  <a:srgbClr val="FF0000"/>
                </a:solidFill>
              </a:rPr>
              <a:t>and</a:t>
            </a:r>
            <a:r>
              <a:rPr lang="en-GB" sz="2800" b="1" dirty="0" smtClean="0"/>
              <a:t> environmental filtering </a:t>
            </a:r>
          </a:p>
          <a:p>
            <a:pPr marL="0" indent="0">
              <a:buNone/>
            </a:pPr>
            <a:r>
              <a:rPr lang="en-GB" sz="2800" dirty="0" smtClean="0"/>
              <a:t>are perhaps the 2 main forces </a:t>
            </a:r>
          </a:p>
          <a:p>
            <a:pPr marL="0" indent="0">
              <a:buNone/>
            </a:pPr>
            <a:r>
              <a:rPr lang="en-GB" sz="2800" dirty="0" smtClean="0"/>
              <a:t>of generating the spatial d</a:t>
            </a:r>
            <a:r>
              <a:rPr lang="cs-CZ" sz="2800" dirty="0" err="1" smtClean="0"/>
              <a:t>istribution</a:t>
            </a:r>
            <a:endParaRPr lang="cs-CZ" sz="2800" dirty="0"/>
          </a:p>
          <a:p>
            <a:pPr marL="0" indent="0">
              <a:buNone/>
            </a:pPr>
            <a:r>
              <a:rPr lang="cs-CZ" sz="2800" dirty="0" err="1" smtClean="0"/>
              <a:t>of</a:t>
            </a:r>
            <a:r>
              <a:rPr lang="cs-CZ" sz="2800" dirty="0" smtClean="0"/>
              <a:t> species</a:t>
            </a:r>
            <a:endParaRPr lang="cs-CZ" sz="2800" dirty="0"/>
          </a:p>
        </p:txBody>
      </p:sp>
      <p:sp>
        <p:nvSpPr>
          <p:cNvPr id="4" name="Zástupný symbol pro obsah 2"/>
          <p:cNvSpPr txBox="1">
            <a:spLocks/>
          </p:cNvSpPr>
          <p:nvPr/>
        </p:nvSpPr>
        <p:spPr>
          <a:xfrm>
            <a:off x="519064" y="2636912"/>
            <a:ext cx="1368152" cy="1512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3736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Char char="•"/>
              <a:defRPr sz="2200" b="0" i="0" kern="1200" cap="none" spc="30" baseline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34448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2pPr>
            <a:lvl3pPr marL="51593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3pPr>
            <a:lvl4pPr marL="688975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4pPr>
            <a:lvl5pPr marL="860425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5pPr>
            <a:lvl6pPr marL="105156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23444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41732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60020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8000" dirty="0">
                <a:sym typeface="Wingdings 3"/>
              </a:rPr>
              <a:t></a:t>
            </a:r>
            <a:endParaRPr lang="cs-CZ" sz="8000" dirty="0"/>
          </a:p>
        </p:txBody>
      </p:sp>
    </p:spTree>
    <p:extLst>
      <p:ext uri="{BB962C8B-B14F-4D97-AF65-F5344CB8AC3E}">
        <p14:creationId xmlns:p14="http://schemas.microsoft.com/office/powerpoint/2010/main" val="3293337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TM01790493[[fn=Malé pracoviště, domácnost (SoHo)]]</Template>
  <TotalTime>893</TotalTime>
  <Words>568</Words>
  <Application>Microsoft Office PowerPoint</Application>
  <PresentationFormat>Předvádění na obrazovce (4:3)</PresentationFormat>
  <Paragraphs>83</Paragraphs>
  <Slides>11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Soho</vt:lpstr>
      <vt:lpstr>Species-area relationship</vt:lpstr>
      <vt:lpstr>Species-area relationship (SAR)</vt:lpstr>
      <vt:lpstr>SAR: hypotheses (1)</vt:lpstr>
      <vt:lpstr>SAR: hypotheses (2)</vt:lpstr>
      <vt:lpstr>SAR: hypotheses (3)</vt:lpstr>
      <vt:lpstr>Study of Shen et al. (2009)</vt:lpstr>
      <vt:lpstr>Methods</vt:lpstr>
      <vt:lpstr>Results</vt:lpstr>
      <vt:lpstr>Prezentace aplikace PowerPoint</vt:lpstr>
      <vt:lpstr>Sources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Species-area relationship</dc:title>
  <dc:creator>Moje</dc:creator>
  <cp:lastModifiedBy>Moje</cp:lastModifiedBy>
  <cp:revision>73</cp:revision>
  <dcterms:created xsi:type="dcterms:W3CDTF">2015-11-29T16:34:20Z</dcterms:created>
  <dcterms:modified xsi:type="dcterms:W3CDTF">2015-12-01T21:19:45Z</dcterms:modified>
</cp:coreProperties>
</file>