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93" r:id="rId7"/>
    <p:sldId id="298" r:id="rId8"/>
    <p:sldId id="259" r:id="rId9"/>
    <p:sldId id="260" r:id="rId10"/>
    <p:sldId id="292" r:id="rId11"/>
    <p:sldId id="295" r:id="rId12"/>
    <p:sldId id="296" r:id="rId13"/>
    <p:sldId id="297" r:id="rId14"/>
    <p:sldId id="274" r:id="rId15"/>
    <p:sldId id="263" r:id="rId16"/>
    <p:sldId id="264" r:id="rId17"/>
    <p:sldId id="265" r:id="rId18"/>
    <p:sldId id="302" r:id="rId19"/>
    <p:sldId id="266" r:id="rId20"/>
    <p:sldId id="267" r:id="rId21"/>
    <p:sldId id="268" r:id="rId22"/>
    <p:sldId id="269" r:id="rId23"/>
    <p:sldId id="270" r:id="rId24"/>
    <p:sldId id="271" r:id="rId25"/>
    <p:sldId id="278" r:id="rId26"/>
    <p:sldId id="275" r:id="rId27"/>
    <p:sldId id="294" r:id="rId28"/>
    <p:sldId id="288" r:id="rId29"/>
    <p:sldId id="299" r:id="rId30"/>
    <p:sldId id="300" r:id="rId31"/>
    <p:sldId id="301" r:id="rId3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10951-91CB-442A-9D00-DDD8EBF6CE5F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5046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AEC50-B7FE-40CB-A50E-93779B34A815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367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D48B-0352-47E5-8476-D2F32D4003D5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9107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A50B-4EF6-4E49-A321-A59E049366FC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466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86E1C-2D66-40C7-B49D-232679848743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9125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B17F-0E59-4EC4-B0FC-1C35E33D72FD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0949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741E7-01CD-4B00-B5E0-B0599E1AF5BD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0895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1815-3B93-42A1-8C27-BDB8F41E2133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5840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693B-9237-4618-9015-AE133C81B3F7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6790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7D8B1-01AE-4227-86FF-CAA4A2716CB3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4436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8EDE8-BDB5-45A4-8DA5-E0820CC720A9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148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D941A9-4D6C-4C8B-9547-FE6C1DCD3853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cs-CZ" altLang="cs-CZ" smtClean="0"/>
              <a:t>Životní strategie</a:t>
            </a:r>
            <a:endParaRPr lang="en-GB" altLang="cs-CZ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cs-CZ" smtClean="0"/>
              <a:t>Funkční klasifikace organismů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27" descr="Vojta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2971" r="3731" b="3465"/>
          <a:stretch>
            <a:fillRect/>
          </a:stretch>
        </p:blipFill>
        <p:spPr bwMode="auto">
          <a:xfrm>
            <a:off x="4267200" y="39688"/>
            <a:ext cx="433705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1029"/>
          <p:cNvSpPr txBox="1">
            <a:spLocks noChangeArrowheads="1"/>
          </p:cNvSpPr>
          <p:nvPr/>
        </p:nvSpPr>
        <p:spPr bwMode="auto">
          <a:xfrm>
            <a:off x="304800" y="1484313"/>
            <a:ext cx="29718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Entada - </a:t>
            </a:r>
            <a:r>
              <a:rPr lang="en-GB" altLang="cs-CZ" sz="2400"/>
              <a:t>obrovská velikost semen pomáhá díky počáteční energii překlenout nízkou světelnou intenzitu v lesním podrostu, ale brání šíření na větší vzdálenosti</a:t>
            </a:r>
            <a:r>
              <a:rPr lang="cs-CZ" altLang="cs-CZ" sz="2400"/>
              <a:t>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716463" y="1125538"/>
            <a:ext cx="3887787" cy="538638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Negativní korelace (trade-off) mezi přežíváním semenáčků na lesních světlinách a v lesním podrostu. Není možné vytvořit super-rostlinu kombinující ekologické vlastnosti nutné pro úspěšné přežití v obou prostředí, neboť jde často o protichůdné vlastnosti</a:t>
            </a:r>
            <a:endParaRPr lang="en-GB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Proto vznikly dvě strategie pro přežití buď na světlině, nebo v podrostu. -  Ty, co jsou schopny přežít ve stímu, tak na světlině rostou pomalu, a tak prohrajou v kompetici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444658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6197600"/>
            <a:ext cx="2020887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65088"/>
            <a:ext cx="9144000" cy="5191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Trade-off</a:t>
            </a:r>
            <a:endParaRPr lang="en-US" altLang="cs-CZ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042988" y="6237288"/>
            <a:ext cx="318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Arial" panose="020B0604020202020204" pitchFamily="34" charset="0"/>
              </a:rPr>
              <a:t>Každý bod odpovídá jednomu druhu stromu z tropického lesa v Panamě</a:t>
            </a:r>
            <a:endParaRPr lang="en-US" altLang="cs-CZ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Množství tuku na zimu (jsem pták)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smtClean="0"/>
              <a:t>Budu hodně tučný a tlustý – přežiju hlad i chlad, ale ztratím schopnost rychle utéci predátorovi</a:t>
            </a:r>
          </a:p>
          <a:p>
            <a:r>
              <a:rPr lang="cs-CZ" altLang="cs-CZ" sz="2800" smtClean="0"/>
              <a:t>Budu štíhlý (a tím pádem jen svalovec) – rychle uteču každému predátorovi, ale pokud přijde zima a hlad, tak moc nevydržím</a:t>
            </a:r>
          </a:p>
          <a:p>
            <a:r>
              <a:rPr lang="cs-CZ" altLang="cs-CZ" sz="2800" smtClean="0"/>
              <a:t>Která strategie bude lepší, o tom rozhoduje podnebí (počasí v daném roce) a intenzita predačního tlaku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18509"/>
          <a:stretch>
            <a:fillRect/>
          </a:stretch>
        </p:blipFill>
        <p:spPr bwMode="auto">
          <a:xfrm>
            <a:off x="0" y="476250"/>
            <a:ext cx="9144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68313" y="5876925"/>
            <a:ext cx="7920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Bělokuři na Islandu – krásně kulaťoučcí, rychlost úniku mizivá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271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1027"/>
          <p:cNvSpPr txBox="1">
            <a:spLocks noChangeArrowheads="1"/>
          </p:cNvSpPr>
          <p:nvPr/>
        </p:nvSpPr>
        <p:spPr bwMode="auto">
          <a:xfrm>
            <a:off x="5715000" y="381000"/>
            <a:ext cx="3276600" cy="618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“Constrains” - </a:t>
            </a:r>
            <a:r>
              <a:rPr lang="en-GB" altLang="cs-CZ" sz="2400" dirty="0" err="1"/>
              <a:t>omezení</a:t>
            </a:r>
            <a:r>
              <a:rPr lang="en-GB" altLang="cs-CZ" sz="2400" dirty="0"/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Organismy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musí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odpovídat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základním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fyzikální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zákonům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nemohou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investovat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více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energie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než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jsou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schopny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získat</a:t>
            </a:r>
            <a:r>
              <a:rPr lang="en-GB" altLang="cs-CZ" sz="2400" dirty="0"/>
              <a:t>), </a:t>
            </a:r>
            <a:r>
              <a:rPr lang="en-GB" altLang="cs-CZ" sz="2400" dirty="0" err="1"/>
              <a:t>fyziologická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omezení</a:t>
            </a:r>
            <a:r>
              <a:rPr lang="en-GB" altLang="cs-CZ" sz="2400" dirty="0"/>
              <a:t> </a:t>
            </a:r>
            <a:r>
              <a:rPr lang="cs-CZ" altLang="cs-CZ" sz="2400" dirty="0" smtClean="0"/>
              <a:t>- </a:t>
            </a:r>
            <a:r>
              <a:rPr lang="en-GB" altLang="cs-CZ" sz="2400" dirty="0" err="1" smtClean="0"/>
              <a:t>i</a:t>
            </a:r>
            <a:r>
              <a:rPr lang="en-GB" altLang="cs-CZ" sz="2400" dirty="0" smtClean="0"/>
              <a:t> </a:t>
            </a:r>
            <a:r>
              <a:rPr lang="en-GB" altLang="cs-CZ" sz="2400" dirty="0" err="1"/>
              <a:t>kdyby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měl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organismus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nadbytek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potravy</a:t>
            </a:r>
            <a:r>
              <a:rPr lang="en-GB" altLang="cs-CZ" sz="2400" dirty="0"/>
              <a:t>, je </a:t>
            </a:r>
            <a:r>
              <a:rPr lang="en-GB" altLang="cs-CZ" sz="2400" dirty="0" err="1"/>
              <a:t>schopen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využívat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jen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určitou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fyziologicky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určenou</a:t>
            </a:r>
            <a:r>
              <a:rPr lang="en-GB" altLang="cs-CZ" sz="2400" dirty="0"/>
              <a:t>) </a:t>
            </a:r>
            <a:r>
              <a:rPr lang="en-GB" altLang="cs-CZ" sz="2400" dirty="0" err="1"/>
              <a:t>rychlostí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Fylogenetická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omezení</a:t>
            </a:r>
            <a:endParaRPr lang="cs-CZ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Převzato z </a:t>
            </a:r>
            <a:r>
              <a:rPr lang="cs-CZ" altLang="cs-CZ" sz="2400" dirty="0" err="1"/>
              <a:t>Tilmana</a:t>
            </a:r>
            <a:endParaRPr lang="en-GB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143000" y="83820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/>
              <a:t>Který “trade-off” je důležitý?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219200" y="1828800"/>
            <a:ext cx="6705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Selekce díky mortalitě, která je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na denzitě nezávislá vs. na denzitě závislá</a:t>
            </a:r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 flipH="1">
            <a:off x="2057400" y="28956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4953000" y="28194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914400" y="3810000"/>
            <a:ext cx="2971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katastrofické události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r-selekce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4419600" y="3810000"/>
            <a:ext cx="2895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konkurence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K-selekce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1127125" y="3775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 flipH="1" flipV="1">
            <a:off x="990600" y="5486400"/>
            <a:ext cx="449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2286000" y="50292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Narušení (disturbance)</a:t>
            </a:r>
          </a:p>
        </p:txBody>
      </p:sp>
      <p:sp>
        <p:nvSpPr>
          <p:cNvPr id="16395" name="Text Box 13"/>
          <p:cNvSpPr txBox="1">
            <a:spLocks noChangeArrowheads="1"/>
          </p:cNvSpPr>
          <p:nvPr/>
        </p:nvSpPr>
        <p:spPr bwMode="auto">
          <a:xfrm>
            <a:off x="4724400" y="5715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nízké</a:t>
            </a:r>
          </a:p>
        </p:txBody>
      </p:sp>
      <p:sp>
        <p:nvSpPr>
          <p:cNvPr id="16396" name="Text Box 14"/>
          <p:cNvSpPr txBox="1">
            <a:spLocks noChangeArrowheads="1"/>
          </p:cNvSpPr>
          <p:nvPr/>
        </p:nvSpPr>
        <p:spPr bwMode="auto">
          <a:xfrm>
            <a:off x="914400" y="5715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vysoké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685800" y="1752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graphicFrame>
        <p:nvGraphicFramePr>
          <p:cNvPr id="17411" name="Object 6"/>
          <p:cNvGraphicFramePr>
            <a:graphicFrameLocks noChangeAspect="1"/>
          </p:cNvGraphicFramePr>
          <p:nvPr/>
        </p:nvGraphicFramePr>
        <p:xfrm>
          <a:off x="2209800" y="369888"/>
          <a:ext cx="4038600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Rovnice" r:id="rId3" imgW="1040948" imgH="393529" progId="Equation.3">
                  <p:embed/>
                </p:oleObj>
              </mc:Choice>
              <mc:Fallback>
                <p:oleObj name="Rovnice" r:id="rId3" imgW="1040948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69888"/>
                        <a:ext cx="4038600" cy="152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3886200" y="304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800600" y="76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7414" name="Object 10"/>
          <p:cNvGraphicFramePr>
            <a:graphicFrameLocks noChangeAspect="1"/>
          </p:cNvGraphicFramePr>
          <p:nvPr/>
        </p:nvGraphicFramePr>
        <p:xfrm>
          <a:off x="457200" y="1927225"/>
          <a:ext cx="7315200" cy="472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Worksheet" r:id="rId5" imgW="4648505" imgH="3002483" progId="Excel.Sheet.8">
                  <p:embed/>
                </p:oleObj>
              </mc:Choice>
              <mc:Fallback>
                <p:oleObj name="Worksheet" r:id="rId5" imgW="4648505" imgH="3002483" progId="Excel.Shee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27225"/>
                        <a:ext cx="7315200" cy="472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124200" y="3810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Trade-offs</a:t>
            </a:r>
            <a:endParaRPr lang="en-GB" altLang="cs-CZ" sz="2400"/>
          </a:p>
        </p:txBody>
      </p:sp>
      <p:sp>
        <p:nvSpPr>
          <p:cNvPr id="2" name="TextovéPole 1"/>
          <p:cNvSpPr txBox="1"/>
          <p:nvPr/>
        </p:nvSpPr>
        <p:spPr>
          <a:xfrm>
            <a:off x="539552" y="1772816"/>
            <a:ext cx="82809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Potřebuju aby</a:t>
            </a:r>
          </a:p>
          <a:p>
            <a:endParaRPr lang="cs-CZ" dirty="0"/>
          </a:p>
          <a:p>
            <a:r>
              <a:rPr lang="cs-CZ" dirty="0" smtClean="0"/>
              <a:t>Počet potomků (vajíček, semen) na dospělce za život * pravděpodobnost jeho dožití reprodukčního věku &gt; 1</a:t>
            </a:r>
          </a:p>
          <a:p>
            <a:endParaRPr lang="cs-CZ" dirty="0"/>
          </a:p>
          <a:p>
            <a:r>
              <a:rPr lang="cs-CZ" dirty="0" smtClean="0"/>
              <a:t>Při vysokém počtu může být pravděpodobnost menší</a:t>
            </a:r>
          </a:p>
          <a:p>
            <a:endParaRPr lang="cs-CZ" dirty="0"/>
          </a:p>
          <a:p>
            <a:r>
              <a:rPr lang="cs-CZ" dirty="0" smtClean="0"/>
              <a:t>Uvědomme si rozsahy – počet potomků u lidí, u myší, vajíček u ryb (samice kapra ca milion vajíček za třecí období), semen u rostlin (smrk má v semenném roce až 10 000 šišek, po 50-100 semenech), plodí desítky let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469900" y="952500"/>
          <a:ext cx="8153400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Document" r:id="rId3" imgW="6056571" imgH="4382270" progId="Word.Document.8">
                  <p:embed/>
                </p:oleObj>
              </mc:Choice>
              <mc:Fallback>
                <p:oleObj name="Document" r:id="rId3" imgW="6056571" imgH="4382270" progId="Word.Document.8">
                  <p:embed/>
                  <p:pic>
                    <p:nvPicPr>
                      <p:cNvPr id="184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952500"/>
                        <a:ext cx="8153400" cy="590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124200" y="381000"/>
            <a:ext cx="365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Trade-offs</a:t>
            </a:r>
            <a:endParaRPr lang="en-GB" altLang="cs-CZ" sz="2400"/>
          </a:p>
        </p:txBody>
      </p:sp>
    </p:spTree>
    <p:extLst>
      <p:ext uri="{BB962C8B-B14F-4D97-AF65-F5344CB8AC3E}">
        <p14:creationId xmlns:p14="http://schemas.microsoft.com/office/powerpoint/2010/main" val="1283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762000" y="1752600"/>
          <a:ext cx="7086600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Worksheet" r:id="rId3" imgW="4648505" imgH="3002483" progId="Excel.Sheet.8">
                  <p:embed/>
                </p:oleObj>
              </mc:Choice>
              <mc:Fallback>
                <p:oleObj name="Worksheet" r:id="rId3" imgW="4648505" imgH="3002483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7086600" cy="4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Line 3"/>
          <p:cNvSpPr>
            <a:spLocks noChangeShapeType="1"/>
          </p:cNvSpPr>
          <p:nvPr/>
        </p:nvSpPr>
        <p:spPr bwMode="auto">
          <a:xfrm flipH="1" flipV="1">
            <a:off x="4648200" y="3962400"/>
            <a:ext cx="2209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58000" y="4114800"/>
            <a:ext cx="21336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neprediktabilní prostředí,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vysoká proměnlivost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4724400" y="838200"/>
            <a:ext cx="1676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629400" y="457200"/>
            <a:ext cx="19812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prediktabilní prostředí,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nízká proměnlivost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Klasifikace</a:t>
            </a:r>
            <a:r>
              <a:rPr lang="en-GB" altLang="cs-CZ" smtClean="0"/>
              <a:t> </a:t>
            </a:r>
            <a:br>
              <a:rPr lang="en-GB" altLang="cs-CZ" smtClean="0"/>
            </a:br>
            <a:r>
              <a:rPr lang="en-GB" altLang="cs-CZ" smtClean="0"/>
              <a:t>fylogenetická vs. funkční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Sdílení společné historie ne</a:t>
            </a:r>
            <a:r>
              <a:rPr lang="cs-CZ" altLang="cs-CZ" smtClean="0"/>
              <a:t>vyústí</a:t>
            </a:r>
            <a:r>
              <a:rPr lang="en-GB" altLang="cs-CZ" smtClean="0"/>
              <a:t> nutně  ve sd</a:t>
            </a:r>
            <a:r>
              <a:rPr lang="cs-CZ" altLang="cs-CZ" smtClean="0"/>
              <a:t>ílení</a:t>
            </a:r>
            <a:r>
              <a:rPr lang="en-GB" altLang="cs-CZ" smtClean="0"/>
              <a:t> podobných funkčních znaků</a:t>
            </a:r>
          </a:p>
          <a:p>
            <a:r>
              <a:rPr lang="en-GB" altLang="cs-CZ" smtClean="0"/>
              <a:t>Konvergentní evoluce pod vlivem podobného selekčního tlaku (funkční analogie evolučně nepříbuzných druhů)</a:t>
            </a:r>
          </a:p>
          <a:p>
            <a:r>
              <a:rPr lang="en-GB" altLang="cs-CZ" smtClean="0"/>
              <a:t>Funkční popis vegetace v různých biogeografických oblastech</a:t>
            </a:r>
          </a:p>
          <a:p>
            <a:endParaRPr lang="en-GB" altLang="cs-CZ" smtClean="0"/>
          </a:p>
          <a:p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43000" y="4114800"/>
            <a:ext cx="6477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r-K continuum - strategie jsou relativní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McArthur &amp; Wilson (1967), Pianka (1971)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990600" y="5334000"/>
            <a:ext cx="624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ale </a:t>
            </a:r>
            <a:r>
              <a:rPr lang="en-GB" altLang="cs-CZ" sz="2400"/>
              <a:t>MacLeod (1894) Capitalists and proletarians (v holandštině)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2184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243363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28600"/>
            <a:ext cx="246221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295400" y="8382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Je jedna osa dostačující?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219200" y="16764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Když ne, která by měla být další?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219200" y="25908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Grime: produktivita / stres</a:t>
            </a:r>
            <a:r>
              <a:rPr lang="cs-CZ" altLang="cs-CZ" sz="2400"/>
              <a:t> (vymyslel pro rostliny)</a:t>
            </a:r>
            <a:endParaRPr lang="en-GB" altLang="cs-CZ" sz="2400"/>
          </a:p>
        </p:txBody>
      </p:sp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685800" y="3200400"/>
          <a:ext cx="8077200" cy="338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dokument" r:id="rId3" imgW="5856732" imgH="2135124" progId="Word.Document.8">
                  <p:embed/>
                </p:oleObj>
              </mc:Choice>
              <mc:Fallback>
                <p:oleObj name="dokument" r:id="rId3" imgW="5856732" imgH="2135124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200400"/>
                        <a:ext cx="8077200" cy="338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utoUpdateAnimBg="0"/>
      <p:bldP spid="14339" grpId="0" autoUpdateAnimBg="0"/>
      <p:bldP spid="1434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 altLang="cs-CZ" smtClean="0"/>
              <a:t>Definice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828800"/>
            <a:ext cx="6400800" cy="4572000"/>
          </a:xfrm>
        </p:spPr>
        <p:txBody>
          <a:bodyPr/>
          <a:lstStyle/>
          <a:p>
            <a:pPr algn="l"/>
            <a:r>
              <a:rPr lang="en-GB" altLang="cs-CZ" smtClean="0"/>
              <a:t>Stres: fenomén, který omezuje fotosyntetickou produkci, </a:t>
            </a:r>
            <a:r>
              <a:rPr lang="en-GB" altLang="cs-CZ" sz="2400" smtClean="0"/>
              <a:t>jako j</a:t>
            </a:r>
            <a:r>
              <a:rPr lang="cs-CZ" altLang="cs-CZ" sz="2400" smtClean="0"/>
              <a:t>sou např.</a:t>
            </a:r>
            <a:r>
              <a:rPr lang="en-GB" altLang="cs-CZ" sz="2400" smtClean="0"/>
              <a:t> nedostatek světelého záření, vody, živin, sub-optimální teploty.</a:t>
            </a:r>
            <a:endParaRPr lang="en-GB" altLang="cs-CZ" smtClean="0"/>
          </a:p>
          <a:p>
            <a:pPr algn="l"/>
            <a:r>
              <a:rPr lang="en-GB" altLang="cs-CZ" smtClean="0"/>
              <a:t>Narušení: částečné nebo celkové zničení rostlinné biomasy </a:t>
            </a:r>
            <a:r>
              <a:rPr lang="en-GB" altLang="cs-CZ" sz="2400" smtClean="0"/>
              <a:t>způsobené aktivitou herbivorů, patogenů, lidí (sešlap, kosení, orání), a působením dalších faktorů, jako jsou vítr, mráz, sucho, půdní eroze, požár,... </a:t>
            </a:r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47800" y="762000"/>
            <a:ext cx="62484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Problémy: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Stejný vnější faktor může být vnímán první kytkou jako narušení, a druhou jako stres: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extrémní sucho je narušením pro kompetitory, ale stresem pro stres tolerantní rostliny.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Kde potom existuje limitní bod, kde je nedostatek vody pokládán za stres, a kde už je považovaný za narušení?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36925"/>
            <a:ext cx="2243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"/>
            <a:ext cx="168433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38400"/>
            <a:ext cx="20034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581" name="Object 6"/>
          <p:cNvGraphicFramePr>
            <a:graphicFrameLocks noChangeAspect="1"/>
          </p:cNvGraphicFramePr>
          <p:nvPr/>
        </p:nvGraphicFramePr>
        <p:xfrm>
          <a:off x="2819400" y="2362200"/>
          <a:ext cx="287972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Rastrový obrázek" r:id="rId6" imgW="2575238" imgH="2659048" progId="Obraz programu Malování">
                  <p:embed/>
                </p:oleObj>
              </mc:Choice>
              <mc:Fallback>
                <p:oleObj name="Rastrový obrázek" r:id="rId6" imgW="2575238" imgH="2659048" progId="Obraz programu Malování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24000" contrast="8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362200"/>
                        <a:ext cx="287972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2" name="Picture 7" descr="veronicaminu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4708525"/>
            <a:ext cx="332263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 descr="011"/>
          <p:cNvPicPr>
            <a:picLocks noChangeAspect="1" noChangeArrowheads="1"/>
          </p:cNvPicPr>
          <p:nvPr/>
        </p:nvPicPr>
        <p:blipFill>
          <a:blip r:embed="rId2">
            <a:lum bright="-30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86800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762000" y="533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annuals</a:t>
            </a:r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3200400" y="457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biennials</a:t>
            </a:r>
          </a:p>
        </p:txBody>
      </p:sp>
      <p:sp>
        <p:nvSpPr>
          <p:cNvPr id="25605" name="Text Box 1029"/>
          <p:cNvSpPr txBox="1">
            <a:spLocks noChangeArrowheads="1"/>
          </p:cNvSpPr>
          <p:nvPr/>
        </p:nvSpPr>
        <p:spPr bwMode="auto">
          <a:xfrm>
            <a:off x="5562600" y="4572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perennial herbs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381000" y="2743200"/>
            <a:ext cx="137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trees and shrubs</a:t>
            </a:r>
          </a:p>
        </p:txBody>
      </p:sp>
      <p:sp>
        <p:nvSpPr>
          <p:cNvPr id="25607" name="Text Box 1032"/>
          <p:cNvSpPr txBox="1">
            <a:spLocks noChangeArrowheads="1"/>
          </p:cNvSpPr>
          <p:nvPr/>
        </p:nvSpPr>
        <p:spPr bwMode="auto">
          <a:xfrm>
            <a:off x="2895600" y="2743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lichens</a:t>
            </a:r>
          </a:p>
        </p:txBody>
      </p:sp>
      <p:sp>
        <p:nvSpPr>
          <p:cNvPr id="25608" name="Text Box 1033"/>
          <p:cNvSpPr txBox="1">
            <a:spLocks noChangeArrowheads="1"/>
          </p:cNvSpPr>
          <p:nvPr/>
        </p:nvSpPr>
        <p:spPr bwMode="auto">
          <a:xfrm>
            <a:off x="6553200" y="2819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bryophytes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28600" y="1447800"/>
          <a:ext cx="4381500" cy="528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Rastrový obrázek" r:id="rId3" imgW="4381880" imgH="5288738" progId="Obraz programu Malování">
                  <p:embed/>
                </p:oleObj>
              </mc:Choice>
              <mc:Fallback>
                <p:oleObj name="Rastrový obrázek" r:id="rId3" imgW="4381880" imgH="5288738" progId="Obraz programu Malování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47800"/>
                        <a:ext cx="4381500" cy="528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648200" y="1981200"/>
          <a:ext cx="4495800" cy="42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Rastrový obrázek" r:id="rId5" imgW="4495238" imgH="4259949" progId="Obraz programu Malování">
                  <p:embed/>
                </p:oleObj>
              </mc:Choice>
              <mc:Fallback>
                <p:oleObj name="Rastrový obrázek" r:id="rId5" imgW="4495238" imgH="4259949" progId="Obraz programu Malování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18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81200"/>
                        <a:ext cx="4495800" cy="426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09600" y="45720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Srovnání s modelem </a:t>
            </a:r>
            <a:r>
              <a:rPr lang="en-GB" altLang="cs-CZ" sz="2400">
                <a:solidFill>
                  <a:schemeClr val="hlink"/>
                </a:solidFill>
              </a:rPr>
              <a:t>habitat templet</a:t>
            </a:r>
            <a:r>
              <a:rPr lang="cs-CZ" altLang="cs-CZ" sz="2400">
                <a:solidFill>
                  <a:schemeClr val="hlink"/>
                </a:solidFill>
              </a:rPr>
              <a:t> (který naopak vymysleli zoologové)</a:t>
            </a:r>
            <a:endParaRPr lang="en-GB" altLang="cs-CZ" sz="240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Termín STRATEGIE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78813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mtClean="0"/>
              <a:t>Se používá v řadě dalších případů, kdy chceme popsat komlexy vzájemně korelovaných znaků ovlivňující funcki organismu (většinou se jedná o „řešení“ nějakého „trade-off“)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Už jsme měli např. strategie obrany proti herbivorům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Další např. strategie klonálního chování u rostlin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“Guerrilla” vs. “Phalanx” strategie u klonálních rostlin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3"/>
          <a:stretch>
            <a:fillRect/>
          </a:stretch>
        </p:blipFill>
        <p:spPr bwMode="auto">
          <a:xfrm>
            <a:off x="6019800" y="1219200"/>
            <a:ext cx="16224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3886200" y="838200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019800" y="5715000"/>
            <a:ext cx="2133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Nardus stricta - </a:t>
            </a:r>
            <a:r>
              <a:rPr lang="en-GB" altLang="cs-CZ" sz="2400"/>
              <a:t>smilka tuhá</a:t>
            </a:r>
            <a:endParaRPr lang="en-GB" altLang="cs-CZ" sz="2400" i="1"/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27400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Line 7"/>
          <p:cNvSpPr>
            <a:spLocks noChangeShapeType="1"/>
          </p:cNvSpPr>
          <p:nvPr/>
        </p:nvSpPr>
        <p:spPr bwMode="auto">
          <a:xfrm flipH="1">
            <a:off x="1905000" y="838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371600" y="5715000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Potentilla reptans -</a:t>
            </a:r>
            <a:r>
              <a:rPr lang="en-GB" altLang="cs-CZ" sz="2400"/>
              <a:t> mochna plazivá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Vlastnosti druhů – Species traits</a:t>
            </a:r>
            <a:endParaRPr lang="en-US" altLang="en-US" smtClean="0"/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Je možné strategie nějak objektivně charakterizovat</a:t>
            </a:r>
            <a:r>
              <a:rPr lang="en-US" altLang="en-US" smtClean="0"/>
              <a:t>?</a:t>
            </a:r>
            <a:r>
              <a:rPr lang="cs-CZ" altLang="en-US" smtClean="0"/>
              <a:t> </a:t>
            </a:r>
          </a:p>
          <a:p>
            <a:r>
              <a:rPr lang="cs-CZ" altLang="en-US" smtClean="0"/>
              <a:t>Funkční vlastnosti druhů – species traits – měřitelné vlastnosti druhů, které charakterizují jejich ekologii – </a:t>
            </a:r>
            <a:r>
              <a:rPr lang="cs-CZ" altLang="en-US" i="1" smtClean="0"/>
              <a:t>functional traits</a:t>
            </a:r>
          </a:p>
          <a:p>
            <a:r>
              <a:rPr lang="cs-CZ" altLang="en-US" smtClean="0"/>
              <a:t>Často předpoklad, že se mezi druhy liší víc, než mezi individui téhož druhu</a:t>
            </a:r>
            <a:endParaRPr lang="en-US" altLang="en-US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35909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322738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1028"/>
          <p:cNvSpPr txBox="1">
            <a:spLocks noChangeArrowheads="1"/>
          </p:cNvSpPr>
          <p:nvPr/>
        </p:nvSpPr>
        <p:spPr bwMode="auto">
          <a:xfrm>
            <a:off x="304800" y="228600"/>
            <a:ext cx="403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Nymphaea</a:t>
            </a:r>
            <a:r>
              <a:rPr lang="en-GB" altLang="cs-CZ" sz="2400"/>
              <a:t> (Nymphaeaceae)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GB" altLang="cs-CZ" sz="2400"/>
              <a:t>leknín bílý</a:t>
            </a:r>
          </a:p>
        </p:txBody>
      </p:sp>
      <p:sp>
        <p:nvSpPr>
          <p:cNvPr id="4101" name="Text Box 1029"/>
          <p:cNvSpPr txBox="1">
            <a:spLocks noChangeArrowheads="1"/>
          </p:cNvSpPr>
          <p:nvPr/>
        </p:nvSpPr>
        <p:spPr bwMode="auto">
          <a:xfrm>
            <a:off x="4724400" y="228600"/>
            <a:ext cx="4114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Nymphoides</a:t>
            </a:r>
            <a:r>
              <a:rPr lang="en-GB" altLang="cs-CZ" sz="2400"/>
              <a:t> (Menyanthaceae)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GB" altLang="cs-CZ" sz="2400"/>
              <a:t>plavín štítnatý</a:t>
            </a:r>
          </a:p>
        </p:txBody>
      </p:sp>
      <p:sp>
        <p:nvSpPr>
          <p:cNvPr id="4102" name="Text Box 1031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/>
              <a:t>Fylogeneticky vzdálené (</a:t>
            </a:r>
            <a:r>
              <a:rPr lang="cs-CZ" altLang="cs-CZ" sz="2000"/>
              <a:t>společný předek ca 280</a:t>
            </a:r>
            <a:r>
              <a:rPr lang="en-GB" altLang="cs-CZ" sz="2000"/>
              <a:t> </a:t>
            </a:r>
            <a:r>
              <a:rPr lang="cs-CZ" altLang="cs-CZ" sz="2000"/>
              <a:t>milionů let</a:t>
            </a:r>
            <a:r>
              <a:rPr lang="en-US" altLang="cs-CZ" sz="2000"/>
              <a:t>)</a:t>
            </a:r>
            <a:r>
              <a:rPr lang="cs-CZ" altLang="cs-CZ" sz="2000"/>
              <a:t> </a:t>
            </a:r>
            <a:r>
              <a:rPr lang="en-GB" altLang="cs-CZ" sz="2000"/>
              <a:t>- funkčně podobné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smtClean="0"/>
              <a:t>Functional</a:t>
            </a:r>
            <a:r>
              <a:rPr lang="cs-CZ" altLang="en-US" smtClean="0"/>
              <a:t> traits – většinou užitečné v rámci skupin</a:t>
            </a:r>
            <a:endParaRPr lang="en-US" altLang="en-US" smtClean="0"/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Ptáci: např. velikost, tvar zobáku (určuje, co žere), počet vajec ve snůšce (čím více vajec, tím větší potenciál pro populační růstovou rychlost), typ hnízdění</a:t>
            </a:r>
            <a:endParaRPr lang="en-US" altLang="en-US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smtClean="0"/>
              <a:t>Functional</a:t>
            </a:r>
            <a:r>
              <a:rPr lang="cs-CZ" altLang="en-US" smtClean="0"/>
              <a:t> traits – většinou užitečné v rámci skupin - rostliny</a:t>
            </a:r>
            <a:endParaRPr lang="en-US" altLang="en-US" smtClean="0"/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250825" y="1981200"/>
            <a:ext cx="8207375" cy="4114800"/>
          </a:xfrm>
        </p:spPr>
        <p:txBody>
          <a:bodyPr/>
          <a:lstStyle/>
          <a:p>
            <a:r>
              <a:rPr lang="cs-CZ" altLang="en-US" smtClean="0"/>
              <a:t>Westoby LHS</a:t>
            </a:r>
          </a:p>
          <a:p>
            <a:r>
              <a:rPr lang="cs-CZ" altLang="en-US" b="1" smtClean="0"/>
              <a:t>L</a:t>
            </a:r>
            <a:r>
              <a:rPr lang="cs-CZ" altLang="en-US" smtClean="0"/>
              <a:t>eaf traits – jak efektivně pracuje list – u nás klasicky SLA (Specific Leaf Area), LDMC (Leaf Dry Matter Content) – </a:t>
            </a:r>
            <a:r>
              <a:rPr lang="cs-CZ" altLang="en-US" b="1" smtClean="0"/>
              <a:t>Leaf Economic Spectrum</a:t>
            </a:r>
          </a:p>
          <a:p>
            <a:r>
              <a:rPr lang="cs-CZ" altLang="en-US" b="1" smtClean="0"/>
              <a:t>H</a:t>
            </a:r>
            <a:r>
              <a:rPr lang="cs-CZ" altLang="en-US" smtClean="0"/>
              <a:t>eight – čím vyšší, tím lepší v kompetici o světlo</a:t>
            </a:r>
          </a:p>
          <a:p>
            <a:r>
              <a:rPr lang="cs-CZ" altLang="en-US" b="1" smtClean="0"/>
              <a:t>S</a:t>
            </a:r>
            <a:r>
              <a:rPr lang="cs-CZ" altLang="en-US" smtClean="0"/>
              <a:t>eed – velikost a počet semen – šíření semen a životaschopnost semenáčů – </a:t>
            </a:r>
            <a:r>
              <a:rPr lang="cs-CZ" altLang="en-US" b="1" smtClean="0"/>
              <a:t>Trade offs</a:t>
            </a:r>
            <a:endParaRPr lang="en-US" altLang="en-US" b="1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2514600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609600" y="3048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Kaktusy: Cactaceae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562600" y="381000"/>
            <a:ext cx="3276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Jiné sukulenty: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Euphorbiaceae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Mesembryanthemaceae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pic>
        <p:nvPicPr>
          <p:cNvPr id="5126" name="Picture 9" descr="Carne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2322513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barelkak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0"/>
            <a:ext cx="2230438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228600" y="4953000"/>
            <a:ext cx="1981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Fylogeneticky vzdálené - funkčně podobné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314483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1027"/>
          <p:cNvSpPr txBox="1">
            <a:spLocks noChangeArrowheads="1"/>
          </p:cNvSpPr>
          <p:nvPr/>
        </p:nvSpPr>
        <p:spPr bwMode="auto">
          <a:xfrm>
            <a:off x="762000" y="3810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Salix retusa - </a:t>
            </a:r>
            <a:r>
              <a:rPr lang="en-GB" altLang="cs-CZ" sz="2400"/>
              <a:t>vrba uťatá</a:t>
            </a:r>
            <a:endParaRPr lang="en-GB" altLang="cs-CZ" sz="2400" i="1"/>
          </a:p>
        </p:txBody>
      </p:sp>
      <p:pic>
        <p:nvPicPr>
          <p:cNvPr id="6148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38613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4724400" y="3810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Salix capraea </a:t>
            </a:r>
            <a:r>
              <a:rPr lang="en-GB" altLang="cs-CZ" sz="2400"/>
              <a:t>- vrba jíva</a:t>
            </a:r>
            <a:endParaRPr lang="en-GB" altLang="cs-CZ" sz="2400" i="1"/>
          </a:p>
        </p:txBody>
      </p:sp>
      <p:sp>
        <p:nvSpPr>
          <p:cNvPr id="6150" name="Text Box 1031"/>
          <p:cNvSpPr txBox="1">
            <a:spLocks noChangeArrowheads="1"/>
          </p:cNvSpPr>
          <p:nvPr/>
        </p:nvSpPr>
        <p:spPr bwMode="auto">
          <a:xfrm>
            <a:off x="152400" y="645795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/>
              <a:t>Fylogeneticky blízké </a:t>
            </a:r>
            <a:r>
              <a:rPr lang="cs-CZ" altLang="cs-CZ" sz="2000"/>
              <a:t>(společný předek ca půl milionu let </a:t>
            </a:r>
            <a:r>
              <a:rPr lang="en-GB" altLang="cs-CZ" sz="2000"/>
              <a:t>- funkčně rozdílné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0" y="5949950"/>
            <a:ext cx="20510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Salix herbacea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8196" name="Picture 4" descr="hranicezbokustred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6225" cy="87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364163" y="5589588"/>
            <a:ext cx="48974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Porost </a:t>
            </a:r>
            <a:r>
              <a:rPr lang="cs-CZ" altLang="cs-CZ" sz="2400" i="1"/>
              <a:t>Salix caprea</a:t>
            </a:r>
            <a:endParaRPr lang="cs-CZ" altLang="cs-CZ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143000" y="762000"/>
            <a:ext cx="7315200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Raunkierovy životní formy </a:t>
            </a:r>
            <a:r>
              <a:rPr lang="cs-CZ" altLang="cs-CZ" sz="2400"/>
              <a:t>- j</a:t>
            </a:r>
            <a:r>
              <a:rPr lang="en-GB" altLang="cs-CZ" sz="2400"/>
              <a:t>sou rozlišovány na zakládě způsobu uchovávání meristematických pletiv během nepříznivých období </a:t>
            </a:r>
            <a:r>
              <a:rPr lang="cs-CZ" altLang="cs-CZ" sz="2400"/>
              <a:t>(protože to dost dobře popisuje, jak se rostlina „chová“)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Fanerofyty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Chamaefyty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Hemikryptofyty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Geofyty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* Terofyty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(plus Epifyty, Hydrofyty etc.)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Podobné zastoupení životních forem ve stejných klimatických podmínkách, a to bez ohledu na  evoluční historii rostlin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0"/>
          <a:stretch>
            <a:fillRect/>
          </a:stretch>
        </p:blipFill>
        <p:spPr bwMode="auto">
          <a:xfrm>
            <a:off x="4038600" y="2362200"/>
            <a:ext cx="39957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219200" y="3048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“Trade-off “ čili něco za něco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27088" y="990600"/>
            <a:ext cx="7478712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Je definován jako </a:t>
            </a:r>
            <a:r>
              <a:rPr lang="en-GB" altLang="cs-CZ" sz="2400" b="1"/>
              <a:t>evoluční dilema</a:t>
            </a:r>
            <a:r>
              <a:rPr lang="en-GB" altLang="cs-CZ" sz="2400"/>
              <a:t>, kdy genetické změny způsobující zvýšení “fitness” díky zdokonalení v jednom směru, neodvratně vedou ke snížení “fitness” kvůli současnému zhoršení ve směru jiném (Grime 2001).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22193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362200" y="2743200"/>
            <a:ext cx="2133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Sempervivum: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/>
              <a:t>výhodou, když je sucho, je dobré uchovávání vody a minimalizace povrchu, naopak nevýhodou je pokles fotosyntézy při příznivých vlhkostních podmínkách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239236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858000" y="2667000"/>
            <a:ext cx="2133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Tussilago: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/>
              <a:t>výhodou pro šíření jsou lehká semena, naopak nevýhodou je nižší konkurenční schopnost semenáčků v zapojeném společenstvu, protože mají méně energie pro start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1036</Words>
  <Application>Microsoft Office PowerPoint</Application>
  <PresentationFormat>Předvádění na obrazovce (4:3)</PresentationFormat>
  <Paragraphs>112</Paragraphs>
  <Slides>31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5</vt:i4>
      </vt:variant>
      <vt:variant>
        <vt:lpstr>Nadpisy snímků</vt:lpstr>
      </vt:variant>
      <vt:variant>
        <vt:i4>31</vt:i4>
      </vt:variant>
    </vt:vector>
  </HeadingPairs>
  <TitlesOfParts>
    <vt:vector size="40" baseType="lpstr">
      <vt:lpstr>Times New Roman</vt:lpstr>
      <vt:lpstr>Arial</vt:lpstr>
      <vt:lpstr>Calibri</vt:lpstr>
      <vt:lpstr>Default Design</vt:lpstr>
      <vt:lpstr>Microsoft Equation 3.0</vt:lpstr>
      <vt:lpstr>Microsoft Excel Worksheet</vt:lpstr>
      <vt:lpstr>dokument Microsoft Word</vt:lpstr>
      <vt:lpstr>Rastrový obrázek</vt:lpstr>
      <vt:lpstr>Microsoft Word Document</vt:lpstr>
      <vt:lpstr>Životní strategie</vt:lpstr>
      <vt:lpstr>Klasifikace  fylogenetická vs. funkční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Množství tuku na zimu (jsem pták)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Definice</vt:lpstr>
      <vt:lpstr>Prezentace aplikace PowerPoint</vt:lpstr>
      <vt:lpstr>Prezentace aplikace PowerPoint</vt:lpstr>
      <vt:lpstr>Prezentace aplikace PowerPoint</vt:lpstr>
      <vt:lpstr>Prezentace aplikace PowerPoint</vt:lpstr>
      <vt:lpstr>Termín STRATEGIE</vt:lpstr>
      <vt:lpstr>Prezentace aplikace PowerPoint</vt:lpstr>
      <vt:lpstr>Vlastnosti druhů – Species traits</vt:lpstr>
      <vt:lpstr>Functional traits – většinou užitečné v rámci skupin</vt:lpstr>
      <vt:lpstr>Functional traits – většinou užitečné v rámci skupin - rostliny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history strategies</dc:title>
  <dc:creator>Jan Leps</dc:creator>
  <cp:lastModifiedBy>Jan Lepš</cp:lastModifiedBy>
  <cp:revision>55</cp:revision>
  <dcterms:created xsi:type="dcterms:W3CDTF">2003-04-29T17:25:34Z</dcterms:created>
  <dcterms:modified xsi:type="dcterms:W3CDTF">2023-10-30T09:41:33Z</dcterms:modified>
</cp:coreProperties>
</file>