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4"/>
  </p:sldMasterIdLst>
  <p:notesMasterIdLst>
    <p:notesMasterId r:id="rId63"/>
  </p:notesMasterIdLst>
  <p:sldIdLst>
    <p:sldId id="261" r:id="rId5"/>
    <p:sldId id="372" r:id="rId6"/>
    <p:sldId id="257" r:id="rId7"/>
    <p:sldId id="272" r:id="rId8"/>
    <p:sldId id="268" r:id="rId9"/>
    <p:sldId id="379" r:id="rId10"/>
    <p:sldId id="380" r:id="rId11"/>
    <p:sldId id="294" r:id="rId12"/>
    <p:sldId id="295" r:id="rId13"/>
    <p:sldId id="384" r:id="rId14"/>
    <p:sldId id="340" r:id="rId15"/>
    <p:sldId id="341" r:id="rId16"/>
    <p:sldId id="343" r:id="rId17"/>
    <p:sldId id="354" r:id="rId18"/>
    <p:sldId id="366" r:id="rId19"/>
    <p:sldId id="376" r:id="rId20"/>
    <p:sldId id="344" r:id="rId21"/>
    <p:sldId id="345" r:id="rId22"/>
    <p:sldId id="346" r:id="rId23"/>
    <p:sldId id="378" r:id="rId24"/>
    <p:sldId id="347" r:id="rId25"/>
    <p:sldId id="348" r:id="rId26"/>
    <p:sldId id="371" r:id="rId27"/>
    <p:sldId id="349" r:id="rId28"/>
    <p:sldId id="351" r:id="rId29"/>
    <p:sldId id="352" r:id="rId30"/>
    <p:sldId id="355" r:id="rId31"/>
    <p:sldId id="353" r:id="rId32"/>
    <p:sldId id="297" r:id="rId33"/>
    <p:sldId id="299" r:id="rId34"/>
    <p:sldId id="381" r:id="rId35"/>
    <p:sldId id="298" r:id="rId36"/>
    <p:sldId id="301" r:id="rId37"/>
    <p:sldId id="304" r:id="rId38"/>
    <p:sldId id="305" r:id="rId39"/>
    <p:sldId id="306" r:id="rId40"/>
    <p:sldId id="307" r:id="rId41"/>
    <p:sldId id="308" r:id="rId42"/>
    <p:sldId id="358" r:id="rId43"/>
    <p:sldId id="359" r:id="rId44"/>
    <p:sldId id="360" r:id="rId45"/>
    <p:sldId id="361" r:id="rId46"/>
    <p:sldId id="339" r:id="rId47"/>
    <p:sldId id="362" r:id="rId48"/>
    <p:sldId id="363" r:id="rId49"/>
    <p:sldId id="373" r:id="rId50"/>
    <p:sldId id="364" r:id="rId51"/>
    <p:sldId id="323" r:id="rId52"/>
    <p:sldId id="382" r:id="rId53"/>
    <p:sldId id="325" r:id="rId54"/>
    <p:sldId id="365" r:id="rId55"/>
    <p:sldId id="326" r:id="rId56"/>
    <p:sldId id="334" r:id="rId57"/>
    <p:sldId id="335" r:id="rId58"/>
    <p:sldId id="368" r:id="rId59"/>
    <p:sldId id="369" r:id="rId60"/>
    <p:sldId id="370" r:id="rId61"/>
    <p:sldId id="383" r:id="rId6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FFCC00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FFCC00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FFCC00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FFCC00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FFCC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FFCC00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FFCC00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FFCC00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FFCC00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25" autoAdjust="0"/>
  </p:normalViewPr>
  <p:slideViewPr>
    <p:cSldViewPr>
      <p:cViewPr varScale="1">
        <p:scale>
          <a:sx n="102" d="100"/>
          <a:sy n="102" d="100"/>
        </p:scale>
        <p:origin x="127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B91EF426-4A38-7B61-217F-AE79103FC4A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D518A9DA-B807-E486-A55D-37E44675942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8B5602FA-5763-D0A2-5172-70DAB8512B37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id="{1A0AA0C2-DBF0-4C30-BEE4-A9310766DDD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Click to edit Master text styles</a:t>
            </a:r>
          </a:p>
          <a:p>
            <a:pPr lvl="1"/>
            <a:r>
              <a:rPr lang="cs-CZ" noProof="0"/>
              <a:t>Second level</a:t>
            </a:r>
          </a:p>
          <a:p>
            <a:pPr lvl="2"/>
            <a:r>
              <a:rPr lang="cs-CZ" noProof="0"/>
              <a:t>Third level</a:t>
            </a:r>
          </a:p>
          <a:p>
            <a:pPr lvl="3"/>
            <a:r>
              <a:rPr lang="cs-CZ" noProof="0"/>
              <a:t>Fourth level</a:t>
            </a:r>
          </a:p>
          <a:p>
            <a:pPr lvl="4"/>
            <a:r>
              <a:rPr lang="cs-CZ" noProof="0"/>
              <a:t>Fifth level</a:t>
            </a:r>
          </a:p>
        </p:txBody>
      </p:sp>
      <p:sp>
        <p:nvSpPr>
          <p:cNvPr id="23558" name="Rectangle 6">
            <a:extLst>
              <a:ext uri="{FF2B5EF4-FFF2-40B4-BE49-F238E27FC236}">
                <a16:creationId xmlns:a16="http://schemas.microsoft.com/office/drawing/2014/main" id="{D6C5647D-0FDB-2739-45E2-6728EDA65BF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559" name="Rectangle 7">
            <a:extLst>
              <a:ext uri="{FF2B5EF4-FFF2-40B4-BE49-F238E27FC236}">
                <a16:creationId xmlns:a16="http://schemas.microsoft.com/office/drawing/2014/main" id="{00FB806A-1929-D43D-0680-2350BB3329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8F8B303-3A5A-4472-A78E-5E18076473A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7DC6C95B-0D52-4399-A77B-F9F2954D1E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A1E6EF0-BA22-4E16-A3D4-9E6CD1969907}" type="slidenum">
              <a:rPr lang="cs-CZ" altLang="en-US" smtClean="0"/>
              <a:pPr>
                <a:spcBef>
                  <a:spcPct val="0"/>
                </a:spcBef>
              </a:pPr>
              <a:t>8</a:t>
            </a:fld>
            <a:endParaRPr lang="cs-CZ" altLang="en-US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F2CB373E-D080-AD7A-9061-01953C5CE0F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A0837DCB-A2C2-F690-0464-5104B800F0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D3F3B0E1-A554-158D-7699-94EAB02CAA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07474EA-B150-4ECF-9707-99D120D82FCE}" type="slidenum">
              <a:rPr lang="cs-CZ" altLang="en-US" smtClean="0"/>
              <a:pPr>
                <a:spcBef>
                  <a:spcPct val="0"/>
                </a:spcBef>
              </a:pPr>
              <a:t>43</a:t>
            </a:fld>
            <a:endParaRPr lang="cs-CZ" altLang="en-US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76D7BD40-2954-C8ED-3AAE-C7F541F9583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FEBE91F4-B108-C351-5A0A-CD81747F57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4B965584-D5C3-6885-FE3F-43E68DF5F0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59B5E61-C60E-4733-8C06-7F1A6E4A2677}" type="slidenum">
              <a:rPr lang="cs-CZ" altLang="en-US" smtClean="0"/>
              <a:pPr>
                <a:spcBef>
                  <a:spcPct val="0"/>
                </a:spcBef>
              </a:pPr>
              <a:t>52</a:t>
            </a:fld>
            <a:endParaRPr lang="cs-CZ" altLang="en-US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0CD1B12C-A4F8-B95F-FB56-9981BD49F14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7CB42B7F-0ED1-A46D-21F0-4F95C93D8C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cs-CZ" altLang="en-US"/>
              <a:t>Bělení korálů, čili coral bleaching, je občasný úhyn korálů na velkých plochách, způsoben odumřením fotosyntetických symbiontů</a:t>
            </a: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89C3F721-3B28-D62F-B820-36638413DA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164767C-F081-4014-92C7-48AE4B66AD66}" type="slidenum">
              <a:rPr lang="cs-CZ" altLang="en-US" smtClean="0"/>
              <a:pPr>
                <a:spcBef>
                  <a:spcPct val="0"/>
                </a:spcBef>
              </a:pPr>
              <a:t>9</a:t>
            </a:fld>
            <a:endParaRPr lang="cs-CZ" altLang="en-US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C447A710-AB2D-45C7-0EEF-2A167D27519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32214AFC-144B-F22B-1A36-E458FE28B0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EEDA1258-B8F3-E1BF-34F9-DE76448ECA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8B0CCED-CB8E-47A2-A48A-763048384E36}" type="slidenum">
              <a:rPr lang="cs-CZ" altLang="en-US" smtClean="0"/>
              <a:pPr>
                <a:spcBef>
                  <a:spcPct val="0"/>
                </a:spcBef>
              </a:pPr>
              <a:t>10</a:t>
            </a:fld>
            <a:endParaRPr lang="cs-CZ" altLang="en-US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F4C94A1D-BE30-347C-A381-AADE6332757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4A98F166-EC07-7CC9-4B96-BB044DAE3D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C8C3A56E-B176-F392-88E0-28B7A8AA0A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05A1CEC-ABE8-4904-9125-FD0BF5D01ACA}" type="slidenum">
              <a:rPr lang="cs-CZ" altLang="en-US" smtClean="0"/>
              <a:pPr>
                <a:spcBef>
                  <a:spcPct val="0"/>
                </a:spcBef>
              </a:pPr>
              <a:t>12</a:t>
            </a:fld>
            <a:endParaRPr lang="cs-CZ" altLang="en-US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47190D0E-FC4A-CB1F-26F9-4F5F9176B53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3E150401-A1BC-F995-1D57-F3C45007D9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54893A52-8A84-307A-7871-7F1A4AAF19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25377CC-5304-4104-ADF1-F2F74B0DAF9D}" type="slidenum">
              <a:rPr lang="cs-CZ" altLang="en-US" smtClean="0"/>
              <a:pPr>
                <a:spcBef>
                  <a:spcPct val="0"/>
                </a:spcBef>
              </a:pPr>
              <a:t>21</a:t>
            </a:fld>
            <a:endParaRPr lang="cs-CZ" altLang="en-US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97BC7878-2935-B7A1-2ABC-37BE276FEBF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B4C01D14-1091-0719-CB2D-1C4D16861B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EE26199F-B8DD-8487-6AC2-1397F41D58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765ADC2-865E-4D5C-A258-A0A8C457EDE5}" type="slidenum">
              <a:rPr lang="cs-CZ" altLang="en-US" smtClean="0"/>
              <a:pPr>
                <a:spcBef>
                  <a:spcPct val="0"/>
                </a:spcBef>
              </a:pPr>
              <a:t>25</a:t>
            </a:fld>
            <a:endParaRPr lang="cs-CZ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7444A5E7-73EA-F490-902C-268A336EED8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CFF2C340-4C4D-AC9F-0AB8-30AAAEC112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590D0F93-FFD5-D14B-A1C7-BE58703195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D413307-74C6-4130-B07F-057827D64602}" type="slidenum">
              <a:rPr lang="cs-CZ" altLang="en-US" smtClean="0"/>
              <a:pPr>
                <a:spcBef>
                  <a:spcPct val="0"/>
                </a:spcBef>
              </a:pPr>
              <a:t>29</a:t>
            </a:fld>
            <a:endParaRPr lang="cs-CZ" altLang="en-US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B798CFA7-C29C-ECEB-3E7B-D904A494C5E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27FE14AC-5FA3-5362-E537-5CE97FBCCB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FC4ACE85-0088-FD52-D3D9-4E1956FF2C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4467387-F698-4070-9622-122280EE03C1}" type="slidenum">
              <a:rPr lang="cs-CZ" altLang="en-US" smtClean="0"/>
              <a:pPr>
                <a:spcBef>
                  <a:spcPct val="0"/>
                </a:spcBef>
              </a:pPr>
              <a:t>34</a:t>
            </a:fld>
            <a:endParaRPr lang="cs-CZ" altLang="en-US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76CDB1A6-0B03-A5FE-49EE-783D936C838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C4059979-E050-FA56-1827-2D5A4AFD4A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cs-CZ" altLang="en-US"/>
              <a:t>Myrmekofilní rostliny - hnízdící mravenci vytvářejí detritus z rozkládajícího se odpadu a hnízdního materiálu, jež přináší rostlině živiny, dále ochrana před liánami a herbivory</a:t>
            </a: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38D7ACEB-DB01-34E5-1DB1-876874B7B1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D8E6F24-4E7A-4170-A5DF-E0E5922A728B}" type="slidenum">
              <a:rPr lang="cs-CZ" altLang="en-US" smtClean="0"/>
              <a:pPr>
                <a:spcBef>
                  <a:spcPct val="0"/>
                </a:spcBef>
              </a:pPr>
              <a:t>39</a:t>
            </a:fld>
            <a:endParaRPr lang="cs-CZ" altLang="en-US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5451B603-0615-6B0D-3273-113DE5DB8DC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18CD4866-9043-469A-1081-3D8F9D2CF8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cs-CZ" altLang="en-US"/>
              <a:t>Find a fig. showing endo- and ectomycorrhizal plant taxa</a:t>
            </a: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D024276-B6F4-1807-EA5E-292B8138B79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FD19E1EB-2F0D-DC12-BA4F-95168154F66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BD11F032-54C1-DA24-2955-D0F8E2B1C0C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cs-CZ"/>
              </a:p>
            </p:txBody>
          </p:sp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FC9D2DF6-066A-A286-A37C-69946FEEA43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cs-CZ"/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0C469315-1D28-D368-FCB5-8ED8552BA2C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cs-CZ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E1A17FB3-13F6-C633-C08A-45D055B3571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A63487B9-B740-1640-8BEC-7A69A8C69CD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cs-CZ"/>
              </a:p>
            </p:txBody>
          </p:sp>
        </p:grpSp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322EB4B7-9CEB-ADE8-8E72-127C7167BA0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lang="cs-CZ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BEB50C78-AA04-0AD9-2912-B17205DF164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99 h 1906"/>
                <a:gd name="T4" fmla="*/ 6092 w 5740"/>
                <a:gd name="T5" fmla="*/ 499 h 1906"/>
                <a:gd name="T6" fmla="*/ 609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25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cs-CZ" noProof="0"/>
              <a:t>Click to edit Master title style</a:t>
            </a:r>
          </a:p>
        </p:txBody>
      </p:sp>
      <p:sp>
        <p:nvSpPr>
          <p:cNvPr id="5326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noProof="0"/>
              <a:t>Click to edit Master subtitle style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36E02C23-2EE5-2597-1D09-BBCD3198784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D0FB9D05-58F4-AC92-A126-85FE1B40C7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AB137643-0604-15E3-521C-67E48A3850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CA54F-67FB-4D84-A25B-92AEDA341A9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5769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40CE398-18CA-CF9C-CBEA-E7E4048552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A276454-7A23-4854-8CCE-7A683032974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23ECA-C717-478E-8ADF-2968421927A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C2710BA8-97EE-55FA-CCA7-62C7A139EA9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2812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E447215-992B-A310-19A2-A726381268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7C69CDC-1AAA-22AA-543F-2C9910DBF6B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96F89-B407-4E71-AB00-698E521553D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A4DE2CF3-4647-2E83-2E41-E3DEAE58B69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2460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4ACA71A-167E-9EA0-7803-7A6E67823F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9DFE147-580D-E31F-3697-C88F8DD2169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5443E-9915-453F-BC64-B09EFDB5552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8325D319-2898-78C0-D787-A5DBDE7B8B5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9373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1A4AF4A-F194-B1FB-ADCD-602820232B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DEC8649-1664-AB72-9EA1-158B2322C50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2092F-8997-41FA-A2D8-AF9503C4B2B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50D092CA-1680-6365-67D8-25BDFDE4479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6381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EEE3913-0513-EFCF-1054-C793EB7DD3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91EB72C-6CEC-E9AD-25FF-437367FF6AF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1D09F-3348-4CF7-BCC8-089D9CE68A2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123294FC-6D23-85D3-7173-2954E856C70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5464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BF1D968-CD5A-B4C9-A552-F28132FC5A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9B34084-F2FD-E233-737D-3D3736E7F97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1CCC3-5205-4B8C-BB10-09689BE34DC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0BA93B35-0492-8957-BC7D-FC139EF50C1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1018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9ACDABD-C3CF-6811-60A4-1440B6443A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40E7B23-9733-94D2-79A9-9BF9BD1BD87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3F29D-8992-4960-AD28-8D79B7483B8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AE278F1E-37DF-48D7-5343-B3E88A0CF9E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3347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AAA0844-9E0D-0064-73F6-B9A66912AF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DE338C3-9669-D4EA-7F0F-1E6C2249374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B2210-08E6-4013-BE36-381D0870628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6E8068CA-B0BD-A1AB-F9AD-67E7FDD7662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9594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4D1E7F-74D9-C38D-0F24-F5C91CE166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4CBAFF-38AF-694D-83C4-7F5F0E3AD96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6315E-626E-447F-8178-32AA48DA543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EE0F79B0-586A-2F00-ADB9-5E11110035E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6638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62CA564-809C-FC6D-D37E-6ABCD4443E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EA97375-6A13-D4FA-6919-742777F3CDE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6B68F-F58C-4056-815F-B2F6BA46325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2F1064FA-BDFF-3145-5A47-2CD22859506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994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C32DAE1-652F-B6AC-87FB-F9F4B9D35D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BBD63CC-AD4D-9E11-AF10-8F639F247AB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097E5-4390-4B75-9FEA-F48652AB936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0ED1708E-A45C-2983-07EF-0333EA5574B5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498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84FCC13-3AB7-9DA8-A5D3-5345116818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0847581-3F69-9FD2-90FA-E5007810C1F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830BE-3611-4840-BDF2-93A62256EE8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D23F1F2B-2B42-082F-5C51-87EBB09F950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0176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D1E9BDFB-D966-96AC-1BDC-905470600CE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DFA93AF7-8398-33B4-EAE3-F51BD1645E4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CCB2E7-5BDB-4198-B45A-2166CF7C0AC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63D21A14-6E43-0B57-7B5A-45C07A9358A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>
              <a:extLst>
                <a:ext uri="{FF2B5EF4-FFF2-40B4-BE49-F238E27FC236}">
                  <a16:creationId xmlns:a16="http://schemas.microsoft.com/office/drawing/2014/main" id="{B6763318-79C0-4F88-75D7-A3C2940A58A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2230" name="Freeform 6">
                <a:extLst>
                  <a:ext uri="{FF2B5EF4-FFF2-40B4-BE49-F238E27FC236}">
                    <a16:creationId xmlns:a16="http://schemas.microsoft.com/office/drawing/2014/main" id="{94325942-B399-B873-32E7-1C0E7E6FC67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cs-CZ"/>
              </a:p>
            </p:txBody>
          </p:sp>
          <p:sp>
            <p:nvSpPr>
              <p:cNvPr id="52231" name="Freeform 7">
                <a:extLst>
                  <a:ext uri="{FF2B5EF4-FFF2-40B4-BE49-F238E27FC236}">
                    <a16:creationId xmlns:a16="http://schemas.microsoft.com/office/drawing/2014/main" id="{054D5091-AB46-8BA2-7178-00440DCD0C5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cs-CZ"/>
              </a:p>
            </p:txBody>
          </p:sp>
          <p:sp>
            <p:nvSpPr>
              <p:cNvPr id="52232" name="Freeform 8">
                <a:extLst>
                  <a:ext uri="{FF2B5EF4-FFF2-40B4-BE49-F238E27FC236}">
                    <a16:creationId xmlns:a16="http://schemas.microsoft.com/office/drawing/2014/main" id="{BDF67A76-5190-6935-BDF2-BD99016B121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cs-CZ"/>
              </a:p>
            </p:txBody>
          </p:sp>
          <p:sp>
            <p:nvSpPr>
              <p:cNvPr id="1038" name="Freeform 9">
                <a:extLst>
                  <a:ext uri="{FF2B5EF4-FFF2-40B4-BE49-F238E27FC236}">
                    <a16:creationId xmlns:a16="http://schemas.microsoft.com/office/drawing/2014/main" id="{EBFD81D7-9533-BF60-35F0-7BCDB33DE4B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34" name="Freeform 10">
                <a:extLst>
                  <a:ext uri="{FF2B5EF4-FFF2-40B4-BE49-F238E27FC236}">
                    <a16:creationId xmlns:a16="http://schemas.microsoft.com/office/drawing/2014/main" id="{39F0050B-DCDF-698C-753E-1CCDC6766D6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cs-CZ"/>
              </a:p>
            </p:txBody>
          </p:sp>
        </p:grpSp>
        <p:sp>
          <p:nvSpPr>
            <p:cNvPr id="52235" name="Freeform 11">
              <a:extLst>
                <a:ext uri="{FF2B5EF4-FFF2-40B4-BE49-F238E27FC236}">
                  <a16:creationId xmlns:a16="http://schemas.microsoft.com/office/drawing/2014/main" id="{7E98ADF8-72C3-CB95-5CFB-5F98C76544F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spcBef>
                  <a:spcPct val="50000"/>
                </a:spcBef>
                <a:defRPr/>
              </a:pPr>
              <a:endParaRPr lang="cs-CZ"/>
            </a:p>
          </p:txBody>
        </p:sp>
        <p:sp>
          <p:nvSpPr>
            <p:cNvPr id="1034" name="Freeform 12">
              <a:extLst>
                <a:ext uri="{FF2B5EF4-FFF2-40B4-BE49-F238E27FC236}">
                  <a16:creationId xmlns:a16="http://schemas.microsoft.com/office/drawing/2014/main" id="{95427B28-6AF4-D3A5-86B8-7D211C55D95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99 h 1906"/>
                <a:gd name="T4" fmla="*/ 6092 w 5740"/>
                <a:gd name="T5" fmla="*/ 499 h 1906"/>
                <a:gd name="T6" fmla="*/ 609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237" name="Rectangle 13">
            <a:extLst>
              <a:ext uri="{FF2B5EF4-FFF2-40B4-BE49-F238E27FC236}">
                <a16:creationId xmlns:a16="http://schemas.microsoft.com/office/drawing/2014/main" id="{A9D707FE-06BA-EAF2-53A9-918EC8EADCA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Click to edit Master title style</a:t>
            </a:r>
          </a:p>
        </p:txBody>
      </p:sp>
      <p:sp>
        <p:nvSpPr>
          <p:cNvPr id="52238" name="Rectangle 14">
            <a:extLst>
              <a:ext uri="{FF2B5EF4-FFF2-40B4-BE49-F238E27FC236}">
                <a16:creationId xmlns:a16="http://schemas.microsoft.com/office/drawing/2014/main" id="{AB839270-6F2A-04FC-10C2-EBF7C757BB4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2239" name="Rectangle 15">
            <a:extLst>
              <a:ext uri="{FF2B5EF4-FFF2-40B4-BE49-F238E27FC236}">
                <a16:creationId xmlns:a16="http://schemas.microsoft.com/office/drawing/2014/main" id="{535D212A-8561-DC77-BA5C-9F6A33D754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83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1" r:id="rId12"/>
    <p:sldLayoutId id="214748408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tanik-bochum.de/html/pflanzenbilder/Helleborus.htm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ladias.cz/taxon/pictures/Knautia%20arvensis" TargetMode="Externa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gif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://www.bladmineerders.nl/gallen/fungi/frankia/alni/_752_2.jpg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" TargetMode="Externa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7BF890E-B048-41B4-F984-452A4FAE9D94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836613"/>
            <a:ext cx="8686800" cy="12001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defRPr/>
            </a:pPr>
            <a:r>
              <a:rPr lang="cs-CZ" altLang="cs-CZ" sz="8000" kern="0" dirty="0">
                <a:solidFill>
                  <a:schemeClr val="tx1"/>
                </a:solidFill>
              </a:rPr>
              <a:t>Mutualism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>
            <a:extLst>
              <a:ext uri="{FF2B5EF4-FFF2-40B4-BE49-F238E27FC236}">
                <a16:creationId xmlns:a16="http://schemas.microsoft.com/office/drawing/2014/main" id="{7440F90D-C00C-D0F7-053D-B47E92F8D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13" y="1557338"/>
            <a:ext cx="5132387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2">
            <a:extLst>
              <a:ext uri="{FF2B5EF4-FFF2-40B4-BE49-F238E27FC236}">
                <a16:creationId xmlns:a16="http://schemas.microsoft.com/office/drawing/2014/main" id="{1C602FCE-6188-E1E1-AEC4-8C4A6505D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96838"/>
            <a:ext cx="62642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3600" b="1">
                <a:latin typeface="Times New Roman" panose="02020603050405020304" pitchFamily="18" charset="0"/>
              </a:rPr>
              <a:t>Endosymbiosis – chloroplasts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284077EE-F0A3-EF01-0CA3-6490EA2A9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957263"/>
            <a:ext cx="3922713" cy="58023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cs-CZ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times in evolution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cs-CZ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Primary (Cyanobacterium)</a:t>
            </a:r>
          </a:p>
          <a:p>
            <a:pPr marL="347472" indent="-347472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s-CZ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Plants and related algae</a:t>
            </a:r>
          </a:p>
          <a:p>
            <a:pPr marL="347472" indent="-347472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s-CZ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Paulinella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cs-CZ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Secondary (Eucaryotic cell)</a:t>
            </a:r>
          </a:p>
          <a:p>
            <a:pPr marL="347472" indent="-347472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s-CZ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Chromists (multiple sources, multiple times lost)</a:t>
            </a:r>
          </a:p>
          <a:p>
            <a:pPr marL="347472" indent="-347472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s-CZ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Euglenas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cs-CZ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Tertiary</a:t>
            </a:r>
          </a:p>
          <a:p>
            <a:pPr marL="342900" indent="-342900" eaLnBrk="1" hangingPunct="1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s-CZ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few Dinoflagellates</a:t>
            </a:r>
          </a:p>
          <a:p>
            <a:pPr eaLnBrk="1" hangingPunct="1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cs-CZ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Serial (keep several types)</a:t>
            </a:r>
          </a:p>
          <a:p>
            <a:pPr marL="347472" indent="-347472" eaLnBrk="1" hangingPunct="1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s-CZ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Lepidodinium</a:t>
            </a:r>
          </a:p>
        </p:txBody>
      </p:sp>
      <p:sp>
        <p:nvSpPr>
          <p:cNvPr id="15365" name="Text Box 5">
            <a:extLst>
              <a:ext uri="{FF2B5EF4-FFF2-40B4-BE49-F238E27FC236}">
                <a16:creationId xmlns:a16="http://schemas.microsoft.com/office/drawing/2014/main" id="{03E66D49-4C5A-300D-D44C-0DB16EFBA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250" y="6581775"/>
            <a:ext cx="5413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120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E4D75DE-E472-FF39-4CCD-A10B90EB7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6165850"/>
            <a:ext cx="541337" cy="415925"/>
          </a:xfrm>
          <a:prstGeom prst="ellipse">
            <a:avLst/>
          </a:prstGeom>
          <a:noFill/>
          <a:ln w="25400" algn="ctr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5C6866-59F1-EB70-F7E0-90BCDADD8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7588" y="5549900"/>
            <a:ext cx="3065462" cy="755650"/>
          </a:xfrm>
          <a:prstGeom prst="ellipse">
            <a:avLst/>
          </a:prstGeom>
          <a:noFill/>
          <a:ln w="25400" algn="ctr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18E1B0F-4FC3-78EA-74AE-D941A109B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2450" y="5092700"/>
            <a:ext cx="647700" cy="568325"/>
          </a:xfrm>
          <a:prstGeom prst="ellipse">
            <a:avLst/>
          </a:prstGeom>
          <a:noFill/>
          <a:ln w="25400" algn="ctr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DF8BF1F-150B-AC22-2A95-CCF75EABB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550" y="5961063"/>
            <a:ext cx="661988" cy="204787"/>
          </a:xfrm>
          <a:prstGeom prst="ellipse">
            <a:avLst/>
          </a:prstGeom>
          <a:noFill/>
          <a:ln w="25400" algn="ctr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5AA2C18-CBC4-F32E-A2E1-D1AA56B0F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4621213"/>
            <a:ext cx="2565400" cy="755650"/>
          </a:xfrm>
          <a:prstGeom prst="ellipse">
            <a:avLst/>
          </a:prstGeom>
          <a:noFill/>
          <a:ln w="25400" algn="ctr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8DFB6AA-CBAC-CF79-023F-F8BEDE56D39B}"/>
              </a:ext>
            </a:extLst>
          </p:cNvPr>
          <p:cNvCxnSpPr>
            <a:cxnSpLocks noChangeShapeType="1"/>
            <a:endCxn id="8" idx="4"/>
          </p:cNvCxnSpPr>
          <p:nvPr/>
        </p:nvCxnSpPr>
        <p:spPr bwMode="auto">
          <a:xfrm>
            <a:off x="3522663" y="2420938"/>
            <a:ext cx="2225675" cy="3744912"/>
          </a:xfrm>
          <a:prstGeom prst="straightConnector1">
            <a:avLst/>
          </a:prstGeom>
          <a:noFill/>
          <a:ln w="19050" algn="ctr">
            <a:solidFill>
              <a:srgbClr val="FFCC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F77EB17-F669-DDEC-9DDB-06FC77FD29EA}"/>
              </a:ext>
            </a:extLst>
          </p:cNvPr>
          <p:cNvCxnSpPr>
            <a:cxnSpLocks noChangeShapeType="1"/>
            <a:endCxn id="4" idx="2"/>
          </p:cNvCxnSpPr>
          <p:nvPr/>
        </p:nvCxnSpPr>
        <p:spPr bwMode="auto">
          <a:xfrm>
            <a:off x="3632200" y="4208463"/>
            <a:ext cx="2465388" cy="1774825"/>
          </a:xfrm>
          <a:prstGeom prst="straightConnector1">
            <a:avLst/>
          </a:prstGeom>
          <a:noFill/>
          <a:ln w="19050" algn="ctr">
            <a:solidFill>
              <a:srgbClr val="FFCC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C9D087D-F8CD-D3DD-4107-B88B52A8C3A6}"/>
              </a:ext>
            </a:extLst>
          </p:cNvPr>
          <p:cNvCxnSpPr>
            <a:cxnSpLocks noChangeShapeType="1"/>
            <a:endCxn id="9" idx="2"/>
          </p:cNvCxnSpPr>
          <p:nvPr/>
        </p:nvCxnSpPr>
        <p:spPr bwMode="auto">
          <a:xfrm>
            <a:off x="3595688" y="4181475"/>
            <a:ext cx="2271712" cy="817563"/>
          </a:xfrm>
          <a:prstGeom prst="straightConnector1">
            <a:avLst/>
          </a:prstGeom>
          <a:noFill/>
          <a:ln w="19050" algn="ctr">
            <a:solidFill>
              <a:srgbClr val="FFCC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0D214E8-9AA2-5401-17A3-0292832EFED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78100" y="4868863"/>
            <a:ext cx="2808288" cy="1193800"/>
          </a:xfrm>
          <a:prstGeom prst="straightConnector1">
            <a:avLst/>
          </a:prstGeom>
          <a:noFill/>
          <a:ln w="19050" algn="ctr">
            <a:solidFill>
              <a:srgbClr val="FFCC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898C658-431E-B7F4-3009-0C8C211E72DC}"/>
              </a:ext>
            </a:extLst>
          </p:cNvPr>
          <p:cNvCxnSpPr>
            <a:cxnSpLocks noChangeShapeType="1"/>
            <a:endCxn id="6" idx="2"/>
          </p:cNvCxnSpPr>
          <p:nvPr/>
        </p:nvCxnSpPr>
        <p:spPr bwMode="auto">
          <a:xfrm flipV="1">
            <a:off x="3046413" y="5376863"/>
            <a:ext cx="5126037" cy="349250"/>
          </a:xfrm>
          <a:prstGeom prst="straightConnector1">
            <a:avLst/>
          </a:prstGeom>
          <a:noFill/>
          <a:ln w="19050" algn="ctr">
            <a:solidFill>
              <a:srgbClr val="FFCC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376" name="TextBox 1">
            <a:extLst>
              <a:ext uri="{FF2B5EF4-FFF2-40B4-BE49-F238E27FC236}">
                <a16:creationId xmlns:a16="http://schemas.microsoft.com/office/drawing/2014/main" id="{04874D9C-A938-F100-DB06-9FFE19B7304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265487" y="2833688"/>
            <a:ext cx="1685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Cyanobacteria</a:t>
            </a:r>
          </a:p>
        </p:txBody>
      </p:sp>
      <p:sp>
        <p:nvSpPr>
          <p:cNvPr id="15377" name="TextBox 1">
            <a:extLst>
              <a:ext uri="{FF2B5EF4-FFF2-40B4-BE49-F238E27FC236}">
                <a16:creationId xmlns:a16="http://schemas.microsoft.com/office/drawing/2014/main" id="{0915D89F-D751-D653-1B2F-95EF898CF32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568950" y="3340100"/>
            <a:ext cx="819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6DE91DF2-0A95-8041-416A-0CF3FE1ABB3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0" dirty="0"/>
              <a:t>P</a:t>
            </a:r>
            <a:r>
              <a:rPr lang="cs-CZ" dirty="0"/>
              <a:t>lants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82EF82A0-EEFA-E0E8-283F-DF5DB5EE30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395413"/>
            <a:ext cx="8496300" cy="4525962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cs-CZ" dirty="0"/>
              <a:t>Plants are not mobile,</a:t>
            </a:r>
            <a:br>
              <a:rPr lang="cs-CZ" dirty="0"/>
            </a:br>
            <a:r>
              <a:rPr lang="cs-CZ" dirty="0"/>
              <a:t>but they need to disperse their genetic information – seeds and pollen</a:t>
            </a:r>
          </a:p>
          <a:p>
            <a:pPr eaLnBrk="1" hangingPunct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cs-CZ" dirty="0"/>
              <a:t>Various options how to move</a:t>
            </a:r>
          </a:p>
          <a:p>
            <a:pPr lvl="1" eaLnBrk="1" hangingPunct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cs-CZ" dirty="0"/>
              <a:t>abiotic – mostly wind</a:t>
            </a:r>
          </a:p>
          <a:p>
            <a:pPr lvl="1" eaLnBrk="1" hangingPunct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cs-CZ" dirty="0"/>
              <a:t>biotic – often mutualism with animals</a:t>
            </a:r>
          </a:p>
          <a:p>
            <a:pPr eaLnBrk="1" hangingPunct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cs-CZ" dirty="0"/>
              <a:t>„Hire“ mobile animals to do the job</a:t>
            </a:r>
          </a:p>
          <a:p>
            <a:pPr lvl="1" eaLnBrk="1" hangingPunct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cs-CZ" dirty="0"/>
              <a:t>pollinators</a:t>
            </a:r>
          </a:p>
          <a:p>
            <a:pPr lvl="1" eaLnBrk="1" hangingPunct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cs-CZ" dirty="0"/>
              <a:t>seed dispersers</a:t>
            </a:r>
          </a:p>
          <a:p>
            <a:pPr lvl="2" eaLnBrk="1" hangingPunct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cs-CZ" dirty="0"/>
              <a:t>but e.g. exozoochory is not beneficial for the animal</a:t>
            </a:r>
          </a:p>
          <a:p>
            <a:pPr lvl="2" eaLnBrk="1" hangingPunct="1">
              <a:buClr>
                <a:schemeClr val="tx1"/>
              </a:buCl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0305feature-5">
            <a:extLst>
              <a:ext uri="{FF2B5EF4-FFF2-40B4-BE49-F238E27FC236}">
                <a16:creationId xmlns:a16="http://schemas.microsoft.com/office/drawing/2014/main" id="{181B458C-522B-7C4E-AB1C-1342537F1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 descr="hummingbird">
            <a:extLst>
              <a:ext uri="{FF2B5EF4-FFF2-40B4-BE49-F238E27FC236}">
                <a16:creationId xmlns:a16="http://schemas.microsoft.com/office/drawing/2014/main" id="{94D329FB-A849-D5A6-F9FE-851FD7269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3" y="7938"/>
            <a:ext cx="2840037" cy="19542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5" descr="8141505">
            <a:extLst>
              <a:ext uri="{FF2B5EF4-FFF2-40B4-BE49-F238E27FC236}">
                <a16:creationId xmlns:a16="http://schemas.microsoft.com/office/drawing/2014/main" id="{821EEE33-FD51-5CFC-4162-FBD8FD4EB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4800600"/>
            <a:ext cx="3165475" cy="20574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707DF484-5C41-E620-47EF-743C0BB364D0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14300" y="152400"/>
            <a:ext cx="5041900" cy="10445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cs-CZ" sz="3200" kern="0" dirty="0"/>
              <a:t>Mutualistic pollination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7">
            <a:extLst>
              <a:ext uri="{FF2B5EF4-FFF2-40B4-BE49-F238E27FC236}">
                <a16:creationId xmlns:a16="http://schemas.microsoft.com/office/drawing/2014/main" id="{0A3EF94A-37E7-F81F-99B0-030512F42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914400"/>
            <a:ext cx="8424863" cy="535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1085850" indent="-3429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Not all cross pollination is assisted (e.g. abiotic)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Assisted pollination – chance to reach the conspecific flower is much higher than in unassisted pollination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Reward for pollinator – pollen on nectar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Evolutionary trade-off:</a:t>
            </a:r>
          </a:p>
          <a:p>
            <a:pPr lvl="1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en-US" sz="2000">
                <a:latin typeface="Times New Roman" panose="02020603050405020304" pitchFamily="18" charset="0"/>
                <a:cs typeface="Arial" panose="020B0604020202020204" pitchFamily="34" charset="0"/>
              </a:rPr>
              <a:t>either waste pollen in the air and hope at least some will hit the aim</a:t>
            </a:r>
          </a:p>
          <a:p>
            <a:pPr lvl="1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en-US" sz="2000">
                <a:latin typeface="Times New Roman" panose="02020603050405020304" pitchFamily="18" charset="0"/>
                <a:cs typeface="Arial" panose="020B0604020202020204" pitchFamily="34" charset="0"/>
              </a:rPr>
              <a:t>or let pollinator to eat part of pollen production</a:t>
            </a:r>
          </a:p>
          <a:p>
            <a:pPr lvl="1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en-US" sz="2000">
                <a:latin typeface="Times New Roman" panose="02020603050405020304" pitchFamily="18" charset="0"/>
                <a:cs typeface="Arial" panose="020B0604020202020204" pitchFamily="34" charset="0"/>
              </a:rPr>
              <a:t>overproduction needed in both cases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Pollinators – inscects, birds (hummingbirds), bats, small rodents or marsupials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Result – crosspolination, genetic advantage over selfpolination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61C9A4E-FB5A-6E65-BE3E-37864F9E409C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14300" y="152400"/>
            <a:ext cx="5041900" cy="10445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cs-CZ" sz="3200" kern="0" dirty="0"/>
              <a:t>Mutualistic pollination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oměj">
            <a:extLst>
              <a:ext uri="{FF2B5EF4-FFF2-40B4-BE49-F238E27FC236}">
                <a16:creationId xmlns:a16="http://schemas.microsoft.com/office/drawing/2014/main" id="{D9533442-3EBE-FD9F-BF4A-0009C69BF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76200"/>
            <a:ext cx="15430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ficarija">
            <a:extLst>
              <a:ext uri="{FF2B5EF4-FFF2-40B4-BE49-F238E27FC236}">
                <a16:creationId xmlns:a16="http://schemas.microsoft.com/office/drawing/2014/main" id="{37C8C6A8-F74B-FD71-C3A3-297306E84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4450"/>
            <a:ext cx="175260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ficus">
            <a:extLst>
              <a:ext uri="{FF2B5EF4-FFF2-40B4-BE49-F238E27FC236}">
                <a16:creationId xmlns:a16="http://schemas.microsoft.com/office/drawing/2014/main" id="{5B8613A7-B2A8-D526-ECD1-9BE52E7E3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5119688"/>
            <a:ext cx="1905000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xanthopan">
            <a:extLst>
              <a:ext uri="{FF2B5EF4-FFF2-40B4-BE49-F238E27FC236}">
                <a16:creationId xmlns:a16="http://schemas.microsoft.com/office/drawing/2014/main" id="{25C112B1-C30A-5BEF-BAB9-F339CF0F5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505325"/>
            <a:ext cx="3703637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7">
            <a:extLst>
              <a:ext uri="{FF2B5EF4-FFF2-40B4-BE49-F238E27FC236}">
                <a16:creationId xmlns:a16="http://schemas.microsoft.com/office/drawing/2014/main" id="{0D05CF0B-60D7-0B21-8D79-FC3400355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914400"/>
            <a:ext cx="8512175" cy="41862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s-CZ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Various level of specialisation</a:t>
            </a:r>
          </a:p>
          <a:p>
            <a:pPr lvl="1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s-CZ" altLang="en-US" sz="2000" dirty="0">
                <a:latin typeface="Times New Roman" panose="02020603050405020304" pitchFamily="18" charset="0"/>
                <a:cs typeface="Arial" panose="020B0604020202020204" pitchFamily="34" charset="0"/>
              </a:rPr>
              <a:t>specialist pollinators increase chance of reaching</a:t>
            </a:r>
            <a:br>
              <a:rPr lang="cs-CZ" altLang="en-US" sz="2000" dirty="0"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altLang="en-US" sz="2000" dirty="0">
                <a:latin typeface="Times New Roman" panose="02020603050405020304" pitchFamily="18" charset="0"/>
                <a:cs typeface="Arial" panose="020B0604020202020204" pitchFamily="34" charset="0"/>
              </a:rPr>
              <a:t>conspecific individuals, but limit number of pollinators</a:t>
            </a:r>
          </a:p>
          <a:p>
            <a:pPr marL="342900" indent="-34290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s-CZ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Example of high specialisation: orchid </a:t>
            </a:r>
            <a:r>
              <a:rPr lang="cs-CZ" altLang="en-US" sz="2400" i="1" dirty="0">
                <a:latin typeface="Times New Roman" panose="02020603050405020304" pitchFamily="18" charset="0"/>
                <a:cs typeface="Arial" panose="020B0604020202020204" pitchFamily="34" charset="0"/>
              </a:rPr>
              <a:t>Angraecum sesquipedale</a:t>
            </a:r>
          </a:p>
          <a:p>
            <a:pPr marL="1085850" lvl="1" indent="-34290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s-CZ" altLang="en-US" sz="2000" dirty="0">
                <a:latin typeface="Times New Roman" panose="02020603050405020304" pitchFamily="18" charset="0"/>
                <a:cs typeface="Arial" panose="020B0604020202020204" pitchFamily="34" charset="0"/>
              </a:rPr>
              <a:t>nectar in 30 cm long tubes</a:t>
            </a:r>
          </a:p>
          <a:p>
            <a:pPr marL="1085850" lvl="1" indent="-34290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s-CZ" altLang="en-US" sz="2000" dirty="0">
                <a:latin typeface="Times New Roman" panose="02020603050405020304" pitchFamily="18" charset="0"/>
                <a:cs typeface="Arial" panose="020B0604020202020204" pitchFamily="34" charset="0"/>
              </a:rPr>
              <a:t>moth </a:t>
            </a:r>
            <a:r>
              <a:rPr lang="cs-CZ" altLang="en-US" sz="2000" i="1" dirty="0">
                <a:latin typeface="Times New Roman" panose="02020603050405020304" pitchFamily="18" charset="0"/>
                <a:cs typeface="Arial" panose="020B0604020202020204" pitchFamily="34" charset="0"/>
              </a:rPr>
              <a:t>Xanthopan morgani praedicta</a:t>
            </a:r>
            <a:endParaRPr lang="cs-CZ" altLang="en-US" sz="2000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s-CZ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Life cylcle of pollinator and phenology of plants must be synchronized (cf. hypothesised effects of global warming)</a:t>
            </a:r>
          </a:p>
          <a:p>
            <a:pPr marL="342900" indent="-34290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s-CZ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Figs + fig wasps</a:t>
            </a:r>
          </a:p>
        </p:txBody>
      </p:sp>
      <p:sp>
        <p:nvSpPr>
          <p:cNvPr id="21511" name="Line 8">
            <a:extLst>
              <a:ext uri="{FF2B5EF4-FFF2-40B4-BE49-F238E27FC236}">
                <a16:creationId xmlns:a16="http://schemas.microsoft.com/office/drawing/2014/main" id="{74D13A20-D7CF-CBF8-72DF-86DEA41A14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45325" y="765175"/>
            <a:ext cx="4413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5AB118D-DFCF-A465-8DED-642ADFD91DF9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14300" y="152400"/>
            <a:ext cx="5041900" cy="10445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cs-CZ" sz="3200" kern="0"/>
              <a:t>Mutualistic pollination</a:t>
            </a:r>
          </a:p>
        </p:txBody>
      </p:sp>
      <p:sp>
        <p:nvSpPr>
          <p:cNvPr id="21513" name="Text Box 5">
            <a:extLst>
              <a:ext uri="{FF2B5EF4-FFF2-40B4-BE49-F238E27FC236}">
                <a16:creationId xmlns:a16="http://schemas.microsoft.com/office/drawing/2014/main" id="{40220B9D-5FF1-B3D8-33AB-1709947D9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725" y="2574925"/>
            <a:ext cx="28479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– větrobýl jedenapůlstopý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Rectangle 3">
            <a:extLst>
              <a:ext uri="{FF2B5EF4-FFF2-40B4-BE49-F238E27FC236}">
                <a16:creationId xmlns:a16="http://schemas.microsoft.com/office/drawing/2014/main" id="{9A4D8442-2E60-29B8-2B15-21B26EFF57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a favourite model of evolutionary biologists on mutualistic pollination and stability of mutualism </a:t>
            </a:r>
          </a:p>
          <a:p>
            <a:pPr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 dirty="0"/>
              <a:t>If </a:t>
            </a:r>
            <a:r>
              <a:rPr lang="cs-CZ" i="1" dirty="0"/>
              <a:t>Ficus</a:t>
            </a:r>
            <a:r>
              <a:rPr lang="cs-CZ" dirty="0"/>
              <a:t> had no fruits (not fertilized), all wasps would die.</a:t>
            </a:r>
          </a:p>
          <a:p>
            <a:pPr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 i="1" dirty="0"/>
              <a:t>Ficus</a:t>
            </a:r>
            <a:r>
              <a:rPr lang="cs-CZ" dirty="0"/>
              <a:t> must make sure that wasps would not eat all fruits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172F80D-36A1-7CD5-91A4-C71065328693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457200" y="274638"/>
            <a:ext cx="8229600" cy="8509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sz="4000" kern="0"/>
              <a:t>Figs and fig wasps</a:t>
            </a:r>
            <a:endParaRPr lang="cs-CZ" altLang="cs-CZ" sz="4000" kern="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osel.cz/_popisky/120_/1205405899.jpg">
            <a:extLst>
              <a:ext uri="{FF2B5EF4-FFF2-40B4-BE49-F238E27FC236}">
                <a16:creationId xmlns:a16="http://schemas.microsoft.com/office/drawing/2014/main" id="{2F9247DE-DFFD-21AA-4FAC-95E96AD06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112838"/>
            <a:ext cx="9090025" cy="526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1">
            <a:extLst>
              <a:ext uri="{FF2B5EF4-FFF2-40B4-BE49-F238E27FC236}">
                <a16:creationId xmlns:a16="http://schemas.microsoft.com/office/drawing/2014/main" id="{64E1DFF2-6495-2237-B547-DA877C292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6524625"/>
            <a:ext cx="8064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>
                <a:cs typeface="Arial" panose="020B0604020202020204" pitchFamily="34" charset="0"/>
              </a:rPr>
              <a:t>http://www.osel.cz/popisek_old.php?popisek=8382&amp;img=1205405899.jpg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60C1C30-00DA-CF93-CC9B-707261E01F37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457200" y="274638"/>
            <a:ext cx="8229600" cy="8509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sz="4000" kern="0"/>
              <a:t>Figs and fig wasps</a:t>
            </a:r>
            <a:endParaRPr lang="cs-CZ" altLang="cs-CZ" sz="4000" kern="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>
            <a:extLst>
              <a:ext uri="{FF2B5EF4-FFF2-40B4-BE49-F238E27FC236}">
                <a16:creationId xmlns:a16="http://schemas.microsoft.com/office/drawing/2014/main" id="{D3536519-084F-9C44-CD83-503A3A4787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908050"/>
            <a:ext cx="8435975" cy="52181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cs-CZ" altLang="en-US" dirty="0"/>
              <a:t>Susceptible to cheating</a:t>
            </a:r>
          </a:p>
          <a:p>
            <a:pPr eaLnBrk="1" hangingPunct="1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cs-CZ" altLang="en-US" dirty="0"/>
              <a:t>Pollen production is costly – can I offer it as reward? Pollinator should not take too much, and should really pollinate</a:t>
            </a:r>
          </a:p>
          <a:p>
            <a:pPr eaLnBrk="1" hangingPunct="1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cs-CZ" altLang="en-US" dirty="0"/>
              <a:t>Nectar – also costly (lot of sugar), how to do that no one else would steal it? How to protect against cheaters/robbers?</a:t>
            </a:r>
          </a:p>
          <a:p>
            <a:pPr eaLnBrk="1" hangingPunct="1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cs-CZ" altLang="en-US" dirty="0"/>
              <a:t>How to attract pollinators, but do not spend much nectar?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5DD0D33-9982-CB8E-0BEE-FECDC8CFF282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14300" y="152400"/>
            <a:ext cx="5041900" cy="10445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cs-CZ" sz="3200" kern="0"/>
              <a:t>Mutualistic pollination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24AD0AC8-68AD-A497-C820-72913232D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908050"/>
            <a:ext cx="6940550" cy="594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Text Box 3">
            <a:extLst>
              <a:ext uri="{FF2B5EF4-FFF2-40B4-BE49-F238E27FC236}">
                <a16:creationId xmlns:a16="http://schemas.microsoft.com/office/drawing/2014/main" id="{E13C36E8-03E5-4AF2-D57B-B2C9F95AB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3" y="6243638"/>
            <a:ext cx="324008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400" i="1">
                <a:cs typeface="Arial" panose="020B0604020202020204" pitchFamily="34" charset="0"/>
              </a:rPr>
              <a:t>Saponaria pumila</a:t>
            </a:r>
            <a:r>
              <a:rPr lang="cs-CZ" altLang="en-US" sz="2400">
                <a:cs typeface="Arial" panose="020B0604020202020204" pitchFamily="34" charset="0"/>
              </a:rPr>
              <a:t> (Alps)</a:t>
            </a:r>
          </a:p>
        </p:txBody>
      </p:sp>
      <p:sp>
        <p:nvSpPr>
          <p:cNvPr id="22532" name="Text Box 4">
            <a:extLst>
              <a:ext uri="{FF2B5EF4-FFF2-40B4-BE49-F238E27FC236}">
                <a16:creationId xmlns:a16="http://schemas.microsoft.com/office/drawing/2014/main" id="{E2E1F9F3-0370-E360-A895-E68937045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735013"/>
            <a:ext cx="4962525" cy="1938337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cs-CZ" altLang="en-US" sz="2400" dirty="0">
                <a:latin typeface="Times New Roman" panose="02020603050405020304" pitchFamily="18" charset="0"/>
              </a:rPr>
              <a:t>Nectar robbers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s-CZ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Eat nectar but do not pollinate,</a:t>
            </a:r>
            <a:br>
              <a:rPr lang="cs-CZ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e.g. bite through calyx to overcome the long tube, but then they do not encounter stigmas and anthers</a:t>
            </a:r>
            <a:endParaRPr lang="cs-CZ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E9EAE5D-5365-8F8B-F272-15E779C4E144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14300" y="152400"/>
            <a:ext cx="8202613" cy="6842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cs-CZ" sz="3200" kern="0" dirty="0"/>
              <a:t>Mutualistic pollination – animal cheaters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neektarrobbing">
            <a:extLst>
              <a:ext uri="{FF2B5EF4-FFF2-40B4-BE49-F238E27FC236}">
                <a16:creationId xmlns:a16="http://schemas.microsoft.com/office/drawing/2014/main" id="{BD4DD62D-4D58-13F9-E4B8-A4200AD65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4325"/>
            <a:ext cx="2530475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>
            <a:extLst>
              <a:ext uri="{FF2B5EF4-FFF2-40B4-BE49-F238E27FC236}">
                <a16:creationId xmlns:a16="http://schemas.microsoft.com/office/drawing/2014/main" id="{FB5BDBEC-6F7B-A686-C1B7-CD013F7DE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871538"/>
            <a:ext cx="23256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Rhododendron</a:t>
            </a:r>
            <a:br>
              <a:rPr lang="cs-CZ" alt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(Papua New Guinea)</a:t>
            </a:r>
          </a:p>
        </p:txBody>
      </p:sp>
      <p:pic>
        <p:nvPicPr>
          <p:cNvPr id="26628" name="Picture 2">
            <a:extLst>
              <a:ext uri="{FF2B5EF4-FFF2-40B4-BE49-F238E27FC236}">
                <a16:creationId xmlns:a16="http://schemas.microsoft.com/office/drawing/2014/main" id="{7FBA116F-1342-47B4-8F8C-327413A88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88" y="1584325"/>
            <a:ext cx="3719512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">
            <a:extLst>
              <a:ext uri="{FF2B5EF4-FFF2-40B4-BE49-F238E27FC236}">
                <a16:creationId xmlns:a16="http://schemas.microsoft.com/office/drawing/2014/main" id="{02D84773-B8F0-E5C4-C421-A912B39B7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3" y="1584325"/>
            <a:ext cx="2940050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Box 1">
            <a:extLst>
              <a:ext uri="{FF2B5EF4-FFF2-40B4-BE49-F238E27FC236}">
                <a16:creationId xmlns:a16="http://schemas.microsoft.com/office/drawing/2014/main" id="{540609C0-9559-6ED1-B229-A12F17D34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3575" y="1081088"/>
            <a:ext cx="1997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Galanthus nivalis</a:t>
            </a:r>
            <a:endParaRPr lang="cs-CZ" altLang="cs-CZ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31" name="TextBox 1">
            <a:extLst>
              <a:ext uri="{FF2B5EF4-FFF2-40B4-BE49-F238E27FC236}">
                <a16:creationId xmlns:a16="http://schemas.microsoft.com/office/drawing/2014/main" id="{689F9409-4673-6675-656E-D3FFAEDF2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895350"/>
            <a:ext cx="2508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Gentiana clusiana</a:t>
            </a:r>
            <a:endParaRPr lang="en-US" altLang="cs-CZ" sz="18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EE27BFA-F63E-83DA-89BE-DE4AE7F79598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14300" y="152400"/>
            <a:ext cx="8202613" cy="6842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cs-CZ" sz="3200" kern="0" dirty="0"/>
              <a:t>Mutualistic pollination – animal cheaters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B0F25AAC-B399-BFCF-4706-8D55EB717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685800"/>
            <a:ext cx="723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218C9F1E-3322-431F-5284-F590ACCE7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723900"/>
            <a:ext cx="8785225" cy="57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1200150" indent="-4572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ts val="1200"/>
              </a:spcBef>
              <a:buClrTx/>
              <a:buSzTx/>
              <a:buFontTx/>
              <a:buChar char="•"/>
            </a:pPr>
            <a:r>
              <a:rPr lang="cs-CZ" altLang="en-US">
                <a:latin typeface="Times New Roman" panose="02020603050405020304" pitchFamily="18" charset="0"/>
              </a:rPr>
              <a:t>relationship beneficial for both species (</a:t>
            </a:r>
            <a:r>
              <a:rPr lang="cs-CZ" altLang="en-US" b="1">
                <a:latin typeface="Times New Roman" panose="02020603050405020304" pitchFamily="18" charset="0"/>
              </a:rPr>
              <a:t>+</a:t>
            </a:r>
            <a:r>
              <a:rPr lang="cs-CZ" altLang="en-US">
                <a:latin typeface="Times New Roman" panose="02020603050405020304" pitchFamily="18" charset="0"/>
              </a:rPr>
              <a:t>,</a:t>
            </a:r>
            <a:r>
              <a:rPr lang="cs-CZ" altLang="en-US" b="1">
                <a:latin typeface="Times New Roman" panose="02020603050405020304" pitchFamily="18" charset="0"/>
              </a:rPr>
              <a:t>+</a:t>
            </a:r>
            <a:r>
              <a:rPr lang="cs-CZ" altLang="en-US">
                <a:latin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ts val="1200"/>
              </a:spcBef>
              <a:buClrTx/>
              <a:buSzTx/>
              <a:buFontTx/>
              <a:buChar char="•"/>
            </a:pPr>
            <a:r>
              <a:rPr lang="cs-CZ" altLang="en-US">
                <a:latin typeface="Times New Roman" panose="02020603050405020304" pitchFamily="18" charset="0"/>
              </a:rPr>
              <a:t>in the presence of the mutualist species</a:t>
            </a:r>
          </a:p>
          <a:p>
            <a:pPr lvl="1" eaLnBrk="1" hangingPunct="1">
              <a:spcBef>
                <a:spcPts val="1200"/>
              </a:spcBef>
              <a:buClrTx/>
              <a:buSzTx/>
              <a:buFontTx/>
              <a:buChar char="–"/>
            </a:pPr>
            <a:r>
              <a:rPr lang="cs-CZ" altLang="en-US">
                <a:latin typeface="Times New Roman" panose="02020603050405020304" pitchFamily="18" charset="0"/>
              </a:rPr>
              <a:t>individuals live longer, grow faster, reproduce more... – </a:t>
            </a:r>
            <a:r>
              <a:rPr lang="cs-CZ" altLang="en-US" b="1">
                <a:latin typeface="Times New Roman" panose="02020603050405020304" pitchFamily="18" charset="0"/>
              </a:rPr>
              <a:t>increased fitness</a:t>
            </a:r>
          </a:p>
          <a:p>
            <a:pPr eaLnBrk="1" hangingPunct="1">
              <a:spcBef>
                <a:spcPts val="1200"/>
              </a:spcBef>
              <a:buClrTx/>
              <a:buSzTx/>
              <a:buFontTx/>
              <a:buChar char="•"/>
            </a:pPr>
            <a:r>
              <a:rPr lang="cs-CZ" altLang="en-US">
                <a:latin typeface="Times New Roman" panose="02020603050405020304" pitchFamily="18" charset="0"/>
              </a:rPr>
              <a:t>each species is in fact selfish</a:t>
            </a:r>
          </a:p>
          <a:p>
            <a:pPr lvl="1" eaLnBrk="1" hangingPunct="1">
              <a:spcBef>
                <a:spcPts val="1200"/>
              </a:spcBef>
              <a:buClrTx/>
              <a:buSzTx/>
              <a:buFontTx/>
              <a:buChar char="–"/>
            </a:pPr>
            <a:r>
              <a:rPr lang="cs-CZ" altLang="en-US">
                <a:latin typeface="Times New Roman" panose="02020603050405020304" pitchFamily="18" charset="0"/>
              </a:rPr>
              <a:t>often unclear distinction of mutualists and predators/herbivores/parasites (mutual parasitism)</a:t>
            </a:r>
          </a:p>
          <a:p>
            <a:pPr eaLnBrk="1" hangingPunct="1">
              <a:spcBef>
                <a:spcPts val="1200"/>
              </a:spcBef>
              <a:buClrTx/>
              <a:buSzTx/>
              <a:buFontTx/>
              <a:buChar char="•"/>
            </a:pPr>
            <a:r>
              <a:rPr lang="cs-CZ" altLang="en-US">
                <a:latin typeface="Times New Roman" panose="02020603050405020304" pitchFamily="18" charset="0"/>
              </a:rPr>
              <a:t>Types</a:t>
            </a:r>
          </a:p>
          <a:p>
            <a:pPr lvl="1" eaLnBrk="1" hangingPunct="1">
              <a:spcBef>
                <a:spcPts val="1200"/>
              </a:spcBef>
              <a:buClrTx/>
              <a:buSzTx/>
              <a:buFontTx/>
              <a:buChar char="–"/>
            </a:pPr>
            <a:r>
              <a:rPr lang="cs-CZ" altLang="en-US">
                <a:latin typeface="Times New Roman" panose="02020603050405020304" pitchFamily="18" charset="0"/>
              </a:rPr>
              <a:t>facultative vs. obligatory (for one or for both)</a:t>
            </a:r>
          </a:p>
          <a:p>
            <a:pPr lvl="1" eaLnBrk="1" hangingPunct="1">
              <a:spcBef>
                <a:spcPts val="1200"/>
              </a:spcBef>
              <a:buClrTx/>
              <a:buSzTx/>
              <a:buFontTx/>
              <a:buChar char="–"/>
            </a:pPr>
            <a:r>
              <a:rPr lang="cs-CZ" altLang="en-US">
                <a:latin typeface="Times New Roman" panose="02020603050405020304" pitchFamily="18" charset="0"/>
              </a:rPr>
              <a:t>based on tightness of the relationship</a:t>
            </a:r>
          </a:p>
        </p:txBody>
      </p:sp>
      <p:sp>
        <p:nvSpPr>
          <p:cNvPr id="5124" name="Text Box 2">
            <a:extLst>
              <a:ext uri="{FF2B5EF4-FFF2-40B4-BE49-F238E27FC236}">
                <a16:creationId xmlns:a16="http://schemas.microsoft.com/office/drawing/2014/main" id="{2814E928-4B2B-7E5B-34C5-34D11B9CD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96838"/>
            <a:ext cx="5715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3600" b="1">
                <a:latin typeface="Times New Roman" panose="02020603050405020304" pitchFamily="18" charset="0"/>
              </a:rPr>
              <a:t>Mutualism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17C1E7-6ECD-BE45-5CF8-03AA8C6BB5D2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14300" y="152400"/>
            <a:ext cx="8202613" cy="6842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cs-CZ" sz="3200" kern="0" dirty="0"/>
              <a:t>Mutualistic pollination – animal cheaters</a:t>
            </a:r>
          </a:p>
        </p:txBody>
      </p:sp>
      <p:pic>
        <p:nvPicPr>
          <p:cNvPr id="27651" name="Obrázek 2">
            <a:extLst>
              <a:ext uri="{FF2B5EF4-FFF2-40B4-BE49-F238E27FC236}">
                <a16:creationId xmlns:a16="http://schemas.microsoft.com/office/drawing/2014/main" id="{4369505F-BAE5-860C-8398-B855D32B2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341438"/>
            <a:ext cx="8712200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3">
            <a:extLst>
              <a:ext uri="{FF2B5EF4-FFF2-40B4-BE49-F238E27FC236}">
                <a16:creationId xmlns:a16="http://schemas.microsoft.com/office/drawing/2014/main" id="{C2219F43-BEF8-493D-A25D-76F57D16B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871538"/>
            <a:ext cx="41227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Campanula zoysii</a:t>
            </a:r>
            <a:r>
              <a:rPr lang="cs-CZ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(Alps)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B901D928-A12A-7C3E-9869-AC3565F1C421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88" y="836613"/>
            <a:ext cx="2994025" cy="5949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675" name="Text Box 3">
            <a:extLst>
              <a:ext uri="{FF2B5EF4-FFF2-40B4-BE49-F238E27FC236}">
                <a16:creationId xmlns:a16="http://schemas.microsoft.com/office/drawing/2014/main" id="{08920103-F293-D138-F43A-4269CBF90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6084888"/>
            <a:ext cx="189706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Ophrys insecti</a:t>
            </a:r>
            <a:r>
              <a:rPr lang="cs-CZ" alt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fera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attracting bees</a:t>
            </a:r>
            <a:endParaRPr lang="en-US" altLang="en-US" sz="18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8" name="Text Box 5">
            <a:extLst>
              <a:ext uri="{FF2B5EF4-FFF2-40B4-BE49-F238E27FC236}">
                <a16:creationId xmlns:a16="http://schemas.microsoft.com/office/drawing/2014/main" id="{14DD4DCF-E9DF-9470-CD0A-D799B57AC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919163"/>
            <a:ext cx="5826125" cy="2678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cs-CZ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Deceptive flowers – šálivé květy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s-CZ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not offer any reward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s-CZ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pretend by colour, shape or scent (mimicry) that they offer nectar, other food (e.g. carrions), or mating opportunity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s-CZ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 orchids, </a:t>
            </a:r>
            <a:r>
              <a:rPr lang="cs-CZ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Aristolochia</a:t>
            </a:r>
            <a:r>
              <a:rPr lang="cs-CZ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B4B2DF4-84E9-9175-E0B1-355648960071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14300" y="152400"/>
            <a:ext cx="8202613" cy="766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cs-CZ" sz="3200" kern="0" dirty="0"/>
              <a:t>Mutualistic pollination – plant cheaters</a:t>
            </a:r>
          </a:p>
        </p:txBody>
      </p:sp>
      <p:pic>
        <p:nvPicPr>
          <p:cNvPr id="28678" name="Picture 2">
            <a:extLst>
              <a:ext uri="{FF2B5EF4-FFF2-40B4-BE49-F238E27FC236}">
                <a16:creationId xmlns:a16="http://schemas.microsoft.com/office/drawing/2014/main" id="{1E9E183C-7620-AECD-1FE8-62CA330D3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481513"/>
            <a:ext cx="342741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 Box 3">
            <a:extLst>
              <a:ext uri="{FF2B5EF4-FFF2-40B4-BE49-F238E27FC236}">
                <a16:creationId xmlns:a16="http://schemas.microsoft.com/office/drawing/2014/main" id="{FEEB8972-61FC-1566-30E0-D0FB0B8BF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3624263"/>
            <a:ext cx="2938463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Aristolochia microstoma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attracting flies (Greece)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https://www.frontiersin.org/articles/10.3389/fevo.2021.658441/full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84F41917-DDE9-0F49-3780-AD34303AF27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/>
              <a:t>Seed dispersal</a:t>
            </a:r>
            <a:endParaRPr lang="cs-CZ" altLang="cs-CZ" sz="3200"/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A39CCFDB-0888-9340-BE0D-52F0EAE188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6250" y="1628775"/>
            <a:ext cx="8229600" cy="4954588"/>
          </a:xfrm>
        </p:spPr>
        <p:txBody>
          <a:bodyPr/>
          <a:lstStyle/>
          <a:p>
            <a:pPr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terms: -chory (seeds) × -phily (pollen</a:t>
            </a:r>
            <a:r>
              <a:rPr lang="cs-CZ" sz="2000"/>
              <a:t> or other</a:t>
            </a:r>
            <a:r>
              <a:rPr lang="cs-CZ"/>
              <a:t>)</a:t>
            </a:r>
          </a:p>
          <a:p>
            <a:pPr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Unassisted</a:t>
            </a:r>
            <a:endParaRPr lang="cs-CZ" dirty="0"/>
          </a:p>
          <a:p>
            <a:pPr lvl="1"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fall down (barochory)</a:t>
            </a:r>
            <a:endParaRPr lang="cs-CZ" dirty="0"/>
          </a:p>
          <a:p>
            <a:pPr lvl="1"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explosive (autochory) – e.g. </a:t>
            </a:r>
            <a:r>
              <a:rPr lang="cs-CZ" i="1"/>
              <a:t>Impatiens</a:t>
            </a:r>
            <a:endParaRPr lang="cs-CZ" i="1" dirty="0"/>
          </a:p>
          <a:p>
            <a:pPr lvl="1"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wind (anemochory) – either with flying mechanism, or extremely light, or tumbleweed (rolling whole plants)</a:t>
            </a:r>
            <a:endParaRPr lang="cs-CZ" dirty="0"/>
          </a:p>
          <a:p>
            <a:pPr lvl="1"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water (hydrochory) – in water streams, or just water on soil surface after downpour</a:t>
            </a:r>
            <a:endParaRPr lang="cs-CZ" dirty="0"/>
          </a:p>
          <a:p>
            <a:pPr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 err="1"/>
              <a:t>Trade-off</a:t>
            </a:r>
            <a:r>
              <a:rPr lang="cs-CZ"/>
              <a:t> light seeds vs. nutrient storage</a:t>
            </a:r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C7A63883-5F7B-D0BC-1F96-DAB6BF3FB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67063"/>
            <a:ext cx="3754438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tumbleweed</a:t>
            </a:r>
            <a:endParaRPr lang="cs-CZ" altLang="en-US" b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800">
                <a:latin typeface="Times New Roman" panose="02020603050405020304" pitchFamily="18" charset="0"/>
              </a:rPr>
              <a:t>In several families, e.g.: Brasicaceae, Amarylidaceae, Amaranthaceae, Chenopodiaceae, Apiaceae</a:t>
            </a:r>
          </a:p>
        </p:txBody>
      </p:sp>
      <p:pic>
        <p:nvPicPr>
          <p:cNvPr id="31747" name="Picture 2">
            <a:extLst>
              <a:ext uri="{FF2B5EF4-FFF2-40B4-BE49-F238E27FC236}">
                <a16:creationId xmlns:a16="http://schemas.microsoft.com/office/drawing/2014/main" id="{E31B4734-FFE0-A785-9512-BEE21CD1D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3049588"/>
            <a:ext cx="4105275" cy="380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2">
            <a:extLst>
              <a:ext uri="{FF2B5EF4-FFF2-40B4-BE49-F238E27FC236}">
                <a16:creationId xmlns:a16="http://schemas.microsoft.com/office/drawing/2014/main" id="{FC1C1A06-95CB-94DE-545D-195C3C03D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6396038"/>
            <a:ext cx="2736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400" i="1">
                <a:latin typeface="Times New Roman" panose="02020603050405020304" pitchFamily="18" charset="0"/>
              </a:rPr>
              <a:t>Crambe tataria</a:t>
            </a:r>
            <a:endParaRPr lang="en-US" altLang="en-US" sz="2400" i="1">
              <a:latin typeface="Times New Roman" panose="02020603050405020304" pitchFamily="18" charset="0"/>
            </a:endParaRPr>
          </a:p>
        </p:txBody>
      </p:sp>
      <p:pic>
        <p:nvPicPr>
          <p:cNvPr id="31749" name="Picture 2">
            <a:extLst>
              <a:ext uri="{FF2B5EF4-FFF2-40B4-BE49-F238E27FC236}">
                <a16:creationId xmlns:a16="http://schemas.microsoft.com/office/drawing/2014/main" id="{2F81F436-B1FE-C74B-D2CC-2173D8C9E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0"/>
            <a:ext cx="410527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0" name="Text Box 3">
            <a:extLst>
              <a:ext uri="{FF2B5EF4-FFF2-40B4-BE49-F238E27FC236}">
                <a16:creationId xmlns:a16="http://schemas.microsoft.com/office/drawing/2014/main" id="{FDD1A7D8-C59B-505D-1D6B-455AB59FA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350963"/>
            <a:ext cx="2592388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400" i="1">
                <a:cs typeface="Arial" panose="020B0604020202020204" pitchFamily="34" charset="0"/>
              </a:rPr>
              <a:t>Ecbalium elaterium</a:t>
            </a:r>
            <a:br>
              <a:rPr lang="cs-CZ" altLang="en-US" sz="2400" i="1">
                <a:cs typeface="Arial" panose="020B0604020202020204" pitchFamily="34" charset="0"/>
              </a:rPr>
            </a:br>
            <a:r>
              <a:rPr lang="cs-CZ" altLang="en-US" sz="2400" i="1">
                <a:cs typeface="Arial" panose="020B0604020202020204" pitchFamily="34" charset="0"/>
              </a:rPr>
              <a:t>– </a:t>
            </a:r>
            <a:r>
              <a:rPr lang="cs-CZ" altLang="en-US" sz="2400">
                <a:cs typeface="Arial" panose="020B0604020202020204" pitchFamily="34" charset="0"/>
              </a:rPr>
              <a:t>explosive fruits</a:t>
            </a:r>
            <a:endParaRPr lang="cs-CZ" altLang="en-US" sz="2400" i="1">
              <a:cs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0521AED-23DF-92E4-EF77-7FCC55937DB0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07950" y="274638"/>
            <a:ext cx="4930775" cy="9937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sz="3200" kern="0"/>
              <a:t>Unassisted seed dispersal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3">
            <a:extLst>
              <a:ext uri="{FF2B5EF4-FFF2-40B4-BE49-F238E27FC236}">
                <a16:creationId xmlns:a16="http://schemas.microsoft.com/office/drawing/2014/main" id="{17BB381E-A43D-70F0-9CAC-A8F78B03D0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518525" cy="4525962"/>
          </a:xfrm>
        </p:spPr>
        <p:txBody>
          <a:bodyPr/>
          <a:lstStyle/>
          <a:p>
            <a:pPr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Non-mutualist – exozoochory</a:t>
            </a:r>
          </a:p>
          <a:p>
            <a:pPr lvl="1"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at least comensalism (+,0), but rather +,- (parasitism?)</a:t>
            </a:r>
          </a:p>
          <a:p>
            <a:pPr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Short-distance directed dispersal</a:t>
            </a:r>
          </a:p>
          <a:p>
            <a:pPr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Long-distance dispersal</a:t>
            </a:r>
          </a:p>
          <a:p>
            <a:pPr lvl="1"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especially migratory water birds, also other animals</a:t>
            </a:r>
            <a:br>
              <a:rPr lang="cs-CZ"/>
            </a:br>
            <a:r>
              <a:rPr lang="cs-CZ" sz="1200"/>
              <a:t>(</a:t>
            </a:r>
            <a:r>
              <a:rPr lang="en-GB" sz="1200"/>
              <a:t>Krahule</a:t>
            </a:r>
            <a:r>
              <a:rPr lang="cs-CZ" sz="1200"/>
              <a:t>c</a:t>
            </a:r>
            <a:r>
              <a:rPr lang="en-GB" sz="1200"/>
              <a:t> F., Lepš J. (1994)</a:t>
            </a:r>
            <a:r>
              <a:rPr lang="cs-CZ" sz="1200"/>
              <a:t> </a:t>
            </a:r>
            <a:r>
              <a:rPr lang="en-GB" sz="1200"/>
              <a:t>Establishment success of plant immigrants in a new water reservoir. </a:t>
            </a:r>
            <a:r>
              <a:rPr lang="en-GB" sz="1200" i="1"/>
              <a:t>Folia Geobot</a:t>
            </a:r>
            <a:r>
              <a:rPr lang="cs-CZ" sz="1200" i="1"/>
              <a:t>anica</a:t>
            </a:r>
            <a:r>
              <a:rPr lang="en-GB" sz="1200"/>
              <a:t> </a:t>
            </a:r>
            <a:r>
              <a:rPr lang="en-GB" sz="1200" b="1"/>
              <a:t>29</a:t>
            </a:r>
            <a:r>
              <a:rPr lang="cs-CZ" sz="1200" b="1"/>
              <a:t>:</a:t>
            </a:r>
            <a:r>
              <a:rPr lang="en-GB" sz="1200" b="1"/>
              <a:t> </a:t>
            </a:r>
            <a:r>
              <a:rPr lang="en-GB" sz="1200"/>
              <a:t>3–14.</a:t>
            </a:r>
            <a:r>
              <a:rPr lang="cs-CZ" sz="1200"/>
              <a:t>)</a:t>
            </a:r>
            <a:endParaRPr lang="cs-CZ" sz="1200" dirty="0"/>
          </a:p>
          <a:p>
            <a:pPr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Mutualistic – provide a reward, </a:t>
            </a:r>
          </a:p>
          <a:p>
            <a:pPr lvl="1"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typically fleshy fruits with hard stone (for vertebrates)</a:t>
            </a:r>
            <a:endParaRPr lang="cs-CZ" dirty="0"/>
          </a:p>
          <a:p>
            <a:pPr lvl="1"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myrmecochory – elaiosome as a reward for ants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7D7CF69-9998-B5BF-F917-25B31E4CF01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/>
              <a:t>Assisted seed dispersal</a:t>
            </a:r>
            <a:endParaRPr lang="cs-CZ" altLang="cs-CZ" sz="32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939B4096-D947-4754-A798-1BCF56A65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4716462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>
            <a:extLst>
              <a:ext uri="{FF2B5EF4-FFF2-40B4-BE49-F238E27FC236}">
                <a16:creationId xmlns:a16="http://schemas.microsoft.com/office/drawing/2014/main" id="{AA40C993-3B2B-2D5B-AD3B-7CB7AAC05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284538"/>
            <a:ext cx="4716462" cy="357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>
            <a:extLst>
              <a:ext uri="{FF2B5EF4-FFF2-40B4-BE49-F238E27FC236}">
                <a16:creationId xmlns:a16="http://schemas.microsoft.com/office/drawing/2014/main" id="{0675D5BD-B9CE-7F1C-D09C-BEFBE53E8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40238" cy="351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7" name="Picture 5">
            <a:extLst>
              <a:ext uri="{FF2B5EF4-FFF2-40B4-BE49-F238E27FC236}">
                <a16:creationId xmlns:a16="http://schemas.microsoft.com/office/drawing/2014/main" id="{7B6423E4-18CC-DDCF-32EA-486D857CA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2788"/>
            <a:ext cx="4473575" cy="36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8" name="Picture 6">
            <a:extLst>
              <a:ext uri="{FF2B5EF4-FFF2-40B4-BE49-F238E27FC236}">
                <a16:creationId xmlns:a16="http://schemas.microsoft.com/office/drawing/2014/main" id="{01D893E1-DF05-DBC8-FC83-D6640864E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0"/>
            <a:ext cx="2466975" cy="328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9" name="Text Box 7">
            <a:extLst>
              <a:ext uri="{FF2B5EF4-FFF2-40B4-BE49-F238E27FC236}">
                <a16:creationId xmlns:a16="http://schemas.microsoft.com/office/drawing/2014/main" id="{39FFEC5E-2DD4-1860-04FA-6F57F933E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5400"/>
            <a:ext cx="9144000" cy="400050"/>
          </a:xfrm>
          <a:prstGeom prst="rect">
            <a:avLst/>
          </a:prstGeom>
          <a:solidFill>
            <a:srgbClr val="A7F5F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Plants live with mammals, birds, insects and other animals dispersing seeds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5A8E102E-61D3-C6AA-F1D5-47C31BB6FCF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Myrmecochorous plants</a:t>
            </a:r>
          </a:p>
        </p:txBody>
      </p:sp>
      <p:pic>
        <p:nvPicPr>
          <p:cNvPr id="35843" name="Picture 3" descr="Helleborus_lividus_ho01">
            <a:extLst>
              <a:ext uri="{FF2B5EF4-FFF2-40B4-BE49-F238E27FC236}">
                <a16:creationId xmlns:a16="http://schemas.microsoft.com/office/drawing/2014/main" id="{72B42F0F-ABC9-D0B9-9D87-18B70C29A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2695575"/>
            <a:ext cx="3649663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4">
            <a:extLst>
              <a:ext uri="{FF2B5EF4-FFF2-40B4-BE49-F238E27FC236}">
                <a16:creationId xmlns:a16="http://schemas.microsoft.com/office/drawing/2014/main" id="{9E6FE5D4-8A7B-8D05-D34F-703F17748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561013"/>
            <a:ext cx="4391025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000">
                <a:cs typeface="Arial" panose="020B0604020202020204" pitchFamily="34" charset="0"/>
              </a:rPr>
              <a:t>Elaiosome on seeds of </a:t>
            </a:r>
            <a:r>
              <a:rPr lang="cs-CZ" altLang="en-US" sz="2000" i="1">
                <a:cs typeface="Arial" panose="020B0604020202020204" pitchFamily="34" charset="0"/>
              </a:rPr>
              <a:t>Helleborus lividus </a:t>
            </a:r>
            <a:r>
              <a:rPr lang="cs-CZ" altLang="en-US" sz="2000">
                <a:cs typeface="Arial" panose="020B0604020202020204" pitchFamily="34" charset="0"/>
              </a:rPr>
              <a:t> </a:t>
            </a:r>
            <a:r>
              <a:rPr lang="cs-CZ" altLang="en-US" sz="1000">
                <a:cs typeface="Arial" panose="020B0604020202020204" pitchFamily="34" charset="0"/>
                <a:hlinkClick r:id="rId3"/>
              </a:rPr>
              <a:t>http://www.botanik-bochum.de/html/pflanzenbilder/Helleborus.htm</a:t>
            </a:r>
            <a:endParaRPr lang="cs-CZ" altLang="en-US" sz="100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en-US" sz="1800" i="1">
              <a:cs typeface="Arial" panose="020B0604020202020204" pitchFamily="34" charset="0"/>
            </a:endParaRPr>
          </a:p>
        </p:txBody>
      </p:sp>
      <p:sp>
        <p:nvSpPr>
          <p:cNvPr id="35845" name="TextBox 2">
            <a:extLst>
              <a:ext uri="{FF2B5EF4-FFF2-40B4-BE49-F238E27FC236}">
                <a16:creationId xmlns:a16="http://schemas.microsoft.com/office/drawing/2014/main" id="{C4005C86-97BF-89D8-B0D5-69F82E524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84350"/>
            <a:ext cx="85074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en-US" sz="2800">
                <a:latin typeface="Times New Roman" panose="02020603050405020304" pitchFamily="18" charset="0"/>
                <a:cs typeface="Arial" panose="020B0604020202020204" pitchFamily="34" charset="0"/>
              </a:rPr>
              <a:t>Evolved independently about 100× across phylogeny</a:t>
            </a:r>
            <a:endParaRPr lang="cs-CZ" altLang="en-US" sz="2800">
              <a:latin typeface="Times New Roman" panose="02020603050405020304" pitchFamily="18" charset="0"/>
            </a:endParaRPr>
          </a:p>
        </p:txBody>
      </p:sp>
      <p:pic>
        <p:nvPicPr>
          <p:cNvPr id="35846" name="Picture 3">
            <a:extLst>
              <a:ext uri="{FF2B5EF4-FFF2-40B4-BE49-F238E27FC236}">
                <a16:creationId xmlns:a16="http://schemas.microsoft.com/office/drawing/2014/main" id="{D3D13749-BE31-1DE4-13AE-83D85CD43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695575"/>
            <a:ext cx="3686175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 Box 4">
            <a:extLst>
              <a:ext uri="{FF2B5EF4-FFF2-40B4-BE49-F238E27FC236}">
                <a16:creationId xmlns:a16="http://schemas.microsoft.com/office/drawing/2014/main" id="{809B0EBD-312D-28EC-750B-E705799FD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550" y="5535613"/>
            <a:ext cx="3541713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000" i="1">
                <a:cs typeface="Arial" panose="020B0604020202020204" pitchFamily="34" charset="0"/>
              </a:rPr>
              <a:t>Knautia arvensis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1000">
                <a:cs typeface="Arial" panose="020B0604020202020204" pitchFamily="34" charset="0"/>
                <a:hlinkClick r:id="rId5"/>
              </a:rPr>
              <a:t>https://pladias.cz/taxon/pictures/Knautia%20arvensis</a:t>
            </a:r>
            <a:endParaRPr lang="cs-CZ" altLang="en-US" sz="100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BE72B-7641-F475-B4D5-C5E8812ED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Mutualistic seed dispersal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01D2E-F8F0-F148-774F-E711A73F1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Advantage – seeds are deposited in suitable sites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cs-CZ" i="1"/>
              <a:t>Viscum</a:t>
            </a:r>
            <a:r>
              <a:rPr lang="cs-CZ"/>
              <a:t> (a mistletoe) – </a:t>
            </a:r>
            <a:r>
              <a:rPr lang="cs-CZ" i="1"/>
              <a:t>Turdus viscivorus</a:t>
            </a:r>
            <a:r>
              <a:rPr lang="cs-CZ"/>
              <a:t> (bird)</a:t>
            </a:r>
          </a:p>
          <a:p>
            <a:pPr lvl="1"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defecation on tree, seeds stick to the branch,</a:t>
            </a:r>
          </a:p>
          <a:p>
            <a:pPr lvl="1"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no other way to ensure this.</a:t>
            </a:r>
            <a:endParaRPr lang="cs-CZ" dirty="0"/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Germination in excrement – more nutrients</a:t>
            </a:r>
            <a:endParaRPr lang="cs-CZ" dirty="0"/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Directed dispersal by ants</a:t>
            </a:r>
            <a:endParaRPr lang="cs-CZ" dirty="0"/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532C67DF-121B-272C-8848-255A5D85BF5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Mutualism or herbivory?</a:t>
            </a:r>
            <a:endParaRPr lang="cs-CZ" dirty="0"/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1F6EFE02-8BCC-B161-D7E9-35D1C999C7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 altLang="en-US"/>
              <a:t>Cows – herbivores, eat also seeds (not selective)</a:t>
            </a:r>
          </a:p>
          <a:p>
            <a:pPr lvl="1"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 altLang="en-US"/>
              <a:t>seeds which survive the passage through digestive tract can be dispersed far and germinate in nutrient rich microhabitat, which may compensate the loss</a:t>
            </a:r>
          </a:p>
          <a:p>
            <a:pPr lvl="1"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 altLang="en-US"/>
              <a:t>some seeds require passage through digestive tract to break dormancy</a:t>
            </a:r>
          </a:p>
          <a:p>
            <a:pPr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 altLang="en-US"/>
              <a:t>If seed predators make winter storage</a:t>
            </a:r>
          </a:p>
          <a:p>
            <a:pPr lvl="1"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 altLang="en-US"/>
              <a:t>some seeds are lost or forgotten</a:t>
            </a:r>
          </a:p>
          <a:p>
            <a:pPr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 altLang="en-US"/>
              <a:t>Elaiosome</a:t>
            </a:r>
          </a:p>
          <a:p>
            <a:pPr lvl="1"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 altLang="en-US"/>
              <a:t>sometimes considered protection against herbivory</a:t>
            </a:r>
          </a:p>
          <a:p>
            <a:pPr lvl="1" eaLnBrk="1" hangingPunct="1">
              <a:buClrTx/>
              <a:buFont typeface="Arial" panose="020B0604020202020204" pitchFamily="34" charset="0"/>
              <a:buChar char="•"/>
              <a:defRPr/>
            </a:pPr>
            <a:endParaRPr lang="cs-CZ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mageVN217s">
            <a:extLst>
              <a:ext uri="{FF2B5EF4-FFF2-40B4-BE49-F238E27FC236}">
                <a16:creationId xmlns:a16="http://schemas.microsoft.com/office/drawing/2014/main" id="{9528660D-5A15-A5F6-5E3F-0AA1198BC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6713"/>
            <a:ext cx="2627313" cy="395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 descr="gif%5Ccaffeine">
            <a:extLst>
              <a:ext uri="{FF2B5EF4-FFF2-40B4-BE49-F238E27FC236}">
                <a16:creationId xmlns:a16="http://schemas.microsoft.com/office/drawing/2014/main" id="{03E60F71-8B04-0371-2BA2-73DC33939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997200"/>
            <a:ext cx="12176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coffea-arabica-1">
            <a:extLst>
              <a:ext uri="{FF2B5EF4-FFF2-40B4-BE49-F238E27FC236}">
                <a16:creationId xmlns:a16="http://schemas.microsoft.com/office/drawing/2014/main" id="{91D2D680-9F7B-0ACD-C3C5-78A816CBA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62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 descr="Coffee Fields at the Doka Coffee Plantation">
            <a:extLst>
              <a:ext uri="{FF2B5EF4-FFF2-40B4-BE49-F238E27FC236}">
                <a16:creationId xmlns:a16="http://schemas.microsoft.com/office/drawing/2014/main" id="{0536C4A1-DD9F-9F43-6B3F-06A0B6949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919413"/>
            <a:ext cx="4859337" cy="39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 Box 6">
            <a:extLst>
              <a:ext uri="{FF2B5EF4-FFF2-40B4-BE49-F238E27FC236}">
                <a16:creationId xmlns:a16="http://schemas.microsoft.com/office/drawing/2014/main" id="{6F1E2AD5-7275-299C-A702-88420E569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1341438"/>
            <a:ext cx="4859337" cy="1323975"/>
          </a:xfrm>
          <a:prstGeom prst="rect">
            <a:avLst/>
          </a:prstGeom>
          <a:solidFill>
            <a:srgbClr val="A7F5F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Coffee</a:t>
            </a:r>
            <a:r>
              <a:rPr lang="cs-CZ" altLang="en-US" sz="2000" i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altLang="en-US" sz="2000" i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Homo sapiens</a:t>
            </a:r>
            <a:r>
              <a:rPr lang="en-US" altLang="en-US"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 in mutualism where people helped coffee to win competition with other species and increas the range of distribution</a:t>
            </a:r>
            <a:endParaRPr lang="en-US" altLang="en-US" sz="20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9" name="AutoShape 7">
            <a:extLst>
              <a:ext uri="{FF2B5EF4-FFF2-40B4-BE49-F238E27FC236}">
                <a16:creationId xmlns:a16="http://schemas.microsoft.com/office/drawing/2014/main" id="{91C8727D-0ADF-7F04-BFBB-39E829747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6308725"/>
            <a:ext cx="1439863" cy="431800"/>
          </a:xfrm>
          <a:prstGeom prst="rightArrow">
            <a:avLst>
              <a:gd name="adj1" fmla="val 50000"/>
              <a:gd name="adj2" fmla="val 83364"/>
            </a:avLst>
          </a:prstGeom>
          <a:solidFill>
            <a:srgbClr val="0000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8920" name="Picture 8">
            <a:extLst>
              <a:ext uri="{FF2B5EF4-FFF2-40B4-BE49-F238E27FC236}">
                <a16:creationId xmlns:a16="http://schemas.microsoft.com/office/drawing/2014/main" id="{0E517C16-6D6F-BAB5-1101-E6A442FDA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437063"/>
            <a:ext cx="152400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21" name="Text Box 9">
            <a:extLst>
              <a:ext uri="{FF2B5EF4-FFF2-40B4-BE49-F238E27FC236}">
                <a16:creationId xmlns:a16="http://schemas.microsoft.com/office/drawing/2014/main" id="{2CA886C5-AD3B-6B8C-664A-3BE7F263B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-26988"/>
            <a:ext cx="4967287" cy="954088"/>
          </a:xfrm>
          <a:prstGeom prst="rect">
            <a:avLst/>
          </a:prstGeom>
          <a:solidFill>
            <a:srgbClr val="A7F5F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live with domesticated plants and animals</a:t>
            </a:r>
            <a:endParaRPr lang="en-US" altLang="en-US" sz="28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A5DE50DE-9D2E-96AD-8A4E-0CA80D89E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685800"/>
            <a:ext cx="723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6147" name="Text Box 2">
            <a:extLst>
              <a:ext uri="{FF2B5EF4-FFF2-40B4-BE49-F238E27FC236}">
                <a16:creationId xmlns:a16="http://schemas.microsoft.com/office/drawing/2014/main" id="{51345FB2-10D8-5A47-F3E4-60E764427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96838"/>
            <a:ext cx="5715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3600" b="1">
                <a:latin typeface="Times New Roman" panose="02020603050405020304" pitchFamily="18" charset="0"/>
              </a:rPr>
              <a:t>Mutualism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228E84C1-740D-85DC-EFA6-068752975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723900"/>
            <a:ext cx="8964612" cy="50784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en-US"/>
              <a:t>Terminology</a:t>
            </a:r>
          </a:p>
          <a:p>
            <a:pPr marL="457200" indent="-457200" eaLnBrk="1" hangingPunct="1">
              <a:spcBef>
                <a:spcPct val="50000"/>
              </a:spcBef>
              <a:defRPr/>
            </a:pPr>
            <a:r>
              <a:rPr lang="cs-CZ" altLang="en-US"/>
              <a:t>Mutualism – mutually beneficial relationship (+,+)</a:t>
            </a:r>
          </a:p>
          <a:p>
            <a:pPr marL="1200150" lvl="1" indent="-457200" eaLnBrk="1" hangingPunct="1">
              <a:spcBef>
                <a:spcPct val="50000"/>
              </a:spcBef>
              <a:defRPr/>
            </a:pPr>
            <a:r>
              <a:rPr lang="cs-CZ" altLang="en-US"/>
              <a:t>no matter how tight or obligatory is the relationship</a:t>
            </a:r>
          </a:p>
          <a:p>
            <a:pPr marL="457200" indent="-457200" eaLnBrk="1" hangingPunct="1">
              <a:spcBef>
                <a:spcPct val="50000"/>
              </a:spcBef>
              <a:defRPr/>
            </a:pPr>
            <a:r>
              <a:rPr lang="cs-CZ" altLang="en-US"/>
              <a:t>Symbiosis – shift of meaning in time</a:t>
            </a:r>
          </a:p>
          <a:p>
            <a:pPr marL="1200150" lvl="1" indent="-457200" eaLnBrk="1" hangingPunct="1">
              <a:spcBef>
                <a:spcPct val="50000"/>
              </a:spcBef>
              <a:defRPr/>
            </a:pPr>
            <a:r>
              <a:rPr lang="cs-CZ" altLang="en-US"/>
              <a:t>originally very tight realtionship,</a:t>
            </a:r>
            <a:br>
              <a:rPr lang="cs-CZ" altLang="en-US"/>
            </a:br>
            <a:r>
              <a:rPr lang="cs-CZ" altLang="en-US"/>
              <a:t>no matter if positive or negative</a:t>
            </a:r>
          </a:p>
          <a:p>
            <a:pPr marL="1200150" lvl="1" indent="-457200" eaLnBrk="1" hangingPunct="1">
              <a:spcBef>
                <a:spcPct val="50000"/>
              </a:spcBef>
              <a:defRPr/>
            </a:pPr>
            <a:r>
              <a:rPr lang="cs-CZ" altLang="en-US"/>
              <a:t>later only positive relationship</a:t>
            </a:r>
          </a:p>
          <a:p>
            <a:pPr marL="1200150" lvl="1" indent="-457200" eaLnBrk="1" hangingPunct="1">
              <a:spcBef>
                <a:spcPct val="50000"/>
              </a:spcBef>
              <a:defRPr/>
            </a:pPr>
            <a:r>
              <a:rPr lang="cs-CZ" altLang="en-US"/>
              <a:t>BTH try to bring back the original meaning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3CEEF9E7-DD93-57F0-31FB-E6DE7F462A2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Domesticated plants and animals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D45A0861-FD9D-B503-C3CB-1B5B480612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417638"/>
            <a:ext cx="8640762" cy="47085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en-US"/>
              <a:t>Advantageous for whole population </a:t>
            </a:r>
            <a:br>
              <a:rPr lang="cs-CZ" altLang="en-US"/>
            </a:br>
            <a:r>
              <a:rPr lang="cs-CZ" altLang="en-US"/>
              <a:t>(not for each individual)</a:t>
            </a:r>
          </a:p>
          <a:p>
            <a:pPr eaLnBrk="1" hangingPunct="1">
              <a:defRPr/>
            </a:pPr>
            <a:r>
              <a:rPr lang="cs-CZ" altLang="en-US"/>
              <a:t>Humans help coffee to disperse and grow</a:t>
            </a:r>
            <a:br>
              <a:rPr lang="cs-CZ" altLang="en-US"/>
            </a:br>
            <a:r>
              <a:rPr lang="cs-CZ" altLang="en-US"/>
              <a:t>(and invest a lot of energy into this support)</a:t>
            </a:r>
            <a:br>
              <a:rPr lang="cs-CZ" altLang="en-US"/>
            </a:br>
            <a:r>
              <a:rPr lang="cs-CZ" altLang="en-US"/>
              <a:t>but then fry (almost!) all seeds</a:t>
            </a:r>
          </a:p>
          <a:p>
            <a:pPr eaLnBrk="1" hangingPunct="1">
              <a:defRPr/>
            </a:pPr>
            <a:r>
              <a:rPr lang="cs-CZ" altLang="en-US"/>
              <a:t>In natural stable population (in average):</a:t>
            </a:r>
            <a:br>
              <a:rPr lang="cs-CZ" altLang="en-US"/>
            </a:br>
            <a:r>
              <a:rPr lang="cs-CZ" altLang="en-US"/>
              <a:t>a single plant produces many seeds,</a:t>
            </a:r>
            <a:br>
              <a:rPr lang="cs-CZ" altLang="en-US"/>
            </a:br>
            <a:r>
              <a:rPr lang="cs-CZ" altLang="en-US"/>
              <a:t>but just a single one survives until seed production</a:t>
            </a:r>
          </a:p>
          <a:p>
            <a:pPr lvl="1" eaLnBrk="1" hangingPunct="1">
              <a:defRPr/>
            </a:pPr>
            <a:r>
              <a:rPr lang="cs-CZ" altLang="en-US"/>
              <a:t>People ensure this, and also help with dispersal</a:t>
            </a:r>
          </a:p>
        </p:txBody>
      </p:sp>
      <p:pic>
        <p:nvPicPr>
          <p:cNvPr id="40964" name="Picture 5" descr="Coffee Fields at the Doka Coffee Plantation">
            <a:extLst>
              <a:ext uri="{FF2B5EF4-FFF2-40B4-BE49-F238E27FC236}">
                <a16:creationId xmlns:a16="http://schemas.microsoft.com/office/drawing/2014/main" id="{D28E62A1-58F8-8E17-1231-16875066E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125538"/>
            <a:ext cx="140335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F90BC432-BF4A-8C1F-20AE-C8ED09C4419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Domesticated plants and animals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CACFE3DE-2699-0D94-B15C-9B4F3E342C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417638"/>
            <a:ext cx="8640762" cy="47085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en-US"/>
              <a:t>Advantageous for whole population </a:t>
            </a:r>
            <a:br>
              <a:rPr lang="cs-CZ" altLang="en-US"/>
            </a:br>
            <a:r>
              <a:rPr lang="cs-CZ" altLang="en-US"/>
              <a:t>(not for each individual)</a:t>
            </a:r>
          </a:p>
          <a:p>
            <a:pPr eaLnBrk="1" hangingPunct="1">
              <a:defRPr/>
            </a:pPr>
            <a:r>
              <a:rPr lang="cs-CZ" altLang="en-US"/>
              <a:t>Humans help pigs with food and reproduction,</a:t>
            </a:r>
            <a:br>
              <a:rPr lang="cs-CZ" altLang="en-US"/>
            </a:br>
            <a:r>
              <a:rPr lang="cs-CZ" altLang="en-US"/>
              <a:t>(and invest a lot of energy into this support)</a:t>
            </a:r>
            <a:br>
              <a:rPr lang="cs-CZ" altLang="en-US"/>
            </a:br>
            <a:r>
              <a:rPr lang="cs-CZ" altLang="en-US"/>
              <a:t>but then kill and eat (almost!) all offspring</a:t>
            </a:r>
          </a:p>
          <a:p>
            <a:pPr eaLnBrk="1" hangingPunct="1">
              <a:defRPr/>
            </a:pPr>
            <a:r>
              <a:rPr lang="cs-CZ" altLang="en-US"/>
              <a:t>In natural stable population (in average):</a:t>
            </a:r>
            <a:br>
              <a:rPr lang="cs-CZ" altLang="en-US"/>
            </a:br>
            <a:r>
              <a:rPr lang="cs-CZ" altLang="en-US"/>
              <a:t>just a single piglet per mother survives</a:t>
            </a:r>
            <a:br>
              <a:rPr lang="cs-CZ" altLang="en-US"/>
            </a:br>
            <a:r>
              <a:rPr lang="cs-CZ" altLang="en-US"/>
              <a:t>until the age of reproduction</a:t>
            </a:r>
          </a:p>
          <a:p>
            <a:pPr eaLnBrk="1" hangingPunct="1">
              <a:defRPr/>
            </a:pPr>
            <a:r>
              <a:rPr lang="cs-CZ" altLang="en-US"/>
              <a:t>The distribution range of both coffee and pig</a:t>
            </a:r>
            <a:br>
              <a:rPr lang="cs-CZ" altLang="en-US"/>
            </a:br>
            <a:r>
              <a:rPr lang="cs-CZ" altLang="en-US"/>
              <a:t>is much wider than without people</a:t>
            </a:r>
          </a:p>
        </p:txBody>
      </p:sp>
      <p:pic>
        <p:nvPicPr>
          <p:cNvPr id="41988" name="Picture 2" descr="A large group of pigs in a pen&#10;&#10;Description automatically generated with medium confidence">
            <a:extLst>
              <a:ext uri="{FF2B5EF4-FFF2-40B4-BE49-F238E27FC236}">
                <a16:creationId xmlns:a16="http://schemas.microsoft.com/office/drawing/2014/main" id="{C453ABE9-8FD7-E89A-E303-10AD5F8EF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079750"/>
            <a:ext cx="1476375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myrmica%20scabrinodis%2002">
            <a:extLst>
              <a:ext uri="{FF2B5EF4-FFF2-40B4-BE49-F238E27FC236}">
                <a16:creationId xmlns:a16="http://schemas.microsoft.com/office/drawing/2014/main" id="{A4046F16-D9F8-BA33-378E-B79E116C7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2673350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7" descr="termite_mound_with_fungi">
            <a:extLst>
              <a:ext uri="{FF2B5EF4-FFF2-40B4-BE49-F238E27FC236}">
                <a16:creationId xmlns:a16="http://schemas.microsoft.com/office/drawing/2014/main" id="{F450E688-4D4F-84C0-7D9C-BF8846E10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13" y="3363913"/>
            <a:ext cx="23685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8" descr="Termite">
            <a:extLst>
              <a:ext uri="{FF2B5EF4-FFF2-40B4-BE49-F238E27FC236}">
                <a16:creationId xmlns:a16="http://schemas.microsoft.com/office/drawing/2014/main" id="{0B6724CE-AECE-72B5-768A-EE37DC2B9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2624138"/>
            <a:ext cx="29718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9" descr="atta_closeup">
            <a:extLst>
              <a:ext uri="{FF2B5EF4-FFF2-40B4-BE49-F238E27FC236}">
                <a16:creationId xmlns:a16="http://schemas.microsoft.com/office/drawing/2014/main" id="{F16A877A-3509-1B1B-FA68-D985FE3F6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863" y="4587875"/>
            <a:ext cx="3552825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09AB6E0D-8023-92C3-7FD5-90A050D5C9D2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cs-CZ" kern="0"/>
              <a:t>Domesticated plants and animals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CC5DC95-A91D-0AB0-36B6-7ED0C8482E04}"/>
              </a:ext>
            </a:extLst>
          </p:cNvPr>
          <p:cNvSpPr txBox="1">
            <a:spLocks noChangeArrowheads="1"/>
          </p:cNvSpPr>
          <p:nvPr/>
        </p:nvSpPr>
        <p:spPr>
          <a:xfrm>
            <a:off x="179388" y="981075"/>
            <a:ext cx="8640762" cy="51450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defRPr/>
            </a:pPr>
            <a:r>
              <a:rPr lang="cs-CZ" altLang="en-US" kern="0"/>
              <a:t>Analogy in nature (often ants):</a:t>
            </a:r>
          </a:p>
          <a:p>
            <a:pPr eaLnBrk="1" hangingPunct="1">
              <a:defRPr/>
            </a:pPr>
            <a:r>
              <a:rPr lang="cs-CZ" altLang="en-US" kern="0"/>
              <a:t>Growing „mushrooms“, aphids,</a:t>
            </a:r>
            <a:br>
              <a:rPr lang="cs-CZ" altLang="en-US" kern="0"/>
            </a:br>
            <a:r>
              <a:rPr lang="cs-CZ" altLang="en-US" kern="0"/>
              <a:t>catterpilars of </a:t>
            </a:r>
            <a:r>
              <a:rPr lang="en-GB" i="1"/>
              <a:t>Phengaris alcon</a:t>
            </a:r>
            <a:r>
              <a:rPr lang="cs-CZ" i="1"/>
              <a:t> </a:t>
            </a:r>
            <a:r>
              <a:rPr lang="cs-CZ"/>
              <a:t>(rather parasitism)</a:t>
            </a:r>
            <a:endParaRPr lang="cs-CZ" altLang="en-US" kern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E207D56B-9A9F-4818-F9BF-D662D2EE1A7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Mutualistic protection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DC7B5A13-5269-5A76-6A99-6D696DB262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41763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/>
              <a:t>Cleaning from ectoparasites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/>
              <a:t>oxpeckers </a:t>
            </a:r>
            <a:r>
              <a:rPr lang="cs-CZ" sz="2400"/>
              <a:t>(</a:t>
            </a:r>
            <a:r>
              <a:rPr lang="cs-CZ" altLang="en-US" sz="2400" i="1">
                <a:cs typeface="Arial" panose="020B0604020202020204" pitchFamily="34" charset="0"/>
              </a:rPr>
              <a:t>Buphagus erythrorhynchus)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cs-CZ"/>
              <a:t>eat parasites, but also blood</a:t>
            </a:r>
            <a:br>
              <a:rPr lang="cs-CZ"/>
            </a:br>
            <a:r>
              <a:rPr lang="cs-CZ"/>
              <a:t>from open wounds,</a:t>
            </a:r>
            <a:br>
              <a:rPr lang="cs-CZ"/>
            </a:br>
            <a:r>
              <a:rPr lang="cs-CZ"/>
              <a:t>which they keep open...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/>
              <a:t>fish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Protection against</a:t>
            </a:r>
            <a:br>
              <a:rPr lang="cs-CZ"/>
            </a:br>
            <a:r>
              <a:rPr lang="cs-CZ"/>
              <a:t>herbivores / predators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/>
              <a:t>often plants + ants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/>
              <a:t>hermit crab + sea anemone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cs-CZ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/>
          </a:p>
        </p:txBody>
      </p:sp>
      <p:pic>
        <p:nvPicPr>
          <p:cNvPr id="44036" name="Picture 2" descr="Klubák červenozobý (Buphagus erythrorhynchus)">
            <a:extLst>
              <a:ext uri="{FF2B5EF4-FFF2-40B4-BE49-F238E27FC236}">
                <a16:creationId xmlns:a16="http://schemas.microsoft.com/office/drawing/2014/main" id="{6FF5EC7D-DAAA-A035-BBD8-24C0B89AF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88" y="1239838"/>
            <a:ext cx="3630612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3" descr="Adamsia palliata">
            <a:extLst>
              <a:ext uri="{FF2B5EF4-FFF2-40B4-BE49-F238E27FC236}">
                <a16:creationId xmlns:a16="http://schemas.microsoft.com/office/drawing/2014/main" id="{E15CAFB1-1A48-075E-EC48-3B4172DA3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868863"/>
            <a:ext cx="3635375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DF392D4D-0481-3227-FFF1-6CB1A2745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636838"/>
            <a:ext cx="3997325" cy="262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>
            <a:extLst>
              <a:ext uri="{FF2B5EF4-FFF2-40B4-BE49-F238E27FC236}">
                <a16:creationId xmlns:a16="http://schemas.microsoft.com/office/drawing/2014/main" id="{8072D9D0-E794-1AFD-6B0D-D9D7165F9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292600"/>
            <a:ext cx="3508375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0" name="Picture 4">
            <a:extLst>
              <a:ext uri="{FF2B5EF4-FFF2-40B4-BE49-F238E27FC236}">
                <a16:creationId xmlns:a16="http://schemas.microsoft.com/office/drawing/2014/main" id="{6238CB91-DE44-411B-9DA2-44CAEAAA1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838"/>
            <a:ext cx="2814638" cy="422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1" name="Text Box 5">
            <a:extLst>
              <a:ext uri="{FF2B5EF4-FFF2-40B4-BE49-F238E27FC236}">
                <a16:creationId xmlns:a16="http://schemas.microsoft.com/office/drawing/2014/main" id="{4DE00F29-4220-03F1-E58E-820832715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1288"/>
            <a:ext cx="25812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Arial" panose="020B0604020202020204" pitchFamily="34" charset="0"/>
              </a:rPr>
              <a:t>Hydnophytum, Rubiaceae</a:t>
            </a:r>
          </a:p>
        </p:txBody>
      </p:sp>
      <p:pic>
        <p:nvPicPr>
          <p:cNvPr id="45062" name="Picture 6">
            <a:extLst>
              <a:ext uri="{FF2B5EF4-FFF2-40B4-BE49-F238E27FC236}">
                <a16:creationId xmlns:a16="http://schemas.microsoft.com/office/drawing/2014/main" id="{E0DCCE06-AD71-A4EE-ECE6-B3C678F92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636838"/>
            <a:ext cx="3492500" cy="262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3" name="Picture 7">
            <a:extLst>
              <a:ext uri="{FF2B5EF4-FFF2-40B4-BE49-F238E27FC236}">
                <a16:creationId xmlns:a16="http://schemas.microsoft.com/office/drawing/2014/main" id="{14DCCA9F-6317-48BE-87C1-E55C0BF61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5229225"/>
            <a:ext cx="285750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4" name="Text Box 8">
            <a:extLst>
              <a:ext uri="{FF2B5EF4-FFF2-40B4-BE49-F238E27FC236}">
                <a16:creationId xmlns:a16="http://schemas.microsoft.com/office/drawing/2014/main" id="{F0CDFBAD-5E69-A214-741A-2D94D43ED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3170238"/>
          </a:xfrm>
          <a:prstGeom prst="rect">
            <a:avLst/>
          </a:prstGeom>
          <a:solidFill>
            <a:srgbClr val="A7F5F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Mutualistic relationship of plants and ants (myrmecophily)</a:t>
            </a:r>
            <a:endParaRPr lang="en-US" altLang="en-US" sz="20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Ants and myrmecophilous plants (myrmecophytes)</a:t>
            </a:r>
            <a:r>
              <a:rPr lang="en-US" altLang="en-US" sz="2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en-US"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gets nutrients, defense against climbers and herbivores, ants get nesting place and food (extrafloral nectaria, protein bodies) </a:t>
            </a:r>
            <a:endParaRPr lang="en-US" altLang="en-US" sz="20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Ants and homoptera (aphids, scale insects)</a:t>
            </a:r>
            <a:endParaRPr lang="en-US" altLang="en-US" sz="2000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en-US"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insects are protected from predators and parasitoids, ants gain food (redundant suger from phloem)</a:t>
            </a:r>
            <a:endParaRPr lang="en-US" altLang="en-US" sz="20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Ants (Atta) and fungi</a:t>
            </a:r>
            <a:endParaRPr lang="en-US" altLang="en-US" sz="2000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en-US"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fungi get optimal conditions for growth including food (leaves brought to ant nest), ants eat the „mushrooms“ </a:t>
            </a:r>
            <a:endParaRPr lang="en-US" altLang="en-US" sz="20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 hidden="1">
            <a:extLst>
              <a:ext uri="{FF2B5EF4-FFF2-40B4-BE49-F238E27FC236}">
                <a16:creationId xmlns:a16="http://schemas.microsoft.com/office/drawing/2014/main" id="{4B37142C-1FF0-0411-8751-906F2557359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47107" name="Rectangle 3" descr="Hydnoophytum base vnitrek1">
            <a:extLst>
              <a:ext uri="{FF2B5EF4-FFF2-40B4-BE49-F238E27FC236}">
                <a16:creationId xmlns:a16="http://schemas.microsoft.com/office/drawing/2014/main" id="{3E35969F-845A-62BD-FF85-B8C9AB0E955E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0801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8" name="Text Box 4">
            <a:extLst>
              <a:ext uri="{FF2B5EF4-FFF2-40B4-BE49-F238E27FC236}">
                <a16:creationId xmlns:a16="http://schemas.microsoft.com/office/drawing/2014/main" id="{31A8A83F-14ED-9157-586D-5435449E0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08725"/>
            <a:ext cx="896461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600">
                <a:cs typeface="Arial" panose="020B0604020202020204" pitchFamily="34" charset="0"/>
              </a:rPr>
              <a:t>Ants can provide nutrients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15_08">
            <a:extLst>
              <a:ext uri="{FF2B5EF4-FFF2-40B4-BE49-F238E27FC236}">
                <a16:creationId xmlns:a16="http://schemas.microsoft.com/office/drawing/2014/main" id="{FC6E6E62-244A-C792-4AA2-064708466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760663"/>
            <a:ext cx="4176712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>
            <a:extLst>
              <a:ext uri="{FF2B5EF4-FFF2-40B4-BE49-F238E27FC236}">
                <a16:creationId xmlns:a16="http://schemas.microsoft.com/office/drawing/2014/main" id="{ED4A0E82-08CA-5133-D2DE-B40AE7BD2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6338"/>
            <a:ext cx="4427538" cy="336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2" name="Text Box 4">
            <a:extLst>
              <a:ext uri="{FF2B5EF4-FFF2-40B4-BE49-F238E27FC236}">
                <a16:creationId xmlns:a16="http://schemas.microsoft.com/office/drawing/2014/main" id="{76CAC512-58A0-937E-FA4B-78A47CD18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6461125"/>
            <a:ext cx="1952625" cy="396875"/>
          </a:xfrm>
          <a:prstGeom prst="rect">
            <a:avLst/>
          </a:prstGeom>
          <a:solidFill>
            <a:srgbClr val="A7F5F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i="1">
                <a:solidFill>
                  <a:schemeClr val="bg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Acacia cornigera</a:t>
            </a:r>
          </a:p>
        </p:txBody>
      </p:sp>
      <p:pic>
        <p:nvPicPr>
          <p:cNvPr id="48133" name="Picture 5">
            <a:extLst>
              <a:ext uri="{FF2B5EF4-FFF2-40B4-BE49-F238E27FC236}">
                <a16:creationId xmlns:a16="http://schemas.microsoft.com/office/drawing/2014/main" id="{D2C8038E-1D2E-002F-1EA1-83359FB8E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4427538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4" name="Picture 6">
            <a:extLst>
              <a:ext uri="{FF2B5EF4-FFF2-40B4-BE49-F238E27FC236}">
                <a16:creationId xmlns:a16="http://schemas.microsoft.com/office/drawing/2014/main" id="{A2CE4B03-EB01-F117-0956-68A29F88F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836613"/>
            <a:ext cx="4176712" cy="290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5" name="Text Box 7">
            <a:extLst>
              <a:ext uri="{FF2B5EF4-FFF2-40B4-BE49-F238E27FC236}">
                <a16:creationId xmlns:a16="http://schemas.microsoft.com/office/drawing/2014/main" id="{4F93EB93-2217-5532-A083-51DC6D5B0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981075"/>
            <a:ext cx="2952750" cy="396875"/>
          </a:xfrm>
          <a:prstGeom prst="rect">
            <a:avLst/>
          </a:prstGeom>
          <a:solidFill>
            <a:srgbClr val="A7F5F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i="1">
                <a:solidFill>
                  <a:schemeClr val="bg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cs-CZ" altLang="en-US" sz="2000" i="1">
                <a:solidFill>
                  <a:schemeClr val="bg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cacia</a:t>
            </a:r>
            <a:r>
              <a:rPr lang="en-GB" altLang="en-US" sz="2000" i="1">
                <a:solidFill>
                  <a:schemeClr val="bg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drepanolobium</a:t>
            </a:r>
          </a:p>
        </p:txBody>
      </p:sp>
      <p:sp>
        <p:nvSpPr>
          <p:cNvPr id="48136" name="Text Box 8">
            <a:extLst>
              <a:ext uri="{FF2B5EF4-FFF2-40B4-BE49-F238E27FC236}">
                <a16:creationId xmlns:a16="http://schemas.microsoft.com/office/drawing/2014/main" id="{D40520DE-063E-6F54-8085-92D1A2CF5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604250" cy="519113"/>
          </a:xfrm>
          <a:prstGeom prst="rect">
            <a:avLst/>
          </a:prstGeom>
          <a:solidFill>
            <a:srgbClr val="A7F5F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800">
                <a:solidFill>
                  <a:schemeClr val="bg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Mutualism of ants and Acacias</a:t>
            </a:r>
            <a:endParaRPr lang="en-US" altLang="en-US" sz="2800">
              <a:solidFill>
                <a:schemeClr val="bg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8137" name="Text Box 9">
            <a:extLst>
              <a:ext uri="{FF2B5EF4-FFF2-40B4-BE49-F238E27FC236}">
                <a16:creationId xmlns:a16="http://schemas.microsoft.com/office/drawing/2014/main" id="{68B22C3E-21A2-231E-FF3E-3CBC75ED9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81075"/>
            <a:ext cx="5651500" cy="396875"/>
          </a:xfrm>
          <a:prstGeom prst="rect">
            <a:avLst/>
          </a:prstGeom>
          <a:solidFill>
            <a:srgbClr val="A7F5F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i="1">
                <a:solidFill>
                  <a:schemeClr val="bg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cs-CZ" altLang="en-US" sz="2000" i="1">
                <a:solidFill>
                  <a:schemeClr val="bg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cacia</a:t>
            </a:r>
            <a:r>
              <a:rPr lang="en-GB" altLang="en-US" sz="2000" i="1">
                <a:solidFill>
                  <a:schemeClr val="bg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macrantha</a:t>
            </a:r>
            <a:r>
              <a:rPr lang="en-GB" altLang="en-US" sz="2000" i="1">
                <a:latin typeface="Times New Roman" panose="02020603050405020304" pitchFamily="18" charset="0"/>
                <a:cs typeface="Arial" panose="020B0604020202020204" pitchFamily="34" charset="0"/>
              </a:rPr>
              <a:t>                  </a:t>
            </a:r>
          </a:p>
        </p:txBody>
      </p:sp>
      <p:sp>
        <p:nvSpPr>
          <p:cNvPr id="48138" name="Text Box 10">
            <a:extLst>
              <a:ext uri="{FF2B5EF4-FFF2-40B4-BE49-F238E27FC236}">
                <a16:creationId xmlns:a16="http://schemas.microsoft.com/office/drawing/2014/main" id="{0A7730DA-3D85-D65B-1164-81435F96E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3863"/>
            <a:ext cx="8604250" cy="646112"/>
          </a:xfrm>
          <a:prstGeom prst="rect">
            <a:avLst/>
          </a:prstGeom>
          <a:solidFill>
            <a:srgbClr val="A7F5F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Acacias offer nesting places in modified thorns, ants protect them from herbivores so that Acacias occupied by ants grow better than unoccupied ones</a:t>
            </a:r>
            <a:endParaRPr lang="en-US" altLang="en-US" sz="18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evil_ant">
            <a:extLst>
              <a:ext uri="{FF2B5EF4-FFF2-40B4-BE49-F238E27FC236}">
                <a16:creationId xmlns:a16="http://schemas.microsoft.com/office/drawing/2014/main" id="{0659BAC8-437B-E295-6396-6B2B1E08D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908050"/>
            <a:ext cx="2935287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>
            <a:extLst>
              <a:ext uri="{FF2B5EF4-FFF2-40B4-BE49-F238E27FC236}">
                <a16:creationId xmlns:a16="http://schemas.microsoft.com/office/drawing/2014/main" id="{C4BDE975-D211-D732-168B-D14498139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4027488"/>
            <a:ext cx="4211637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>
                <a:latin typeface="Arial" panose="020B0604020202020204" pitchFamily="34" charset="0"/>
                <a:cs typeface="Arial" panose="020B0604020202020204" pitchFamily="34" charset="0"/>
              </a:rPr>
              <a:t>Monocultures of myrmecophilous tree </a:t>
            </a:r>
            <a:r>
              <a:rPr lang="en-US" altLang="en-US" sz="1600" i="1">
                <a:latin typeface="Arial" panose="020B0604020202020204" pitchFamily="34" charset="0"/>
                <a:cs typeface="Arial" panose="020B0604020202020204" pitchFamily="34" charset="0"/>
              </a:rPr>
              <a:t>Duroia hirsuta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 (Rubiaceae) </a:t>
            </a:r>
            <a:r>
              <a:rPr lang="cs-CZ" altLang="en-US" sz="1600">
                <a:latin typeface="Arial" panose="020B0604020202020204" pitchFamily="34" charset="0"/>
                <a:cs typeface="Arial" panose="020B0604020202020204" pitchFamily="34" charset="0"/>
              </a:rPr>
              <a:t>in Amazon created by ants </a:t>
            </a:r>
            <a:r>
              <a:rPr lang="en-US" altLang="en-US" sz="1600" i="1">
                <a:latin typeface="Arial" panose="020B0604020202020204" pitchFamily="34" charset="0"/>
                <a:cs typeface="Arial" panose="020B0604020202020204" pitchFamily="34" charset="0"/>
              </a:rPr>
              <a:t>Myrmelachista schumanni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600">
                <a:latin typeface="Arial" panose="020B0604020202020204" pitchFamily="34" charset="0"/>
                <a:cs typeface="Arial" panose="020B0604020202020204" pitchFamily="34" charset="0"/>
              </a:rPr>
              <a:t>killing other plants by formic acid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en-US" sz="1600">
                <a:latin typeface="Arial" panose="020B0604020202020204" pitchFamily="34" charset="0"/>
                <a:cs typeface="Arial" panose="020B0604020202020204" pitchFamily="34" charset="0"/>
              </a:rPr>
              <a:t>image shows necroses on leaves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altLang="en-US" sz="1600" i="1">
                <a:latin typeface="Arial" panose="020B0604020202020204" pitchFamily="34" charset="0"/>
                <a:cs typeface="Arial" panose="020B0604020202020204" pitchFamily="34" charset="0"/>
              </a:rPr>
              <a:t>D. hirsuta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600">
                <a:latin typeface="Arial" panose="020B0604020202020204" pitchFamily="34" charset="0"/>
                <a:cs typeface="Arial" panose="020B0604020202020204" pitchFamily="34" charset="0"/>
              </a:rPr>
              <a:t>provides nesting cavities for ants. Each garden managed by single ant colony, some of them up to 800 years old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9156" name="Text Box 4">
            <a:extLst>
              <a:ext uri="{FF2B5EF4-FFF2-40B4-BE49-F238E27FC236}">
                <a16:creationId xmlns:a16="http://schemas.microsoft.com/office/drawing/2014/main" id="{ADD5A3C4-4C94-A436-12AB-3011FC3E9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6461125"/>
            <a:ext cx="38877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Times New Roman" panose="02020603050405020304" pitchFamily="18" charset="0"/>
                <a:cs typeface="Arial" panose="020B0604020202020204" pitchFamily="34" charset="0"/>
              </a:rPr>
              <a:t>Frederickson</a:t>
            </a:r>
            <a:r>
              <a:rPr lang="cs-CZ" altLang="en-US" sz="1000">
                <a:latin typeface="Times New Roman" panose="02020603050405020304" pitchFamily="18" charset="0"/>
                <a:cs typeface="Arial" panose="020B0604020202020204" pitchFamily="34" charset="0"/>
              </a:rPr>
              <a:t> M.E.</a:t>
            </a:r>
            <a:r>
              <a:rPr lang="en-US" altLang="en-US" sz="1000">
                <a:latin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cs-CZ" altLang="en-US" sz="10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Arial" panose="020B0604020202020204" pitchFamily="34" charset="0"/>
              </a:rPr>
              <a:t>Greene </a:t>
            </a:r>
            <a:r>
              <a:rPr lang="cs-CZ" altLang="en-US" sz="1000">
                <a:latin typeface="Times New Roman" panose="02020603050405020304" pitchFamily="18" charset="0"/>
                <a:cs typeface="Arial" panose="020B0604020202020204" pitchFamily="34" charset="0"/>
              </a:rPr>
              <a:t>J.M. &amp;</a:t>
            </a:r>
            <a:r>
              <a:rPr lang="en-US" altLang="en-US" sz="1000">
                <a:latin typeface="Times New Roman" panose="02020603050405020304" pitchFamily="18" charset="0"/>
                <a:cs typeface="Arial" panose="020B0604020202020204" pitchFamily="34" charset="0"/>
              </a:rPr>
              <a:t> Gordon</a:t>
            </a:r>
            <a:r>
              <a:rPr lang="cs-CZ" altLang="en-US" sz="1000">
                <a:latin typeface="Times New Roman" panose="02020603050405020304" pitchFamily="18" charset="0"/>
                <a:cs typeface="Arial" panose="020B0604020202020204" pitchFamily="34" charset="0"/>
              </a:rPr>
              <a:t> D.B. (2005):</a:t>
            </a:r>
            <a:endParaRPr lang="en-US" altLang="en-US" sz="1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Times New Roman" panose="02020603050405020304" pitchFamily="18" charset="0"/>
                <a:cs typeface="Arial" panose="020B0604020202020204" pitchFamily="34" charset="0"/>
              </a:rPr>
              <a:t> 'Devil's gardens' bedevilled by ants. Nature 437</a:t>
            </a:r>
            <a:r>
              <a:rPr lang="cs-CZ" altLang="en-US" sz="1000"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altLang="en-US" sz="1000">
                <a:latin typeface="Times New Roman" panose="02020603050405020304" pitchFamily="18" charset="0"/>
                <a:cs typeface="Arial" panose="020B0604020202020204" pitchFamily="34" charset="0"/>
              </a:rPr>
              <a:t> 495-496</a:t>
            </a:r>
            <a:r>
              <a:rPr lang="cs-CZ" altLang="en-US" sz="100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altLang="en-US" sz="10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9157" name="Picture 5" descr="Duroia">
            <a:extLst>
              <a:ext uri="{FF2B5EF4-FFF2-40B4-BE49-F238E27FC236}">
                <a16:creationId xmlns:a16="http://schemas.microsoft.com/office/drawing/2014/main" id="{FD5A01E3-01B1-B70C-D7C5-402397218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908050"/>
            <a:ext cx="18034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6" descr="Devil's garden 2">
            <a:extLst>
              <a:ext uri="{FF2B5EF4-FFF2-40B4-BE49-F238E27FC236}">
                <a16:creationId xmlns:a16="http://schemas.microsoft.com/office/drawing/2014/main" id="{35A991ED-259F-93C9-29D4-6AADD6028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6338"/>
            <a:ext cx="485933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Text Box 7">
            <a:extLst>
              <a:ext uri="{FF2B5EF4-FFF2-40B4-BE49-F238E27FC236}">
                <a16:creationId xmlns:a16="http://schemas.microsoft.com/office/drawing/2014/main" id="{87F1D903-EE8D-2279-123D-302CB86E2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88913"/>
            <a:ext cx="7848600" cy="57943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bg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Devil's gardens</a:t>
            </a:r>
          </a:p>
        </p:txBody>
      </p:sp>
      <p:pic>
        <p:nvPicPr>
          <p:cNvPr id="49160" name="Picture 8" descr="devil_garden">
            <a:extLst>
              <a:ext uri="{FF2B5EF4-FFF2-40B4-BE49-F238E27FC236}">
                <a16:creationId xmlns:a16="http://schemas.microsoft.com/office/drawing/2014/main" id="{674B7022-EF0F-271F-3D10-0FD471D47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485933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9" descr="devil_anim">
            <a:extLst>
              <a:ext uri="{FF2B5EF4-FFF2-40B4-BE49-F238E27FC236}">
                <a16:creationId xmlns:a16="http://schemas.microsoft.com/office/drawing/2014/main" id="{9BA2F58A-9924-FE35-AFD1-C4BEC3B098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0"/>
            <a:ext cx="7556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10">
            <a:extLst>
              <a:ext uri="{FF2B5EF4-FFF2-40B4-BE49-F238E27FC236}">
                <a16:creationId xmlns:a16="http://schemas.microsoft.com/office/drawing/2014/main" id="{7FAF464A-E727-A935-2A2A-329ACF624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636838"/>
            <a:ext cx="189547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afr_015">
            <a:extLst>
              <a:ext uri="{FF2B5EF4-FFF2-40B4-BE49-F238E27FC236}">
                <a16:creationId xmlns:a16="http://schemas.microsoft.com/office/drawing/2014/main" id="{A5F9117F-78A2-8E83-123B-CE77E82D9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3732213"/>
            <a:ext cx="3605212" cy="3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kamande1">
            <a:extLst>
              <a:ext uri="{FF2B5EF4-FFF2-40B4-BE49-F238E27FC236}">
                <a16:creationId xmlns:a16="http://schemas.microsoft.com/office/drawing/2014/main" id="{B7AE0B6D-232F-C321-C47A-4E3D187B2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1125538"/>
            <a:ext cx="3605212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>
            <a:extLst>
              <a:ext uri="{FF2B5EF4-FFF2-40B4-BE49-F238E27FC236}">
                <a16:creationId xmlns:a16="http://schemas.microsoft.com/office/drawing/2014/main" id="{A2B0A078-957C-F177-60F3-18D4CDE69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470400"/>
            <a:ext cx="2728912" cy="238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1" name="Picture 5" descr="crematogaster_nigri">
            <a:extLst>
              <a:ext uri="{FF2B5EF4-FFF2-40B4-BE49-F238E27FC236}">
                <a16:creationId xmlns:a16="http://schemas.microsoft.com/office/drawing/2014/main" id="{7B2B7B32-BF1C-0BC6-5D20-AE990ADF5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868863"/>
            <a:ext cx="17145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 Box 6">
            <a:extLst>
              <a:ext uri="{FF2B5EF4-FFF2-40B4-BE49-F238E27FC236}">
                <a16:creationId xmlns:a16="http://schemas.microsoft.com/office/drawing/2014/main" id="{555D6A09-6C50-BF63-BDDF-90EBEBD0A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27130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i="1">
                <a:latin typeface="Times New Roman" panose="02020603050405020304" pitchFamily="18" charset="0"/>
                <a:cs typeface="Arial" panose="020B0604020202020204" pitchFamily="34" charset="0"/>
              </a:rPr>
              <a:t>Crematogaster nigriceps</a:t>
            </a:r>
          </a:p>
        </p:txBody>
      </p:sp>
      <p:sp>
        <p:nvSpPr>
          <p:cNvPr id="50183" name="Text Box 7">
            <a:extLst>
              <a:ext uri="{FF2B5EF4-FFF2-40B4-BE49-F238E27FC236}">
                <a16:creationId xmlns:a16="http://schemas.microsoft.com/office/drawing/2014/main" id="{148882AC-0C9B-4ED4-3E3E-AF87B0159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rgbClr val="A7F5F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„Cheating“ in mutualist relationships</a:t>
            </a:r>
            <a:r>
              <a:rPr lang="en-US" altLang="en-US"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</a:t>
            </a:r>
            <a:r>
              <a:rPr lang="cs-CZ" altLang="en-US" sz="2000" i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i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Crematogaster nigriceps</a:t>
            </a:r>
            <a:r>
              <a:rPr lang="en-US" altLang="en-US"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en-US" sz="2000" i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Acacia drepanolobium</a:t>
            </a:r>
            <a:r>
              <a:rPr lang="en-US" altLang="en-US"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altLang="en-US"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</a:t>
            </a:r>
            <a:r>
              <a:rPr lang="cs-CZ" altLang="en-US"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</a:t>
            </a:r>
            <a:endParaRPr lang="en-US" altLang="en-US" sz="20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84" name="Text Box 8">
            <a:extLst>
              <a:ext uri="{FF2B5EF4-FFF2-40B4-BE49-F238E27FC236}">
                <a16:creationId xmlns:a16="http://schemas.microsoft.com/office/drawing/2014/main" id="{AAD52EC8-D978-C369-4A28-3162AB2B8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981075"/>
            <a:ext cx="5256212" cy="309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ts val="600"/>
              </a:spcBef>
              <a:buClrTx/>
              <a:buSzTx/>
            </a:pPr>
            <a:r>
              <a:rPr lang="en-US" altLang="en-US" sz="2000" i="1">
                <a:latin typeface="Arial" panose="020B0604020202020204" pitchFamily="34" charset="0"/>
                <a:cs typeface="Arial" panose="020B0604020202020204" pitchFamily="34" charset="0"/>
              </a:rPr>
              <a:t>C. nigriceps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>
                <a:latin typeface="Arial" panose="020B0604020202020204" pitchFamily="34" charset="0"/>
                <a:cs typeface="Arial" panose="020B0604020202020204" pitchFamily="34" charset="0"/>
              </a:rPr>
              <a:t>lives on myrmecophilous </a:t>
            </a:r>
            <a:r>
              <a:rPr lang="cs-CZ" altLang="en-US" sz="2000" i="1">
                <a:latin typeface="Arial" panose="020B0604020202020204" pitchFamily="34" charset="0"/>
                <a:cs typeface="Arial" panose="020B0604020202020204" pitchFamily="34" charset="0"/>
              </a:rPr>
              <a:t>Acacia</a:t>
            </a:r>
            <a:r>
              <a:rPr lang="cs-CZ" altLang="en-US" sz="2000">
                <a:latin typeface="Arial" panose="020B0604020202020204" pitchFamily="34" charset="0"/>
                <a:cs typeface="Arial" panose="020B0604020202020204" pitchFamily="34" charset="0"/>
              </a:rPr>
              <a:t>, but can be outcompeted by other ant species if they reach the same tree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Tx/>
              <a:buSzTx/>
            </a:pPr>
            <a:r>
              <a:rPr lang="cs-CZ" altLang="en-US" sz="2000">
                <a:latin typeface="Arial" panose="020B0604020202020204" pitchFamily="34" charset="0"/>
                <a:cs typeface="Arial" panose="020B0604020202020204" pitchFamily="34" charset="0"/>
              </a:rPr>
              <a:t>competing ant species colonize new trees by crawling on touching branches</a:t>
            </a:r>
          </a:p>
          <a:p>
            <a:pPr>
              <a:spcBef>
                <a:spcPts val="600"/>
              </a:spcBef>
              <a:buClrTx/>
              <a:buSzTx/>
            </a:pPr>
            <a:r>
              <a:rPr lang="cs-CZ" altLang="en-US" sz="2000">
                <a:latin typeface="Arial" panose="020B0604020202020204" pitchFamily="34" charset="0"/>
                <a:cs typeface="Arial" panose="020B0604020202020204" pitchFamily="34" charset="0"/>
              </a:rPr>
              <a:t>the ant clips buds of host tree so that the branches would not touch other trees</a:t>
            </a:r>
          </a:p>
          <a:p>
            <a:pPr>
              <a:spcBef>
                <a:spcPts val="600"/>
              </a:spcBef>
              <a:buClrTx/>
              <a:buSzTx/>
            </a:pPr>
            <a:r>
              <a:rPr lang="cs-CZ" altLang="en-US" sz="2000">
                <a:latin typeface="Arial" panose="020B0604020202020204" pitchFamily="34" charset="0"/>
                <a:cs typeface="Arial" panose="020B0604020202020204" pitchFamily="34" charset="0"/>
              </a:rPr>
              <a:t>the ant increase its chance of survival, but decrease fitness of host tree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85" name="Text Box 9">
            <a:extLst>
              <a:ext uri="{FF2B5EF4-FFF2-40B4-BE49-F238E27FC236}">
                <a16:creationId xmlns:a16="http://schemas.microsoft.com/office/drawing/2014/main" id="{4A6EE56F-6240-1FAB-B40D-16FEEA949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4470400"/>
            <a:ext cx="189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Arial" panose="020B0604020202020204" pitchFamily="34" charset="0"/>
              </a:rPr>
              <a:t>Stanton et al. 1999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>
            <a:extLst>
              <a:ext uri="{FF2B5EF4-FFF2-40B4-BE49-F238E27FC236}">
                <a16:creationId xmlns:a16="http://schemas.microsoft.com/office/drawing/2014/main" id="{597018B5-155D-6216-80FE-248BD4BD9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solidFill>
            <a:srgbClr val="A7F5F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Mycorrhizal fungi live with vascular plants</a:t>
            </a:r>
            <a:endParaRPr lang="en-US" altLang="en-US" sz="24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3" name="Picture 3">
            <a:extLst>
              <a:ext uri="{FF2B5EF4-FFF2-40B4-BE49-F238E27FC236}">
                <a16:creationId xmlns:a16="http://schemas.microsoft.com/office/drawing/2014/main" id="{6A6F0251-07D4-14AE-5629-C4246819D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49275"/>
            <a:ext cx="3821112" cy="630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4" name="Text Box 4">
            <a:extLst>
              <a:ext uri="{FF2B5EF4-FFF2-40B4-BE49-F238E27FC236}">
                <a16:creationId xmlns:a16="http://schemas.microsoft.com/office/drawing/2014/main" id="{8D378F2E-97A0-100B-E9C0-163A28E2D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765175"/>
            <a:ext cx="3476625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Generally – fungus provides water and nutrients in Exchange for organic carbon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Ectomycorrhiza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about 5000 fungi species interact with 2000 plant species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Arbuscular mycorrhiza (formerly endomycorrhiza)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: about 150 species of fungi and 90</a:t>
            </a:r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cs-CZ" altLang="en-US" sz="1800">
                <a:latin typeface="Arial" panose="020B0604020202020204" pitchFamily="34" charset="0"/>
                <a:cs typeface="Arial" panose="020B0604020202020204" pitchFamily="34" charset="0"/>
              </a:rPr>
              <a:t>of all plants (genetic analysis show that there may be in fact much more fungi species)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Ericoid mycorrhiza </a:t>
            </a:r>
            <a:endParaRPr lang="en-US" altLang="en-US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D9EC6C42-B98E-8442-9B08-5B46FC9A0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38213"/>
            <a:ext cx="8686800" cy="421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1085850" indent="-3429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ts val="1200"/>
              </a:spcBef>
              <a:buClrTx/>
              <a:buSzTx/>
              <a:buFontTx/>
              <a:buChar char="•"/>
            </a:pPr>
            <a:r>
              <a:rPr lang="cs-CZ" altLang="en-US" sz="2800">
                <a:latin typeface="Times New Roman" panose="02020603050405020304" pitchFamily="18" charset="0"/>
              </a:rPr>
              <a:t>Not easy to make realistic model</a:t>
            </a:r>
          </a:p>
          <a:p>
            <a:pPr lvl="1" eaLnBrk="1" hangingPunct="1">
              <a:spcBef>
                <a:spcPts val="1200"/>
              </a:spcBef>
              <a:buClrTx/>
              <a:buSzTx/>
              <a:buFontTx/>
              <a:buChar char="–"/>
            </a:pPr>
            <a:r>
              <a:rPr lang="cs-CZ" altLang="en-US" sz="2400">
                <a:latin typeface="Times New Roman" panose="02020603050405020304" pitchFamily="18" charset="0"/>
              </a:rPr>
              <a:t>simple models do not work well</a:t>
            </a:r>
          </a:p>
          <a:p>
            <a:pPr eaLnBrk="1" hangingPunct="1">
              <a:spcBef>
                <a:spcPts val="1200"/>
              </a:spcBef>
              <a:buClrTx/>
              <a:buSzTx/>
              <a:buFontTx/>
              <a:buChar char="•"/>
            </a:pPr>
            <a:r>
              <a:rPr lang="cs-CZ" altLang="en-US" sz="2800">
                <a:latin typeface="Times New Roman" panose="02020603050405020304" pitchFamily="18" charset="0"/>
              </a:rPr>
              <a:t>Lotka-Volterra model of competition</a:t>
            </a:r>
          </a:p>
          <a:p>
            <a:pPr lvl="1" eaLnBrk="1" hangingPunct="1">
              <a:spcBef>
                <a:spcPts val="1200"/>
              </a:spcBef>
              <a:buClrTx/>
              <a:buSzTx/>
              <a:buFontTx/>
              <a:buChar char="–"/>
            </a:pPr>
            <a:r>
              <a:rPr lang="cs-CZ" altLang="en-US" sz="2400">
                <a:latin typeface="Times New Roman" panose="02020603050405020304" pitchFamily="18" charset="0"/>
              </a:rPr>
              <a:t>negative effects are replaced by positive ones</a:t>
            </a:r>
          </a:p>
          <a:p>
            <a:pPr eaLnBrk="1" hangingPunct="1">
              <a:spcBef>
                <a:spcPts val="1200"/>
              </a:spcBef>
              <a:buClrTx/>
              <a:buSzTx/>
              <a:buFontTx/>
              <a:buChar char="•"/>
            </a:pPr>
            <a:r>
              <a:rPr lang="cs-CZ" altLang="en-US" sz="2800">
                <a:latin typeface="Times New Roman" panose="02020603050405020304" pitchFamily="18" charset="0"/>
              </a:rPr>
              <a:t>presence of each species increases carrying capacity of the other species</a:t>
            </a:r>
          </a:p>
          <a:p>
            <a:pPr lvl="1" eaLnBrk="1" hangingPunct="1">
              <a:spcBef>
                <a:spcPts val="1200"/>
              </a:spcBef>
              <a:buClrTx/>
              <a:buSzTx/>
              <a:buFontTx/>
              <a:buChar char="–"/>
            </a:pPr>
            <a:r>
              <a:rPr lang="cs-CZ" altLang="en-US" sz="2400">
                <a:latin typeface="Times New Roman" panose="02020603050405020304" pitchFamily="18" charset="0"/>
              </a:rPr>
              <a:t>the effect of growth deceleration due to K is reduced</a:t>
            </a:r>
          </a:p>
          <a:p>
            <a:pPr lvl="1" eaLnBrk="1" hangingPunct="1">
              <a:spcBef>
                <a:spcPts val="1200"/>
              </a:spcBef>
              <a:buClrTx/>
              <a:buSzTx/>
              <a:buFontTx/>
              <a:buChar char="–"/>
            </a:pPr>
            <a:r>
              <a:rPr lang="cs-CZ" altLang="en-US" sz="2400">
                <a:latin typeface="Times New Roman" panose="02020603050405020304" pitchFamily="18" charset="0"/>
              </a:rPr>
              <a:t>K can be exceeded unlimitedly</a:t>
            </a:r>
            <a:endParaRPr lang="cs-CZ" altLang="en-US" sz="1600" b="1">
              <a:latin typeface="Times New Roman" panose="02020603050405020304" pitchFamily="18" charset="0"/>
            </a:endParaRPr>
          </a:p>
        </p:txBody>
      </p:sp>
      <p:grpSp>
        <p:nvGrpSpPr>
          <p:cNvPr id="7171" name="Group 7">
            <a:extLst>
              <a:ext uri="{FF2B5EF4-FFF2-40B4-BE49-F238E27FC236}">
                <a16:creationId xmlns:a16="http://schemas.microsoft.com/office/drawing/2014/main" id="{831A95E6-45A4-8B28-EAA5-B6C901CA3DF6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5668963"/>
            <a:ext cx="7620000" cy="893762"/>
            <a:chOff x="288" y="1200"/>
            <a:chExt cx="4800" cy="563"/>
          </a:xfrm>
        </p:grpSpPr>
        <p:graphicFrame>
          <p:nvGraphicFramePr>
            <p:cNvPr id="7173" name="Object 8">
              <a:extLst>
                <a:ext uri="{FF2B5EF4-FFF2-40B4-BE49-F238E27FC236}">
                  <a16:creationId xmlns:a16="http://schemas.microsoft.com/office/drawing/2014/main" id="{480C2699-08AD-973C-A027-CE1CFDFCEC4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8" y="1200"/>
            <a:ext cx="2016" cy="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" imgW="1777229" imgH="431613" progId="Equation.3">
                    <p:embed/>
                  </p:oleObj>
                </mc:Choice>
                <mc:Fallback>
                  <p:oleObj r:id="rId2" imgW="1777229" imgH="431613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grayscl/>
                          <a:biLevel thresh="5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" y="1200"/>
                          <a:ext cx="2016" cy="563"/>
                        </a:xfrm>
                        <a:prstGeom prst="rect">
                          <a:avLst/>
                        </a:prstGeom>
                        <a:solidFill>
                          <a:srgbClr val="85A3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4" name="AutoShape 9">
              <a:extLst>
                <a:ext uri="{FF2B5EF4-FFF2-40B4-BE49-F238E27FC236}">
                  <a16:creationId xmlns:a16="http://schemas.microsoft.com/office/drawing/2014/main" id="{2AE5110C-7A8C-DC8F-AF94-FF2F49D2C6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1344"/>
              <a:ext cx="480" cy="2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srgbClr val="FFCC00"/>
                </a:solidFill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7175" name="Object 10">
              <a:extLst>
                <a:ext uri="{FF2B5EF4-FFF2-40B4-BE49-F238E27FC236}">
                  <a16:creationId xmlns:a16="http://schemas.microsoft.com/office/drawing/2014/main" id="{58725709-DF37-3E86-E571-148A9EFA29D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072" y="1200"/>
            <a:ext cx="2016" cy="5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4" imgW="1790700" imgH="431800" progId="Equation.3">
                    <p:embed/>
                  </p:oleObj>
                </mc:Choice>
                <mc:Fallback>
                  <p:oleObj r:id="rId4" imgW="1790700" imgH="4318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2" y="1200"/>
                          <a:ext cx="2016" cy="559"/>
                        </a:xfrm>
                        <a:prstGeom prst="rect">
                          <a:avLst/>
                        </a:prstGeom>
                        <a:solidFill>
                          <a:srgbClr val="85A3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6" name="Rectangle 11">
              <a:extLst>
                <a:ext uri="{FF2B5EF4-FFF2-40B4-BE49-F238E27FC236}">
                  <a16:creationId xmlns:a16="http://schemas.microsoft.com/office/drawing/2014/main" id="{88E60504-146F-6710-613C-2D8A2971D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7" y="1248"/>
              <a:ext cx="144" cy="144"/>
            </a:xfrm>
            <a:prstGeom prst="rect">
              <a:avLst/>
            </a:prstGeom>
            <a:noFill/>
            <a:ln w="28575">
              <a:solidFill>
                <a:srgbClr val="9900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srgbClr val="FFCC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7172" name="Text Box 2">
            <a:extLst>
              <a:ext uri="{FF2B5EF4-FFF2-40B4-BE49-F238E27FC236}">
                <a16:creationId xmlns:a16="http://schemas.microsoft.com/office/drawing/2014/main" id="{414D6CF2-4DAB-7D4C-7326-6E0C68E62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4450"/>
            <a:ext cx="5715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3600" b="1">
                <a:latin typeface="Times New Roman" panose="02020603050405020304" pitchFamily="18" charset="0"/>
              </a:rPr>
              <a:t>Models of mutualism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8F12491B-B801-22BC-6FDA-51729BFBC8C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Ectomycorrhiza</a:t>
            </a:r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497720CD-7F69-0935-9AAA-0EBD73FF36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1943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400"/>
              <a:t>Fungi form hyphal sheath covering specially branched root tips, hyphae between cells of root cortex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/>
              <a:t>infected roots are often in the humus layer</a:t>
            </a:r>
            <a:endParaRPr lang="cs-CZ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/>
              <a:t>EM fungi can get P and N from nutrient-poor forest humus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/>
              <a:t>fungi get sugars from plants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/>
              <a:t>many common mushrooms</a:t>
            </a:r>
            <a:endParaRPr lang="cs-CZ" sz="2400" dirty="0"/>
          </a:p>
        </p:txBody>
      </p:sp>
      <p:pic>
        <p:nvPicPr>
          <p:cNvPr id="53252" name="Picture 4">
            <a:extLst>
              <a:ext uri="{FF2B5EF4-FFF2-40B4-BE49-F238E27FC236}">
                <a16:creationId xmlns:a16="http://schemas.microsoft.com/office/drawing/2014/main" id="{F47289C0-4B73-932C-2732-D687B1B09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75" y="1365250"/>
            <a:ext cx="3527425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3" name="Obrázek 4">
            <a:extLst>
              <a:ext uri="{FF2B5EF4-FFF2-40B4-BE49-F238E27FC236}">
                <a16:creationId xmlns:a16="http://schemas.microsoft.com/office/drawing/2014/main" id="{03A5E077-1C32-E2FD-994F-6DDB45567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75" y="4221163"/>
            <a:ext cx="3492500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ovéPole 9">
            <a:extLst>
              <a:ext uri="{FF2B5EF4-FFF2-40B4-BE49-F238E27FC236}">
                <a16:creationId xmlns:a16="http://schemas.microsoft.com/office/drawing/2014/main" id="{228AB0CE-5073-3E53-29AE-D371E0C68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6597650"/>
            <a:ext cx="3457575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FFCC00"/>
                </a:solidFill>
                <a:latin typeface="Times New Roman" panose="02020603050405020304" pitchFamily="18" charset="0"/>
              </a:rPr>
              <a:t>https://commons.wikimedia.org/w/index.php?curid=459872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6DCDF821-2623-F1E9-61D8-BFBB69D8556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(Vesiculo-)Arbuscular mycorrhiza</a:t>
            </a:r>
            <a:endParaRPr lang="cs-CZ" dirty="0"/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F432AB88-E7C2-5B98-7BE3-D5C8E52AAF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438" y="981075"/>
            <a:ext cx="8694737" cy="54721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/>
              <a:t>Hyphae penetrate cells where they form arbuscules (branched structures)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main benefit for plant – P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/>
              <a:t>also N, defense against pagogenes...</a:t>
            </a:r>
            <a:endParaRPr lang="cs-CZ" dirty="0"/>
          </a:p>
          <a:p>
            <a:pPr eaLnBrk="1" hangingPunct="1">
              <a:lnSpc>
                <a:spcPct val="90000"/>
              </a:lnSpc>
              <a:defRPr/>
            </a:pPr>
            <a:endParaRPr lang="cs-CZ" dirty="0"/>
          </a:p>
          <a:p>
            <a:pPr eaLnBrk="1" hangingPunct="1">
              <a:lnSpc>
                <a:spcPct val="90000"/>
              </a:lnSpc>
              <a:defRPr/>
            </a:pPr>
            <a:endParaRPr lang="cs-CZ" dirty="0"/>
          </a:p>
        </p:txBody>
      </p:sp>
      <p:pic>
        <p:nvPicPr>
          <p:cNvPr id="54276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A00A2141-1C69-6BF1-AC1F-716A7BCB2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3222625"/>
            <a:ext cx="389572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ovéPole 6">
            <a:extLst>
              <a:ext uri="{FF2B5EF4-FFF2-40B4-BE49-F238E27FC236}">
                <a16:creationId xmlns:a16="http://schemas.microsoft.com/office/drawing/2014/main" id="{12B32945-BDD5-4804-8B19-01154CAEA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6583363"/>
            <a:ext cx="4621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FFCC00"/>
                </a:solidFill>
                <a:latin typeface="Times New Roman" panose="02020603050405020304" pitchFamily="18" charset="0"/>
              </a:rPr>
              <a:t>http://archive.bio.ed.ac.uk/jdeacon/FungalBiology/mycorhiz.htm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4C3F8987-7221-FE8F-2ADD-BA47C35CBB8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/>
              <a:t>Mycorrhiza</a:t>
            </a:r>
            <a:br>
              <a:rPr lang="cs-CZ" sz="4000"/>
            </a:br>
            <a:r>
              <a:rPr lang="cs-CZ" sz="4000"/>
              <a:t>may not be beneficial for both</a:t>
            </a:r>
            <a:endParaRPr lang="cs-CZ" sz="4000" dirty="0"/>
          </a:p>
        </p:txBody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E4FA3EBD-588A-1AA6-1F00-A5AE69B331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The relationship is mostly not physiologically obligatory, but ecologically obligatory.</a:t>
            </a:r>
          </a:p>
          <a:p>
            <a:pPr eaLnBrk="1" hangingPunct="1">
              <a:defRPr/>
            </a:pPr>
            <a:r>
              <a:rPr lang="cs-CZ"/>
              <a:t>The level of profitability for either of the partners depend on environmental conditions</a:t>
            </a:r>
          </a:p>
          <a:p>
            <a:pPr lvl="1" eaLnBrk="1" hangingPunct="1">
              <a:defRPr/>
            </a:pPr>
            <a:r>
              <a:rPr lang="cs-CZ"/>
              <a:t>If nutrients are abundant, plant may consider the costs of mycorrhiza too high and tries to cut it down </a:t>
            </a:r>
            <a:endParaRPr lang="cs-CZ" dirty="0"/>
          </a:p>
          <a:p>
            <a:pPr eaLnBrk="1" hangingPunct="1">
              <a:defRPr/>
            </a:pPr>
            <a:r>
              <a:rPr lang="cs-CZ"/>
              <a:t>Continuous gradient to mycoheterotrophy</a:t>
            </a:r>
            <a:endParaRPr lang="cs-CZ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A303BD94-9966-2779-07C9-88923786FD0C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72188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6323" name="Picture 3">
            <a:extLst>
              <a:ext uri="{FF2B5EF4-FFF2-40B4-BE49-F238E27FC236}">
                <a16:creationId xmlns:a16="http://schemas.microsoft.com/office/drawing/2014/main" id="{2D18A801-CCAB-FA11-02D5-57E3AF438BA3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8538" y="6442075"/>
            <a:ext cx="3065462" cy="415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6324" name="Picture 4">
            <a:extLst>
              <a:ext uri="{FF2B5EF4-FFF2-40B4-BE49-F238E27FC236}">
                <a16:creationId xmlns:a16="http://schemas.microsoft.com/office/drawing/2014/main" id="{0B36ABAC-B3B4-75CD-9D60-F2A9A3375192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0600" y="6021388"/>
            <a:ext cx="3073400" cy="385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6325" name="Text Box 5">
            <a:extLst>
              <a:ext uri="{FF2B5EF4-FFF2-40B4-BE49-F238E27FC236}">
                <a16:creationId xmlns:a16="http://schemas.microsoft.com/office/drawing/2014/main" id="{9384E126-C809-669E-547C-98CAE70D2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0"/>
            <a:ext cx="3924300" cy="830263"/>
          </a:xfrm>
          <a:prstGeom prst="rect">
            <a:avLst/>
          </a:prstGeom>
          <a:solidFill>
            <a:srgbClr val="A7F5F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ectomycorrhizal fungi</a:t>
            </a:r>
            <a:r>
              <a:rPr lang="en-US" altLang="en-US"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altLang="en-US"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repeated loss of mutualism</a:t>
            </a: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326" name="Text Box 6">
            <a:extLst>
              <a:ext uri="{FF2B5EF4-FFF2-40B4-BE49-F238E27FC236}">
                <a16:creationId xmlns:a16="http://schemas.microsoft.com/office/drawing/2014/main" id="{2A686CFE-7142-A21E-E4D5-907B2E091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2579688"/>
            <a:ext cx="4140200" cy="1323975"/>
          </a:xfrm>
          <a:prstGeom prst="rect">
            <a:avLst/>
          </a:prstGeom>
          <a:solidFill>
            <a:srgbClr val="A7F5F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state in this clade of fungi is </a:t>
            </a:r>
            <a:r>
              <a:rPr lang="cs-CZ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ectomycorrhiza (red)</a:t>
            </a:r>
            <a:r>
              <a:rPr lang="cs-CZ" altLang="en-US"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the mutualism was </a:t>
            </a:r>
            <a:r>
              <a:rPr lang="cs-CZ" altLang="en-US" sz="2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abandoned (black) </a:t>
            </a:r>
            <a:r>
              <a:rPr lang="cs-CZ" altLang="en-US"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times</a:t>
            </a:r>
            <a:endParaRPr lang="en-US" altLang="en-US" sz="20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60248F5-1D4A-4428-40D3-DEC4F4E4ED18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457200" y="274638"/>
            <a:ext cx="8229600" cy="70643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cs-CZ" kern="0"/>
              <a:t>Nitrogen fixing</a:t>
            </a:r>
            <a:endParaRPr lang="cs-CZ" kern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CBBE61-4E6B-F752-D991-BE58DF90B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55675"/>
            <a:ext cx="8229600" cy="189706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defRPr/>
            </a:pPr>
            <a:r>
              <a:rPr lang="cs-CZ" altLang="en-US" kern="0"/>
              <a:t>legumes (Fabaceae) + bacteria (</a:t>
            </a:r>
            <a:r>
              <a:rPr lang="cs-CZ" altLang="en-US" i="1" kern="0"/>
              <a:t>Rhizobium)</a:t>
            </a:r>
            <a:endParaRPr lang="cs-CZ" altLang="en-US" kern="0"/>
          </a:p>
          <a:p>
            <a:pPr eaLnBrk="1" hangingPunct="1">
              <a:defRPr/>
            </a:pPr>
            <a:r>
              <a:rPr lang="cs-CZ" altLang="en-US"/>
              <a:t>Costly for plant, it is assumed that plants invest up to 12% of photosynthetic production; nitrogen fixing costs a lot of energy, therefore the bacteria need to be fed sufficiently</a:t>
            </a:r>
          </a:p>
          <a:p>
            <a:pPr eaLnBrk="1" hangingPunct="1">
              <a:defRPr/>
            </a:pPr>
            <a:r>
              <a:rPr lang="cs-CZ" altLang="en-US"/>
              <a:t>Advantage mainly in competition with plants without nitrogen fixers. But the soil enrichment eventually helps also to the competitors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48CF0BA4-58BE-83CE-FDBD-160B4D7C696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Nitrogen fixing</a:t>
            </a:r>
            <a:endParaRPr lang="cs-CZ" dirty="0"/>
          </a:p>
        </p:txBody>
      </p:sp>
      <p:pic>
        <p:nvPicPr>
          <p:cNvPr id="59395" name="Picture 4" descr="327">
            <a:extLst>
              <a:ext uri="{FF2B5EF4-FFF2-40B4-BE49-F238E27FC236}">
                <a16:creationId xmlns:a16="http://schemas.microsoft.com/office/drawing/2014/main" id="{99C2E6F0-C3FC-AC38-E87C-AAF44599C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686050"/>
            <a:ext cx="2522538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5" descr="14-olse_01_big">
            <a:extLst>
              <a:ext uri="{FF2B5EF4-FFF2-40B4-BE49-F238E27FC236}">
                <a16:creationId xmlns:a16="http://schemas.microsoft.com/office/drawing/2014/main" id="{458BC7D9-3406-ED57-18C2-326C831A7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5" y="2686050"/>
            <a:ext cx="2868613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Obrázek 2" descr="Obsah obrázku rostlina&#10;&#10;Popis byl vytvořen automaticky">
            <a:extLst>
              <a:ext uri="{FF2B5EF4-FFF2-40B4-BE49-F238E27FC236}">
                <a16:creationId xmlns:a16="http://schemas.microsoft.com/office/drawing/2014/main" id="{561098D1-693A-D8A8-AC89-48F73F9FD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2686050"/>
            <a:ext cx="2828925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xtovéPole 8">
            <a:extLst>
              <a:ext uri="{FF2B5EF4-FFF2-40B4-BE49-F238E27FC236}">
                <a16:creationId xmlns:a16="http://schemas.microsoft.com/office/drawing/2014/main" id="{15034EDF-EF07-6E71-7713-5F8B3CE86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6399213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CC00"/>
                </a:solidFill>
                <a:latin typeface="Times New Roman" panose="02020603050405020304" pitchFamily="18" charset="0"/>
              </a:rPr>
              <a:t>cs.wikipedia.org</a:t>
            </a:r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1E9ECD9E-AB92-1AD8-12F1-971AA95222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55675"/>
            <a:ext cx="8229600" cy="189706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en-US">
                <a:solidFill>
                  <a:schemeClr val="tx2">
                    <a:lumMod val="75000"/>
                  </a:schemeClr>
                </a:solidFill>
              </a:rPr>
              <a:t>legumes (Fabaceae) + bacteria (</a:t>
            </a:r>
            <a:r>
              <a:rPr lang="cs-CZ" altLang="en-US" i="1">
                <a:solidFill>
                  <a:schemeClr val="tx2">
                    <a:lumMod val="75000"/>
                  </a:schemeClr>
                </a:solidFill>
              </a:rPr>
              <a:t>Rhizobium)</a:t>
            </a:r>
            <a:endParaRPr lang="cs-CZ" altLang="en-US">
              <a:solidFill>
                <a:schemeClr val="tx2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cs-CZ"/>
              <a:t>E.g. </a:t>
            </a:r>
            <a:r>
              <a:rPr lang="cs-CZ" i="1"/>
              <a:t>Alnus</a:t>
            </a:r>
            <a:r>
              <a:rPr lang="cs-CZ"/>
              <a:t> or </a:t>
            </a:r>
            <a:r>
              <a:rPr lang="en-GB" i="1"/>
              <a:t>Hippophae rhamnoides</a:t>
            </a:r>
            <a:br>
              <a:rPr lang="cs-CZ" i="1"/>
            </a:br>
            <a:r>
              <a:rPr lang="cs-CZ"/>
              <a:t>+ actinomycetes (also bacteria) – </a:t>
            </a:r>
            <a:r>
              <a:rPr lang="cs-CZ" i="1"/>
              <a:t>Frankia</a:t>
            </a:r>
            <a:endParaRPr lang="cs-CZ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C1994-0A42-6525-2C31-2DF692538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225" y="3597275"/>
            <a:ext cx="2771775" cy="1008063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i="1"/>
              <a:t>Frankia alni  </a:t>
            </a:r>
            <a:r>
              <a:rPr lang="cs-CZ" sz="2400"/>
              <a:t>nodules</a:t>
            </a:r>
            <a:br>
              <a:rPr lang="cs-CZ" sz="2400"/>
            </a:br>
            <a:r>
              <a:rPr lang="cs-CZ" sz="2400"/>
              <a:t>on roots of </a:t>
            </a:r>
            <a:r>
              <a:rPr lang="cs-CZ" sz="2400" i="1"/>
              <a:t>Alnus</a:t>
            </a:r>
            <a:endParaRPr lang="en-US" sz="240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400">
                <a:hlinkClick r:id="rId2"/>
              </a:rPr>
              <a:t>http</a:t>
            </a:r>
            <a:r>
              <a:rPr lang="en-US" sz="1400" dirty="0">
                <a:hlinkClick r:id="rId2"/>
              </a:rPr>
              <a:t>://www.bladmineerders.nl/gallen/fungi/frankia/alni/_752_2.</a:t>
            </a:r>
            <a:r>
              <a:rPr lang="en-US" sz="1400">
                <a:hlinkClick r:id="rId2"/>
              </a:rPr>
              <a:t>jpg</a:t>
            </a:r>
            <a:r>
              <a:rPr lang="cs-CZ" sz="1400"/>
              <a:t> </a:t>
            </a:r>
          </a:p>
        </p:txBody>
      </p:sp>
      <p:pic>
        <p:nvPicPr>
          <p:cNvPr id="60419" name="Picture 2" descr="http://www.bladmineerders.nl/gallen/fungi/frankia/alni/_752_2.jpg">
            <a:extLst>
              <a:ext uri="{FF2B5EF4-FFF2-40B4-BE49-F238E27FC236}">
                <a16:creationId xmlns:a16="http://schemas.microsoft.com/office/drawing/2014/main" id="{F5A3213F-B257-3783-A02C-AE1403768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275"/>
            <a:ext cx="6372225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F78C3D3E-A55E-7DF2-66F8-47D5C5D9153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Nitrogen fixing</a:t>
            </a:r>
            <a:endParaRPr lang="cs-CZ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C0E75D4-C533-A85C-6C83-4C3DE80FA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55675"/>
            <a:ext cx="8229600" cy="189706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defRPr/>
            </a:pPr>
            <a:r>
              <a:rPr lang="cs-CZ" altLang="en-US" kern="0">
                <a:solidFill>
                  <a:schemeClr val="tx2">
                    <a:lumMod val="75000"/>
                  </a:schemeClr>
                </a:solidFill>
              </a:rPr>
              <a:t>legumes (Fabaceae) + bacteria (</a:t>
            </a:r>
            <a:r>
              <a:rPr lang="cs-CZ" altLang="en-US" i="1" kern="0">
                <a:solidFill>
                  <a:schemeClr val="tx2">
                    <a:lumMod val="75000"/>
                  </a:schemeClr>
                </a:solidFill>
              </a:rPr>
              <a:t>Rhizobium)</a:t>
            </a:r>
            <a:endParaRPr lang="cs-CZ" altLang="en-US" kern="0">
              <a:solidFill>
                <a:schemeClr val="tx2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cs-CZ" kern="0"/>
              <a:t>E.g. </a:t>
            </a:r>
            <a:r>
              <a:rPr lang="cs-CZ" i="1" kern="0"/>
              <a:t>Alnus</a:t>
            </a:r>
            <a:r>
              <a:rPr lang="cs-CZ" kern="0"/>
              <a:t> or </a:t>
            </a:r>
            <a:r>
              <a:rPr lang="en-GB" i="1" kern="0"/>
              <a:t>Hippophae rhamnoides</a:t>
            </a:r>
            <a:br>
              <a:rPr lang="cs-CZ" i="1" kern="0"/>
            </a:br>
            <a:r>
              <a:rPr lang="cs-CZ" kern="0"/>
              <a:t>+ actinomycetes (also bacteria) – </a:t>
            </a:r>
            <a:r>
              <a:rPr lang="cs-CZ" i="1" kern="0"/>
              <a:t>Frankia</a:t>
            </a:r>
            <a:endParaRPr lang="cs-CZ" kern="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>
            <a:extLst>
              <a:ext uri="{FF2B5EF4-FFF2-40B4-BE49-F238E27FC236}">
                <a16:creationId xmlns:a16="http://schemas.microsoft.com/office/drawing/2014/main" id="{4167B1E0-3C90-B67A-0AEB-7FF2126C5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3425"/>
            <a:ext cx="4383088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5">
            <a:extLst>
              <a:ext uri="{FF2B5EF4-FFF2-40B4-BE49-F238E27FC236}">
                <a16:creationId xmlns:a16="http://schemas.microsoft.com/office/drawing/2014/main" id="{F057748C-BB5D-D445-D53C-499E4EE10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19500"/>
            <a:ext cx="5281613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800">
                <a:cs typeface="Arial" panose="020B0604020202020204" pitchFamily="34" charset="0"/>
              </a:rPr>
              <a:t>Coralloid roots - </a:t>
            </a:r>
            <a:r>
              <a:rPr lang="cs-CZ" altLang="en-US" sz="2800" i="1">
                <a:cs typeface="Arial" panose="020B0604020202020204" pitchFamily="34" charset="0"/>
              </a:rPr>
              <a:t>Cycas revoluta</a:t>
            </a:r>
          </a:p>
        </p:txBody>
      </p:sp>
      <p:sp>
        <p:nvSpPr>
          <p:cNvPr id="61444" name="Text Box 7">
            <a:extLst>
              <a:ext uri="{FF2B5EF4-FFF2-40B4-BE49-F238E27FC236}">
                <a16:creationId xmlns:a16="http://schemas.microsoft.com/office/drawing/2014/main" id="{88966E2B-9A31-D1E7-DFBE-3E847ED4C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35725"/>
            <a:ext cx="39608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1800">
                <a:cs typeface="Arial" panose="020B0604020202020204" pitchFamily="34" charset="0"/>
                <a:hlinkClick r:id="rId3"/>
              </a:rPr>
              <a:t>www.flickr.com</a:t>
            </a:r>
            <a:r>
              <a:rPr lang="cs-CZ" altLang="en-US" sz="1800">
                <a:cs typeface="Arial" panose="020B0604020202020204" pitchFamily="34" charset="0"/>
              </a:rPr>
              <a:t> - George Shepherd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059ED96-FF7C-D947-750F-051D4593E17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Nitrogen fixing</a:t>
            </a:r>
            <a:endParaRPr lang="cs-CZ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BF98979-2A8A-C997-6E8B-0C1359634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55675"/>
            <a:ext cx="8229600" cy="189706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defRPr/>
            </a:pPr>
            <a:r>
              <a:rPr lang="cs-CZ" altLang="en-US" kern="0">
                <a:solidFill>
                  <a:schemeClr val="tx2">
                    <a:lumMod val="75000"/>
                  </a:schemeClr>
                </a:solidFill>
              </a:rPr>
              <a:t>legumes (Fabaceae) + bacteria (</a:t>
            </a:r>
            <a:r>
              <a:rPr lang="cs-CZ" altLang="en-US" i="1" kern="0">
                <a:solidFill>
                  <a:schemeClr val="tx2">
                    <a:lumMod val="75000"/>
                  </a:schemeClr>
                </a:solidFill>
              </a:rPr>
              <a:t>Rhizobium)</a:t>
            </a:r>
            <a:endParaRPr lang="cs-CZ" altLang="en-US" kern="0">
              <a:solidFill>
                <a:schemeClr val="tx2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cs-CZ" kern="0">
                <a:solidFill>
                  <a:schemeClr val="tx2">
                    <a:lumMod val="75000"/>
                  </a:schemeClr>
                </a:solidFill>
              </a:rPr>
              <a:t>E.g. </a:t>
            </a:r>
            <a:r>
              <a:rPr lang="cs-CZ" i="1" kern="0">
                <a:solidFill>
                  <a:schemeClr val="tx2">
                    <a:lumMod val="75000"/>
                  </a:schemeClr>
                </a:solidFill>
              </a:rPr>
              <a:t>Alnus</a:t>
            </a:r>
            <a:r>
              <a:rPr lang="cs-CZ" kern="0">
                <a:solidFill>
                  <a:schemeClr val="tx2">
                    <a:lumMod val="75000"/>
                  </a:schemeClr>
                </a:solidFill>
              </a:rPr>
              <a:t> or </a:t>
            </a:r>
            <a:r>
              <a:rPr lang="en-GB" i="1" kern="0">
                <a:solidFill>
                  <a:schemeClr val="tx2">
                    <a:lumMod val="75000"/>
                  </a:schemeClr>
                </a:solidFill>
              </a:rPr>
              <a:t>Hippophae rhamnoides</a:t>
            </a:r>
            <a:br>
              <a:rPr lang="cs-CZ" i="1" kern="0">
                <a:solidFill>
                  <a:schemeClr val="tx2">
                    <a:lumMod val="75000"/>
                  </a:schemeClr>
                </a:solidFill>
              </a:rPr>
            </a:br>
            <a:r>
              <a:rPr lang="cs-CZ" kern="0">
                <a:solidFill>
                  <a:schemeClr val="tx2">
                    <a:lumMod val="75000"/>
                  </a:schemeClr>
                </a:solidFill>
              </a:rPr>
              <a:t>+ actinomycetes (also bacteria) – </a:t>
            </a:r>
            <a:r>
              <a:rPr lang="cs-CZ" i="1" kern="0">
                <a:solidFill>
                  <a:schemeClr val="tx2">
                    <a:lumMod val="75000"/>
                  </a:schemeClr>
                </a:solidFill>
              </a:rPr>
              <a:t>Frankia</a:t>
            </a:r>
          </a:p>
          <a:p>
            <a:pPr eaLnBrk="1" hangingPunct="1">
              <a:defRPr/>
            </a:pPr>
            <a:r>
              <a:rPr lang="cs-CZ" i="1" kern="0"/>
              <a:t>Cycas</a:t>
            </a:r>
            <a:r>
              <a:rPr lang="cs-CZ" kern="0"/>
              <a:t> + cyanobacteria (</a:t>
            </a:r>
            <a:r>
              <a:rPr lang="cs-CZ" i="1" kern="0"/>
              <a:t>Nostoc</a:t>
            </a:r>
            <a:r>
              <a:rPr lang="cs-CZ" kern="0"/>
              <a:t>)</a:t>
            </a:r>
            <a:endParaRPr lang="cs-CZ" kern="0" dirty="0"/>
          </a:p>
        </p:txBody>
      </p:sp>
      <p:pic>
        <p:nvPicPr>
          <p:cNvPr id="61447" name="Picture 6">
            <a:extLst>
              <a:ext uri="{FF2B5EF4-FFF2-40B4-BE49-F238E27FC236}">
                <a16:creationId xmlns:a16="http://schemas.microsoft.com/office/drawing/2014/main" id="{3D966F8B-720F-4914-D482-9BCDC2563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8" y="3284538"/>
            <a:ext cx="4760912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>
            <a:extLst>
              <a:ext uri="{FF2B5EF4-FFF2-40B4-BE49-F238E27FC236}">
                <a16:creationId xmlns:a16="http://schemas.microsoft.com/office/drawing/2014/main" id="{3DF92852-C537-27D3-1A0E-6D60DDA0D3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4968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Plants are „not ideal“ food</a:t>
            </a:r>
            <a:endParaRPr lang="cs-CZ" dirty="0"/>
          </a:p>
          <a:p>
            <a:pPr lvl="1" eaLnBrk="1" hangingPunct="1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difficult to digest polysacharides and other structural molecules</a:t>
            </a:r>
            <a:endParaRPr lang="cs-CZ" dirty="0"/>
          </a:p>
          <a:p>
            <a:pPr eaLnBrk="1" hangingPunct="1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Microbial community („microbiome“)</a:t>
            </a:r>
            <a:br>
              <a:rPr lang="cs-CZ"/>
            </a:br>
            <a:r>
              <a:rPr lang="cs-CZ"/>
              <a:t>in digestive tract of all animals</a:t>
            </a:r>
          </a:p>
          <a:p>
            <a:pPr eaLnBrk="1" hangingPunct="1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Especially important for herbivores and for specialists on hard plant tissues</a:t>
            </a:r>
            <a:endParaRPr lang="cs-CZ" dirty="0"/>
          </a:p>
          <a:p>
            <a:pPr lvl="1" eaLnBrk="1" hangingPunct="1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bacteria (mostly), archaea, protozoa and fungi</a:t>
            </a:r>
          </a:p>
          <a:p>
            <a:pPr eaLnBrk="1" hangingPunct="1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Most of mass of feces is the microbiome</a:t>
            </a:r>
            <a:endParaRPr lang="cs-CZ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075D7CF-983C-559D-5845-BB6E0CCEEDF6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457200" y="274638"/>
            <a:ext cx="8229600" cy="70643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cs-CZ"/>
              <a:t>Digestion of plant biomass</a:t>
            </a:r>
            <a:endParaRPr lang="cs-CZ" kern="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>
            <a:extLst>
              <a:ext uri="{FF2B5EF4-FFF2-40B4-BE49-F238E27FC236}">
                <a16:creationId xmlns:a16="http://schemas.microsoft.com/office/drawing/2014/main" id="{DAA260F0-56EC-7BF8-9A23-EF9892B25D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507413" cy="51847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starch, (hemi)celulose, lignin </a:t>
            </a:r>
            <a:r>
              <a:rPr lang="cs-CZ" sz="2800"/>
              <a:t>(and their products)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synthesis of vitamins</a:t>
            </a:r>
            <a:endParaRPr lang="cs-CZ" sz="3600" dirty="0"/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ruminants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rumen (first stomach) – especially bacteria 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host – continuous supply of fodder,</a:t>
            </a:r>
            <a:br>
              <a:rPr lang="cs-CZ"/>
            </a:br>
            <a:r>
              <a:rPr lang="cs-CZ"/>
              <a:t>        – controls conditions of fermentation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products of fermentation are the nutrition for the host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termites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wide hindgut – especially protozoa</a:t>
            </a:r>
          </a:p>
          <a:p>
            <a:pPr lvl="2" eaLnBrk="1" hangingPunct="1">
              <a:lnSpc>
                <a:spcPct val="90000"/>
              </a:lnSpc>
              <a:spcBef>
                <a:spcPts val="3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unique genera to termites and cockroaches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eat their own faeces – multiple digestion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spirochaetes (bacteria) – mutualism with protozoans</a:t>
            </a:r>
          </a:p>
          <a:p>
            <a:pPr lvl="2" eaLnBrk="1" hangingPunct="1">
              <a:lnSpc>
                <a:spcPct val="90000"/>
              </a:lnSpc>
              <a:spcBef>
                <a:spcPts val="3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N-fixing</a:t>
            </a:r>
          </a:p>
          <a:p>
            <a:pPr lvl="1" eaLnBrk="1" hangingPunct="1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endParaRPr lang="cs-CZ"/>
          </a:p>
          <a:p>
            <a:pPr lvl="1" eaLnBrk="1" hangingPunct="1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endParaRPr lang="cs-CZ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01622C9-EA76-F86F-BE9D-90B2005ED3D9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457200" y="274638"/>
            <a:ext cx="8229600" cy="70643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cs-CZ"/>
              <a:t>Digestion of plant biomass</a:t>
            </a:r>
            <a:endParaRPr lang="cs-CZ" kern="0" dirty="0"/>
          </a:p>
        </p:txBody>
      </p:sp>
      <p:pic>
        <p:nvPicPr>
          <p:cNvPr id="63492" name="Picture 6" descr="antilop_aigua_">
            <a:extLst>
              <a:ext uri="{FF2B5EF4-FFF2-40B4-BE49-F238E27FC236}">
                <a16:creationId xmlns:a16="http://schemas.microsoft.com/office/drawing/2014/main" id="{8AE35F1D-E922-6871-90C6-202EB0FE2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484313"/>
            <a:ext cx="147637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2" descr="termite2">
            <a:extLst>
              <a:ext uri="{FF2B5EF4-FFF2-40B4-BE49-F238E27FC236}">
                <a16:creationId xmlns:a16="http://schemas.microsoft.com/office/drawing/2014/main" id="{EBBDBFA9-55B2-7FEA-8483-8715EBC75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13" y="4224338"/>
            <a:ext cx="230028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11">
            <a:extLst>
              <a:ext uri="{FF2B5EF4-FFF2-40B4-BE49-F238E27FC236}">
                <a16:creationId xmlns:a16="http://schemas.microsoft.com/office/drawing/2014/main" id="{F67B737D-C276-3739-CE07-7EF401857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165225"/>
            <a:ext cx="9144000" cy="55403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cs-CZ" altLang="en-US" sz="2800" dirty="0"/>
              <a:t>Can lead to unrealistic outcomes</a:t>
            </a:r>
          </a:p>
          <a:p>
            <a:pPr marL="342900" indent="-342900" eaLnBrk="1" hangingPunct="1">
              <a:spcBef>
                <a:spcPts val="600"/>
              </a:spcBef>
              <a:defRPr/>
            </a:pPr>
            <a:r>
              <a:rPr lang="el-GR" altLang="en-US" sz="2400" dirty="0">
                <a:cs typeface="Times New Roman" panose="02020603050405020304" pitchFamily="18" charset="0"/>
              </a:rPr>
              <a:t>α</a:t>
            </a:r>
            <a:r>
              <a:rPr lang="cs-CZ" altLang="en-US" sz="2400" dirty="0">
                <a:cs typeface="Times New Roman" panose="02020603050405020304" pitchFamily="18" charset="0"/>
              </a:rPr>
              <a:t> &lt; 1 </a:t>
            </a:r>
            <a:r>
              <a:rPr lang="cs-CZ" altLang="en-US" sz="2400" dirty="0"/>
              <a:t>– quite realistic behaviour, faster growth, stabilisation of N above K</a:t>
            </a:r>
          </a:p>
          <a:p>
            <a:pPr marL="342900" indent="-342900" eaLnBrk="1" hangingPunct="1">
              <a:spcBef>
                <a:spcPts val="600"/>
              </a:spcBef>
              <a:defRPr/>
            </a:pPr>
            <a:r>
              <a:rPr lang="el-GR" altLang="en-US" sz="2400" dirty="0">
                <a:cs typeface="Times New Roman" panose="02020603050405020304" pitchFamily="18" charset="0"/>
              </a:rPr>
              <a:t>α</a:t>
            </a:r>
            <a:r>
              <a:rPr lang="cs-CZ" altLang="en-US" sz="2400" dirty="0">
                <a:cs typeface="Times New Roman" panose="02020603050405020304" pitchFamily="18" charset="0"/>
              </a:rPr>
              <a:t> ≥ 1</a:t>
            </a:r>
            <a:r>
              <a:rPr lang="cs-CZ" altLang="en-US" sz="2400" dirty="0"/>
              <a:t> – both populations grow unlimitedly (</a:t>
            </a:r>
            <a:r>
              <a:rPr lang="cs-CZ" altLang="en-US" sz="2400" i="1" dirty="0"/>
              <a:t>orgy of mutual benefaction</a:t>
            </a:r>
            <a:r>
              <a:rPr lang="cs-CZ" altLang="en-US" sz="2400" dirty="0"/>
              <a:t>)</a:t>
            </a:r>
          </a:p>
          <a:p>
            <a:pPr marL="342900" indent="-342900" eaLnBrk="1" hangingPunct="1">
              <a:spcBef>
                <a:spcPts val="600"/>
              </a:spcBef>
              <a:defRPr/>
            </a:pPr>
            <a:r>
              <a:rPr lang="el-GR" altLang="en-US" sz="2400" dirty="0">
                <a:cs typeface="Times New Roman" panose="02020603050405020304" pitchFamily="18" charset="0"/>
              </a:rPr>
              <a:t>α</a:t>
            </a:r>
            <a:r>
              <a:rPr lang="cs-CZ" altLang="en-US" sz="2400" dirty="0">
                <a:cs typeface="Times New Roman" panose="02020603050405020304" pitchFamily="18" charset="0"/>
              </a:rPr>
              <a:t> &gt;&gt; 0, r &gt;&gt; 0,</a:t>
            </a:r>
            <a:r>
              <a:rPr lang="cs-CZ" altLang="en-US" sz="2400" dirty="0"/>
              <a:t> </a:t>
            </a:r>
            <a:r>
              <a:rPr lang="el-GR" altLang="en-US" sz="2400" dirty="0">
                <a:cs typeface="Times New Roman" panose="02020603050405020304" pitchFamily="18" charset="0"/>
              </a:rPr>
              <a:t>α</a:t>
            </a:r>
            <a:r>
              <a:rPr lang="cs-CZ" altLang="en-US" sz="2400" baseline="-25000" dirty="0">
                <a:cs typeface="Times New Roman" panose="02020603050405020304" pitchFamily="18" charset="0"/>
              </a:rPr>
              <a:t>12</a:t>
            </a:r>
            <a:r>
              <a:rPr lang="cs-CZ" altLang="en-US" sz="2400" dirty="0">
                <a:cs typeface="Times New Roman" panose="02020603050405020304" pitchFamily="18" charset="0"/>
              </a:rPr>
              <a:t> ≠</a:t>
            </a:r>
            <a:r>
              <a:rPr lang="el-GR" altLang="en-US" sz="2400" dirty="0">
                <a:cs typeface="Times New Roman" panose="02020603050405020304" pitchFamily="18" charset="0"/>
              </a:rPr>
              <a:t> α</a:t>
            </a:r>
            <a:r>
              <a:rPr lang="cs-CZ" altLang="en-US" sz="2400" baseline="-25000" dirty="0">
                <a:cs typeface="Times New Roman" panose="02020603050405020304" pitchFamily="18" charset="0"/>
              </a:rPr>
              <a:t>21</a:t>
            </a:r>
            <a:r>
              <a:rPr lang="cs-CZ" altLang="en-US" sz="2400" dirty="0">
                <a:cs typeface="Times New Roman" panose="02020603050405020304" pitchFamily="18" charset="0"/>
              </a:rPr>
              <a:t> </a:t>
            </a:r>
            <a:r>
              <a:rPr lang="cs-CZ" altLang="en-US" sz="2400" dirty="0"/>
              <a:t>– increasing fluctuation; in numeric simulations by difference equations, N switches to negative values...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cs-CZ" altLang="en-US" sz="2800" dirty="0"/>
              <a:t>Unrealistic assumption of linear increase of K with N of mutualist</a:t>
            </a:r>
          </a:p>
          <a:p>
            <a:pPr marL="342900" indent="-342900" eaLnBrk="1" hangingPunct="1">
              <a:spcBef>
                <a:spcPts val="600"/>
              </a:spcBef>
              <a:defRPr/>
            </a:pPr>
            <a:r>
              <a:rPr lang="cs-CZ" altLang="en-US" sz="2400" dirty="0"/>
              <a:t>Usually asymptotic – mutualist helps to overcome one limiting factor, but another factor becomes limiting (saturation in the benefits)</a:t>
            </a:r>
          </a:p>
          <a:p>
            <a:pPr marL="342900" indent="-342900" eaLnBrk="1" hangingPunct="1">
              <a:spcBef>
                <a:spcPts val="600"/>
              </a:spcBef>
              <a:defRPr/>
            </a:pPr>
            <a:r>
              <a:rPr lang="cs-CZ" altLang="en-US" sz="2400" dirty="0"/>
              <a:t>What is actually K? – simple constant, which includes various limitations (predators, infections, resources...)</a:t>
            </a:r>
          </a:p>
        </p:txBody>
      </p:sp>
      <p:graphicFrame>
        <p:nvGraphicFramePr>
          <p:cNvPr id="8195" name="Object 7">
            <a:extLst>
              <a:ext uri="{FF2B5EF4-FFF2-40B4-BE49-F238E27FC236}">
                <a16:creationId xmlns:a16="http://schemas.microsoft.com/office/drawing/2014/main" id="{C0F828F2-2292-6EB2-BA14-42898A90C3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24525" y="274638"/>
          <a:ext cx="32004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790700" imgH="431800" progId="Equation.3">
                  <p:embed/>
                </p:oleObj>
              </mc:Choice>
              <mc:Fallback>
                <p:oleObj r:id="rId2" imgW="1790700" imgH="4318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525" y="274638"/>
                        <a:ext cx="3200400" cy="885825"/>
                      </a:xfrm>
                      <a:prstGeom prst="rect">
                        <a:avLst/>
                      </a:prstGeom>
                      <a:solidFill>
                        <a:srgbClr val="85A3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Text Box 2">
            <a:extLst>
              <a:ext uri="{FF2B5EF4-FFF2-40B4-BE49-F238E27FC236}">
                <a16:creationId xmlns:a16="http://schemas.microsoft.com/office/drawing/2014/main" id="{48C96DD9-85B9-9049-9B8B-626226DE9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96838"/>
            <a:ext cx="5715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3600" b="1">
                <a:latin typeface="Times New Roman" panose="02020603050405020304" pitchFamily="18" charset="0"/>
              </a:rPr>
              <a:t>Models of mutualism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25CF26DF-CC2D-EC52-7AD8-3C86043DC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5285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5" name="Picture 3">
            <a:extLst>
              <a:ext uri="{FF2B5EF4-FFF2-40B4-BE49-F238E27FC236}">
                <a16:creationId xmlns:a16="http://schemas.microsoft.com/office/drawing/2014/main" id="{6D8DD06D-3F5C-8035-B4E0-581B5F30D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575"/>
            <a:ext cx="3762375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6" name="Text Box 4">
            <a:extLst>
              <a:ext uri="{FF2B5EF4-FFF2-40B4-BE49-F238E27FC236}">
                <a16:creationId xmlns:a16="http://schemas.microsoft.com/office/drawing/2014/main" id="{FF20F08C-847F-15D7-D37B-5EBEF5DFC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2419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200">
                <a:latin typeface="Times New Roman" panose="02020603050405020304" pitchFamily="18" charset="0"/>
                <a:cs typeface="Arial" panose="020B0604020202020204" pitchFamily="34" charset="0"/>
              </a:rPr>
              <a:t>Janson et al. 2008, Evolution 62:997</a:t>
            </a:r>
            <a:endParaRPr lang="en-US" altLang="en-US" sz="12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4517" name="Picture 5">
            <a:extLst>
              <a:ext uri="{FF2B5EF4-FFF2-40B4-BE49-F238E27FC236}">
                <a16:creationId xmlns:a16="http://schemas.microsoft.com/office/drawing/2014/main" id="{2B5D48CF-B4F2-9B55-EE53-CEC9F912A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0"/>
            <a:ext cx="2592387" cy="195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8" name="Picture 6">
            <a:extLst>
              <a:ext uri="{FF2B5EF4-FFF2-40B4-BE49-F238E27FC236}">
                <a16:creationId xmlns:a16="http://schemas.microsoft.com/office/drawing/2014/main" id="{96C6127C-C528-E143-D468-F41AE2E96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0"/>
            <a:ext cx="2074863" cy="195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9" name="Picture 7">
            <a:extLst>
              <a:ext uri="{FF2B5EF4-FFF2-40B4-BE49-F238E27FC236}">
                <a16:creationId xmlns:a16="http://schemas.microsoft.com/office/drawing/2014/main" id="{D5700FD3-5D3E-8455-A9ED-342E2DCCC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076700"/>
            <a:ext cx="2449512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20" name="Picture 8">
            <a:extLst>
              <a:ext uri="{FF2B5EF4-FFF2-40B4-BE49-F238E27FC236}">
                <a16:creationId xmlns:a16="http://schemas.microsoft.com/office/drawing/2014/main" id="{3CA4CCCC-C601-C087-2A44-64A72B5CF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700"/>
            <a:ext cx="139541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21" name="Text Box 9">
            <a:extLst>
              <a:ext uri="{FF2B5EF4-FFF2-40B4-BE49-F238E27FC236}">
                <a16:creationId xmlns:a16="http://schemas.microsoft.com/office/drawing/2014/main" id="{E5E13C2A-512D-20F4-7F1F-4E4DC9D9B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6350" y="2009775"/>
            <a:ext cx="5327650" cy="463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cs-CZ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Aphid </a:t>
            </a:r>
            <a:r>
              <a:rPr lang="cs-CZ" altLang="en-US" sz="2400" i="1">
                <a:latin typeface="Times New Roman" panose="02020603050405020304" pitchFamily="18" charset="0"/>
                <a:cs typeface="Arial" panose="020B0604020202020204" pitchFamily="34" charset="0"/>
              </a:rPr>
              <a:t>Acyrtosiphon pisum</a:t>
            </a:r>
            <a:r>
              <a:rPr lang="cs-CZ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 and bacterium </a:t>
            </a:r>
            <a:r>
              <a:rPr lang="cs-CZ" altLang="en-US" sz="2400" i="1">
                <a:latin typeface="Times New Roman" panose="02020603050405020304" pitchFamily="18" charset="0"/>
                <a:cs typeface="Arial" panose="020B0604020202020204" pitchFamily="34" charset="0"/>
              </a:rPr>
              <a:t>Buchnera aphidicola</a:t>
            </a:r>
            <a:r>
              <a:rPr lang="cs-CZ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 from its mycetocyte</a:t>
            </a:r>
          </a:p>
          <a:p>
            <a:pPr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cs-CZ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Gall midge </a:t>
            </a:r>
            <a:r>
              <a:rPr lang="cs-CZ" altLang="en-US" sz="2400" i="1">
                <a:latin typeface="Times New Roman" panose="02020603050405020304" pitchFamily="18" charset="0"/>
                <a:cs typeface="Arial" panose="020B0604020202020204" pitchFamily="34" charset="0"/>
              </a:rPr>
              <a:t>Asteromyia carbonifera</a:t>
            </a:r>
            <a:r>
              <a:rPr lang="cs-CZ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 and its galls with fungus </a:t>
            </a:r>
            <a:r>
              <a:rPr lang="cs-CZ" altLang="en-US" sz="2400" i="1">
                <a:latin typeface="Times New Roman" panose="02020603050405020304" pitchFamily="18" charset="0"/>
                <a:cs typeface="Arial" panose="020B0604020202020204" pitchFamily="34" charset="0"/>
              </a:rPr>
              <a:t>Bostryosphaeria</a:t>
            </a:r>
            <a:r>
              <a:rPr lang="cs-CZ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cs-CZ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Termites and protozoan </a:t>
            </a:r>
            <a:r>
              <a:rPr lang="en-US" altLang="en-US" sz="2400" i="1">
                <a:latin typeface="Times New Roman" panose="02020603050405020304" pitchFamily="18" charset="0"/>
                <a:cs typeface="Arial" panose="020B0604020202020204" pitchFamily="34" charset="0"/>
              </a:rPr>
              <a:t>Trichonympha </a:t>
            </a:r>
            <a:r>
              <a:rPr lang="cs-CZ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from their intestine where it digest celulose</a:t>
            </a:r>
          </a:p>
          <a:p>
            <a:pPr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cs-CZ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Barkbeetles and fungus </a:t>
            </a:r>
            <a:r>
              <a:rPr lang="cs-CZ" altLang="en-US" sz="2400" i="1">
                <a:latin typeface="Times New Roman" panose="02020603050405020304" pitchFamily="18" charset="0"/>
                <a:cs typeface="Arial" panose="020B0604020202020204" pitchFamily="34" charset="0"/>
              </a:rPr>
              <a:t>Ophiostoma clavigerum</a:t>
            </a:r>
            <a:r>
              <a:rPr lang="cs-CZ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 transported in mycangia</a:t>
            </a:r>
            <a:br>
              <a:rPr lang="cs-CZ" altLang="en-US" sz="2400"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Czech link: </a:t>
            </a:r>
            <a:r>
              <a:rPr lang="cs-CZ" altLang="en-US" sz="1600">
                <a:latin typeface="Times New Roman" panose="02020603050405020304" pitchFamily="18" charset="0"/>
                <a:cs typeface="Arial" panose="020B0604020202020204" pitchFamily="34" charset="0"/>
              </a:rPr>
              <a:t>https://vesmir.cz/cz/casopis/archiv-casopisu/2003/cislo-12/kurovci-milacci-evoluce.html</a:t>
            </a:r>
            <a:endParaRPr lang="en-US" altLang="en-US" sz="16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D038D-7732-B32E-8619-C7626D22A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Corals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AD1BE-2E38-762B-1654-70CA1A837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Corals and dinoflagelates</a:t>
            </a:r>
            <a:br>
              <a:rPr lang="cs-CZ" altLang="cs-CZ" dirty="0"/>
            </a:br>
            <a:r>
              <a:rPr lang="cs-CZ" altLang="cs-CZ" dirty="0"/>
              <a:t>	„zooxanthella“ </a:t>
            </a:r>
            <a:r>
              <a:rPr lang="cs-CZ" altLang="cs-CZ" i="1" dirty="0"/>
              <a:t>Symbiodinium</a:t>
            </a:r>
            <a:r>
              <a:rPr lang="cs-CZ" altLang="cs-CZ" dirty="0"/>
              <a:t> in vacuoles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Corals are animals which can feed on plancton. Most of their organic carbon actually comes from symbiotic algae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The dinoflagellate has a safe place for  life and photosynthesis.</a:t>
            </a:r>
            <a:endParaRPr lang="en-US" altLang="cs-CZ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71905B3A-3385-38EB-F1B2-9C612C73B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3" name="Text Box 3">
            <a:extLst>
              <a:ext uri="{FF2B5EF4-FFF2-40B4-BE49-F238E27FC236}">
                <a16:creationId xmlns:a16="http://schemas.microsoft.com/office/drawing/2014/main" id="{43A61BD1-9A41-4273-49F0-0E9C9007D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491288"/>
            <a:ext cx="1600200" cy="366712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Arial" panose="020B0604020202020204" pitchFamily="34" charset="0"/>
              </a:rPr>
              <a:t>photo M. Janda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394FE9AA-F257-E1F4-45C6-68DE143C9E6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Lichens</a:t>
            </a:r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68AD7E5C-FDCB-2BCD-5674-29B0663156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Fungi + algae or cyanobacteria</a:t>
            </a:r>
            <a:endParaRPr lang="cs-CZ" dirty="0"/>
          </a:p>
          <a:p>
            <a:pPr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So tight relationship that there is a taxonomy of lichens, i.e. the pairs of species were considered as a single species, lichenized fungi</a:t>
            </a:r>
            <a:endParaRPr lang="cs-CZ" dirty="0"/>
          </a:p>
          <a:p>
            <a:pPr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Enable colonisation of relatively unsuitable habitats</a:t>
            </a:r>
            <a:endParaRPr lang="cs-CZ" dirty="0"/>
          </a:p>
          <a:p>
            <a:pPr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Problem – how to reproduce?</a:t>
            </a:r>
          </a:p>
          <a:p>
            <a:pPr lvl="1"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sexually – just fungus</a:t>
            </a:r>
          </a:p>
          <a:p>
            <a:pPr lvl="1"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asexually – izidia, soredia</a:t>
            </a:r>
            <a:endParaRPr lang="cs-CZ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470FB97F-B29C-E44A-02C8-77BB33CAA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85344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5" name="Text Box 3">
            <a:extLst>
              <a:ext uri="{FF2B5EF4-FFF2-40B4-BE49-F238E27FC236}">
                <a16:creationId xmlns:a16="http://schemas.microsoft.com/office/drawing/2014/main" id="{AF1A42BB-BB62-86B5-9349-0445294F5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6400800"/>
            <a:ext cx="87137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1800">
                <a:cs typeface="Arial" panose="020B0604020202020204" pitchFamily="34" charset="0"/>
              </a:rPr>
              <a:t> </a:t>
            </a:r>
            <a:r>
              <a:rPr lang="cs-CZ" altLang="en-US" sz="2000">
                <a:cs typeface="Arial" panose="020B0604020202020204" pitchFamily="34" charset="0"/>
              </a:rPr>
              <a:t>Lichen </a:t>
            </a:r>
            <a:r>
              <a:rPr lang="cs-CZ" altLang="en-US" sz="2000" i="1">
                <a:cs typeface="Arial" panose="020B0604020202020204" pitchFamily="34" charset="0"/>
              </a:rPr>
              <a:t>Cladonia </a:t>
            </a:r>
            <a:r>
              <a:rPr lang="cs-CZ" altLang="en-US" sz="2000">
                <a:cs typeface="Arial" panose="020B0604020202020204" pitchFamily="34" charset="0"/>
              </a:rPr>
              <a:t>is able to compete with lingonberries (pine forest in Estonia)</a:t>
            </a:r>
            <a:endParaRPr lang="cs-CZ" altLang="en-US" sz="180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ABBC-AE13-7350-7A05-29CE2D332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Facilitation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D2D5C-E370-F8EC-3B49-0446952DA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cs-CZ" altLang="cs-CZ"/>
              <a:t>usually used in plant ecology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cs-CZ" altLang="cs-CZ"/>
              <a:t>one plant helps another one, (often:+,0).</a:t>
            </a:r>
          </a:p>
          <a:p>
            <a:pPr lvl="1">
              <a:buClrTx/>
              <a:buFont typeface="Arial" panose="020B0604020202020204" pitchFamily="34" charset="0"/>
              <a:buChar char="•"/>
              <a:defRPr/>
            </a:pPr>
            <a:r>
              <a:rPr lang="cs-CZ" altLang="cs-CZ"/>
              <a:t>temporary </a:t>
            </a:r>
          </a:p>
          <a:p>
            <a:pPr lvl="1">
              <a:buClrTx/>
              <a:buFont typeface="Arial" panose="020B0604020202020204" pitchFamily="34" charset="0"/>
              <a:buChar char="•"/>
              <a:defRPr/>
            </a:pPr>
            <a:r>
              <a:rPr lang="cs-CZ" altLang="cs-CZ"/>
              <a:t>not species specific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cs-CZ" altLang="cs-CZ"/>
              <a:t>succession </a:t>
            </a:r>
          </a:p>
          <a:p>
            <a:pPr lvl="1">
              <a:buClrTx/>
              <a:buFont typeface="Arial" panose="020B0604020202020204" pitchFamily="34" charset="0"/>
              <a:buChar char="•"/>
              <a:defRPr/>
            </a:pPr>
            <a:r>
              <a:rPr lang="cs-CZ" altLang="cs-CZ"/>
              <a:t>litter of one species prepares soil for another species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cs-CZ" altLang="cs-CZ"/>
              <a:t>seedlings establishment </a:t>
            </a:r>
          </a:p>
          <a:p>
            <a:pPr lvl="1">
              <a:buClrTx/>
              <a:buFont typeface="Arial" panose="020B0604020202020204" pitchFamily="34" charset="0"/>
              <a:buChar char="•"/>
              <a:defRPr/>
            </a:pPr>
            <a:r>
              <a:rPr lang="cs-CZ" altLang="cs-CZ"/>
              <a:t>shading usually means competition for light</a:t>
            </a:r>
            <a:br>
              <a:rPr lang="cs-CZ" altLang="cs-CZ"/>
            </a:br>
            <a:r>
              <a:rPr lang="cs-CZ" altLang="cs-CZ"/>
              <a:t>but it can protect seedlings against dessication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endParaRPr lang="en-US" altLang="cs-CZ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59939-D48B-1C7E-94BA-29A9E7579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525" y="1714500"/>
            <a:ext cx="3419475" cy="5027613"/>
          </a:xfrm>
        </p:spPr>
        <p:txBody>
          <a:bodyPr anchor="t"/>
          <a:lstStyle/>
          <a:p>
            <a:pPr algn="l">
              <a:defRPr/>
            </a:pPr>
            <a:r>
              <a:rPr lang="cs-CZ" sz="2800" b="0"/>
              <a:t>Cushion plants</a:t>
            </a:r>
            <a:br>
              <a:rPr lang="cs-CZ" sz="2800" b="0"/>
            </a:br>
            <a:r>
              <a:rPr lang="cs-CZ" sz="2800" b="0"/>
              <a:t>fill space (competition),</a:t>
            </a:r>
            <a:br>
              <a:rPr lang="cs-CZ" sz="2800" b="0"/>
            </a:br>
            <a:r>
              <a:rPr lang="cs-CZ" sz="2800" b="0"/>
              <a:t>but can help other plants to establish</a:t>
            </a:r>
            <a:br>
              <a:rPr lang="cs-CZ" sz="2800" b="0"/>
            </a:br>
            <a:r>
              <a:rPr lang="cs-CZ" sz="2800" b="0"/>
              <a:t>in harsh environment (facilitation)</a:t>
            </a:r>
            <a:endParaRPr lang="en-US" sz="2800" b="0" dirty="0"/>
          </a:p>
        </p:txBody>
      </p:sp>
      <p:pic>
        <p:nvPicPr>
          <p:cNvPr id="71683" name="Picture 2">
            <a:extLst>
              <a:ext uri="{FF2B5EF4-FFF2-40B4-BE49-F238E27FC236}">
                <a16:creationId xmlns:a16="http://schemas.microsoft.com/office/drawing/2014/main" id="{266C490C-B0D1-F2F3-DCE6-3200102EAC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14500"/>
            <a:ext cx="5618163" cy="5143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24A2C69-75EC-17FE-AC6D-26296706F19B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defRPr/>
            </a:pPr>
            <a:r>
              <a:rPr lang="cs-CZ" kern="0"/>
              <a:t>Facilitation</a:t>
            </a:r>
            <a:endParaRPr lang="en-US" kern="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7A797-D1ED-A844-2889-C4D9EFC5C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More seedlings of a deciduous tree were found under a female juniper, compared to male juniper (in dry conditions in Spain). Why?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The shade of juniper protects from overheating both seedlings and frugivorous birds.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cs-CZ"/>
              <a:t>Moreover, the birds preferred to visit (and defecate) at the female junipers.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AA317C-3B89-C964-CAD9-12EBDC628A75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defRPr/>
            </a:pPr>
            <a:r>
              <a:rPr lang="cs-CZ" kern="0"/>
              <a:t>Facilitation</a:t>
            </a:r>
            <a:endParaRPr lang="en-US" kern="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Rectangle 2">
            <a:extLst>
              <a:ext uri="{FF2B5EF4-FFF2-40B4-BE49-F238E27FC236}">
                <a16:creationId xmlns:a16="http://schemas.microsoft.com/office/drawing/2014/main" id="{B055ECA1-938C-A91E-1C5E-E681D8C7BFB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2096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/>
              <a:t>Evolutionary stability of mutualism</a:t>
            </a:r>
            <a:br>
              <a:rPr lang="cs-CZ" altLang="cs-CZ" sz="4000"/>
            </a:br>
            <a:r>
              <a:rPr lang="cs-CZ" altLang="cs-CZ" sz="4000"/>
              <a:t>once again</a:t>
            </a:r>
            <a:endParaRPr lang="cs-CZ" altLang="cs-CZ" sz="4000" dirty="0"/>
          </a:p>
        </p:txBody>
      </p:sp>
      <p:sp>
        <p:nvSpPr>
          <p:cNvPr id="586755" name="Rectangle 3">
            <a:extLst>
              <a:ext uri="{FF2B5EF4-FFF2-40B4-BE49-F238E27FC236}">
                <a16:creationId xmlns:a16="http://schemas.microsoft.com/office/drawing/2014/main" id="{51F5562C-3B5B-2AB1-DDC9-C17DEDD24A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288" y="1484313"/>
            <a:ext cx="8964612" cy="5175250"/>
          </a:xfrm>
        </p:spPr>
        <p:txBody>
          <a:bodyPr/>
          <a:lstStyle/>
          <a:p>
            <a:pPr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 altLang="cs-CZ"/>
              <a:t>Dobzahnsky: „</a:t>
            </a:r>
            <a:r>
              <a:rPr lang="en-GB" altLang="cs-CZ"/>
              <a:t>Nothing in </a:t>
            </a:r>
            <a:r>
              <a:rPr lang="cs-CZ" altLang="cs-CZ"/>
              <a:t>b</a:t>
            </a:r>
            <a:r>
              <a:rPr lang="en-GB" altLang="cs-CZ"/>
              <a:t>iology </a:t>
            </a:r>
            <a:r>
              <a:rPr lang="cs-CZ" altLang="cs-CZ"/>
              <a:t>m</a:t>
            </a:r>
            <a:r>
              <a:rPr lang="en-GB" altLang="cs-CZ"/>
              <a:t>akes </a:t>
            </a:r>
            <a:r>
              <a:rPr lang="cs-CZ" altLang="cs-CZ"/>
              <a:t>s</a:t>
            </a:r>
            <a:r>
              <a:rPr lang="en-GB" altLang="cs-CZ"/>
              <a:t>ense </a:t>
            </a:r>
            <a:r>
              <a:rPr lang="cs-CZ" altLang="cs-CZ"/>
              <a:t>e</a:t>
            </a:r>
            <a:r>
              <a:rPr lang="en-GB" altLang="cs-CZ"/>
              <a:t>xcept in the </a:t>
            </a:r>
            <a:r>
              <a:rPr lang="cs-CZ" altLang="cs-CZ"/>
              <a:t>l</a:t>
            </a:r>
            <a:r>
              <a:rPr lang="en-GB" altLang="cs-CZ"/>
              <a:t>ight of </a:t>
            </a:r>
            <a:r>
              <a:rPr lang="cs-CZ" altLang="cs-CZ"/>
              <a:t>e</a:t>
            </a:r>
            <a:r>
              <a:rPr lang="en-GB" altLang="cs-CZ"/>
              <a:t>volution </a:t>
            </a:r>
            <a:r>
              <a:rPr lang="cs-CZ" altLang="cs-CZ"/>
              <a:t>“</a:t>
            </a:r>
            <a:endParaRPr lang="cs-CZ" altLang="cs-CZ" dirty="0"/>
          </a:p>
          <a:p>
            <a:pPr lvl="1"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 altLang="cs-CZ"/>
              <a:t>How to do it so that partner, which takes the reward, also provided the service?</a:t>
            </a:r>
          </a:p>
          <a:p>
            <a:pPr lvl="1"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 altLang="cs-CZ"/>
              <a:t>How to do it so that no-one else would profit?</a:t>
            </a:r>
          </a:p>
          <a:p>
            <a:pPr eaLnBrk="1" hangingPunct="1">
              <a:buClrTx/>
              <a:buFont typeface="Arial" panose="020B0604020202020204" pitchFamily="34" charset="0"/>
              <a:buChar char="•"/>
              <a:defRPr/>
            </a:pPr>
            <a:r>
              <a:rPr lang="cs-CZ" altLang="cs-CZ"/>
              <a:t>In most types of mutualism, there are examples of one or the other partner to cheat/misuse/abandon the relationship –&gt; predation </a:t>
            </a:r>
            <a:r>
              <a:rPr lang="cs-CZ" altLang="cs-CZ" sz="2400"/>
              <a:t>(incl. parasitism, herbivory)</a:t>
            </a:r>
            <a:endParaRPr lang="cs-CZ" altLang="cs-CZ"/>
          </a:p>
          <a:p>
            <a:pPr eaLnBrk="1" hangingPunct="1">
              <a:buClrTx/>
              <a:buFont typeface="Arial" panose="020B0604020202020204" pitchFamily="34" charset="0"/>
              <a:buChar char="•"/>
              <a:defRPr/>
            </a:pPr>
            <a:endParaRPr lang="cs-CZ" altLang="cs-CZ"/>
          </a:p>
          <a:p>
            <a:pPr eaLnBrk="1" hangingPunct="1">
              <a:buClrTx/>
              <a:buFont typeface="Arial" panose="020B0604020202020204" pitchFamily="34" charset="0"/>
              <a:buChar char="•"/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11">
            <a:extLst>
              <a:ext uri="{FF2B5EF4-FFF2-40B4-BE49-F238E27FC236}">
                <a16:creationId xmlns:a16="http://schemas.microsoft.com/office/drawing/2014/main" id="{CD8CA243-1FDB-ECD1-DE3E-5A0190EC0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165225"/>
            <a:ext cx="9144000" cy="54784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cs-CZ" altLang="en-US" sz="2800" dirty="0"/>
              <a:t>Positive feedback</a:t>
            </a:r>
          </a:p>
          <a:p>
            <a:pPr marL="342900" indent="-342900" eaLnBrk="1" hangingPunct="1">
              <a:spcBef>
                <a:spcPts val="600"/>
              </a:spcBef>
              <a:defRPr/>
            </a:pPr>
            <a:r>
              <a:rPr lang="cs-CZ" altLang="en-US" sz="2800" dirty="0"/>
              <a:t>Math theory says it should destabilize the system</a:t>
            </a:r>
          </a:p>
          <a:p>
            <a:pPr marL="342900" indent="-342900" eaLnBrk="1" hangingPunct="1">
              <a:spcBef>
                <a:spcPts val="600"/>
              </a:spcBef>
              <a:defRPr/>
            </a:pPr>
            <a:r>
              <a:rPr lang="cs-CZ" altLang="en-US" sz="2800" dirty="0"/>
              <a:t>If positive feedback is controlled by negative feedbacks, positive feedback can lead to faster stabilisation</a:t>
            </a:r>
          </a:p>
          <a:p>
            <a:pPr marL="342900" indent="-342900" eaLnBrk="1" hangingPunct="1">
              <a:spcBef>
                <a:spcPts val="600"/>
              </a:spcBef>
              <a:defRPr/>
            </a:pPr>
            <a:r>
              <a:rPr lang="cs-CZ" altLang="en-US" sz="2800" dirty="0"/>
              <a:t>examples of other limitations</a:t>
            </a:r>
          </a:p>
          <a:p>
            <a:pPr marL="1085850" lvl="1" indent="-342900" eaLnBrk="1" hangingPunct="1">
              <a:spcBef>
                <a:spcPts val="600"/>
              </a:spcBef>
              <a:defRPr/>
            </a:pPr>
            <a:r>
              <a:rPr lang="cs-CZ" altLang="en-US" sz="2400" dirty="0"/>
              <a:t>if plants have enough nutrients thanks to mycorrhiza,</a:t>
            </a:r>
            <a:br>
              <a:rPr lang="cs-CZ" altLang="en-US" sz="2400" dirty="0"/>
            </a:br>
            <a:r>
              <a:rPr lang="cs-CZ" altLang="en-US" sz="2400" dirty="0"/>
              <a:t>they are still limited by competition for light</a:t>
            </a:r>
          </a:p>
          <a:p>
            <a:pPr marL="1085850" lvl="1" indent="-342900" eaLnBrk="1" hangingPunct="1">
              <a:spcBef>
                <a:spcPts val="600"/>
              </a:spcBef>
              <a:defRPr/>
            </a:pPr>
            <a:r>
              <a:rPr lang="cs-CZ" altLang="en-US" sz="2400" dirty="0"/>
              <a:t>if plants have enough pollinators,</a:t>
            </a:r>
            <a:br>
              <a:rPr lang="cs-CZ" altLang="en-US" sz="2400" dirty="0"/>
            </a:br>
            <a:r>
              <a:rPr lang="cs-CZ" altLang="en-US" sz="2400" dirty="0"/>
              <a:t>the seed production will not exceed certain limit</a:t>
            </a:r>
          </a:p>
          <a:p>
            <a:pPr marL="342900" indent="-342900" eaLnBrk="1" hangingPunct="1">
              <a:spcBef>
                <a:spcPts val="600"/>
              </a:spcBef>
              <a:defRPr/>
            </a:pPr>
            <a:r>
              <a:rPr lang="cs-CZ" altLang="en-US" sz="2800" dirty="0"/>
              <a:t>Mechanistic model would have to include multiple limitations to show which limitation is released by the mutualist and which stays (multiple components of K).</a:t>
            </a:r>
          </a:p>
        </p:txBody>
      </p:sp>
      <p:sp>
        <p:nvSpPr>
          <p:cNvPr id="9219" name="Text Box 2">
            <a:extLst>
              <a:ext uri="{FF2B5EF4-FFF2-40B4-BE49-F238E27FC236}">
                <a16:creationId xmlns:a16="http://schemas.microsoft.com/office/drawing/2014/main" id="{CBD9A0AD-E24D-5D37-3B8F-92AF0CEFC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96838"/>
            <a:ext cx="5715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3600" b="1">
                <a:latin typeface="Times New Roman" panose="02020603050405020304" pitchFamily="18" charset="0"/>
              </a:rPr>
              <a:t>Models of mutualism</a:t>
            </a:r>
          </a:p>
        </p:txBody>
      </p:sp>
      <p:graphicFrame>
        <p:nvGraphicFramePr>
          <p:cNvPr id="9220" name="Object 7">
            <a:extLst>
              <a:ext uri="{FF2B5EF4-FFF2-40B4-BE49-F238E27FC236}">
                <a16:creationId xmlns:a16="http://schemas.microsoft.com/office/drawing/2014/main" id="{143845F7-C399-535E-3939-4AD480898D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24525" y="274638"/>
          <a:ext cx="32004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790700" imgH="431800" progId="Equation.3">
                  <p:embed/>
                </p:oleObj>
              </mc:Choice>
              <mc:Fallback>
                <p:oleObj r:id="rId2" imgW="1790700" imgH="4318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525" y="274638"/>
                        <a:ext cx="3200400" cy="885825"/>
                      </a:xfrm>
                      <a:prstGeom prst="rect">
                        <a:avLst/>
                      </a:prstGeom>
                      <a:solidFill>
                        <a:srgbClr val="85A3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11">
            <a:extLst>
              <a:ext uri="{FF2B5EF4-FFF2-40B4-BE49-F238E27FC236}">
                <a16:creationId xmlns:a16="http://schemas.microsoft.com/office/drawing/2014/main" id="{16C03581-87A1-E882-8DD5-603BFF759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165225"/>
            <a:ext cx="9036050" cy="54784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cs-CZ" altLang="en-US" sz="2800" dirty="0"/>
              <a:t>To maintain a beneficial partner, I must offer him something</a:t>
            </a:r>
          </a:p>
          <a:p>
            <a:pPr marL="457200" indent="-457200" eaLnBrk="1" hangingPunct="1">
              <a:spcBef>
                <a:spcPts val="600"/>
              </a:spcBef>
              <a:defRPr/>
            </a:pPr>
            <a:r>
              <a:rPr lang="cs-CZ" altLang="en-US" sz="2800"/>
              <a:t>How to ensure </a:t>
            </a:r>
            <a:r>
              <a:rPr lang="cs-CZ" altLang="en-US" sz="2800" dirty="0"/>
              <a:t>that the </a:t>
            </a:r>
            <a:r>
              <a:rPr lang="cs-CZ" altLang="en-US" sz="2800"/>
              <a:t>partner which takes the reward also provides the service? And vice versa, how not to get tricked when providing the service?</a:t>
            </a:r>
          </a:p>
          <a:p>
            <a:pPr marL="1200150" lvl="1" indent="-457200" eaLnBrk="1" hangingPunct="1">
              <a:spcBef>
                <a:spcPts val="600"/>
              </a:spcBef>
              <a:defRPr/>
            </a:pPr>
            <a:r>
              <a:rPr lang="en-GB" altLang="en-US" sz="2400"/>
              <a:t>If </a:t>
            </a:r>
            <a:r>
              <a:rPr lang="cs-CZ" altLang="en-US" sz="2400"/>
              <a:t>cheating</a:t>
            </a:r>
            <a:r>
              <a:rPr lang="en-GB" altLang="en-US" sz="2400"/>
              <a:t> individuals </a:t>
            </a:r>
            <a:r>
              <a:rPr lang="cs-CZ" altLang="en-US" sz="2400"/>
              <a:t>(who save) </a:t>
            </a:r>
            <a:r>
              <a:rPr lang="en-GB" altLang="en-US" sz="2400"/>
              <a:t>will have higher fitness, there will be more cheaters in next generations</a:t>
            </a:r>
            <a:endParaRPr lang="cs-CZ" altLang="en-US" sz="2400"/>
          </a:p>
          <a:p>
            <a:pPr marL="457200" indent="-457200" eaLnBrk="1" hangingPunct="1">
              <a:spcBef>
                <a:spcPts val="600"/>
              </a:spcBef>
              <a:defRPr/>
            </a:pPr>
            <a:r>
              <a:rPr lang="cs-CZ" altLang="en-US" sz="2800"/>
              <a:t>How to prevent others to take advantage?</a:t>
            </a:r>
          </a:p>
          <a:p>
            <a:pPr eaLnBrk="1" hangingPunct="1">
              <a:spcBef>
                <a:spcPts val="1800"/>
              </a:spcBef>
              <a:buFontTx/>
              <a:buNone/>
              <a:defRPr/>
            </a:pPr>
            <a:r>
              <a:rPr lang="cs-CZ" altLang="en-US" sz="2800"/>
              <a:t>In tight relationships:</a:t>
            </a:r>
            <a:endParaRPr lang="cs-CZ" altLang="en-US" sz="2400"/>
          </a:p>
          <a:p>
            <a:pPr marL="457200" indent="-457200" eaLnBrk="1" hangingPunct="1">
              <a:spcBef>
                <a:spcPts val="600"/>
              </a:spcBef>
              <a:defRPr/>
            </a:pPr>
            <a:r>
              <a:rPr lang="cs-CZ" altLang="en-US" sz="2800"/>
              <a:t>How to reproduce together with the partner?</a:t>
            </a:r>
          </a:p>
          <a:p>
            <a:pPr eaLnBrk="1" hangingPunct="1">
              <a:spcBef>
                <a:spcPts val="1800"/>
              </a:spcBef>
              <a:buFontTx/>
              <a:buNone/>
              <a:defRPr/>
            </a:pPr>
            <a:r>
              <a:rPr lang="cs-CZ" altLang="cs-CZ" sz="2800"/>
              <a:t>Dobzhansky: „</a:t>
            </a:r>
            <a:r>
              <a:rPr lang="en-GB" altLang="cs-CZ" sz="2800"/>
              <a:t>Nothing in </a:t>
            </a:r>
            <a:r>
              <a:rPr lang="cs-CZ" altLang="cs-CZ" sz="2800"/>
              <a:t>b</a:t>
            </a:r>
            <a:r>
              <a:rPr lang="en-GB" altLang="cs-CZ" sz="2800"/>
              <a:t>iology </a:t>
            </a:r>
            <a:r>
              <a:rPr lang="cs-CZ" altLang="cs-CZ" sz="2800"/>
              <a:t>m</a:t>
            </a:r>
            <a:r>
              <a:rPr lang="en-GB" altLang="cs-CZ" sz="2800"/>
              <a:t>akes </a:t>
            </a:r>
            <a:r>
              <a:rPr lang="cs-CZ" altLang="cs-CZ" sz="2800"/>
              <a:t>s</a:t>
            </a:r>
            <a:r>
              <a:rPr lang="en-GB" altLang="cs-CZ" sz="2800"/>
              <a:t>ense</a:t>
            </a:r>
            <a:br>
              <a:rPr lang="cs-CZ" altLang="cs-CZ" sz="2800"/>
            </a:br>
            <a:r>
              <a:rPr lang="cs-CZ" altLang="cs-CZ" sz="2800"/>
              <a:t>			e</a:t>
            </a:r>
            <a:r>
              <a:rPr lang="en-GB" altLang="cs-CZ" sz="2800"/>
              <a:t>xcept in the </a:t>
            </a:r>
            <a:r>
              <a:rPr lang="cs-CZ" altLang="cs-CZ" sz="2800"/>
              <a:t>l</a:t>
            </a:r>
            <a:r>
              <a:rPr lang="en-GB" altLang="cs-CZ" sz="2800"/>
              <a:t>ight of </a:t>
            </a:r>
            <a:r>
              <a:rPr lang="cs-CZ" altLang="cs-CZ" sz="2800"/>
              <a:t>e</a:t>
            </a:r>
            <a:r>
              <a:rPr lang="en-GB" altLang="cs-CZ" sz="2800"/>
              <a:t>volution </a:t>
            </a:r>
            <a:r>
              <a:rPr lang="cs-CZ" altLang="cs-CZ" sz="2800"/>
              <a:t>“</a:t>
            </a:r>
            <a:endParaRPr lang="cs-CZ" altLang="en-US" sz="2800" dirty="0"/>
          </a:p>
        </p:txBody>
      </p:sp>
      <p:sp>
        <p:nvSpPr>
          <p:cNvPr id="10243" name="Text Box 2">
            <a:extLst>
              <a:ext uri="{FF2B5EF4-FFF2-40B4-BE49-F238E27FC236}">
                <a16:creationId xmlns:a16="http://schemas.microsoft.com/office/drawing/2014/main" id="{FAD0AF2E-E640-2B77-8648-D6117A66D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96838"/>
            <a:ext cx="5715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3600" b="1">
                <a:latin typeface="Times New Roman" panose="02020603050405020304" pitchFamily="18" charset="0"/>
              </a:rPr>
              <a:t>Problems of mutualism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54DF1665-27BB-310A-5488-374191FAD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836613"/>
            <a:ext cx="8964612" cy="569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Tx/>
              <a:buSzTx/>
              <a:buFontTx/>
              <a:buChar char="•"/>
            </a:pPr>
            <a:r>
              <a:rPr lang="cs-CZ" alt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Plants + pollinators</a:t>
            </a:r>
          </a:p>
          <a:p>
            <a:pPr eaLnBrk="1" hangingPunct="1">
              <a:buClrTx/>
              <a:buSzTx/>
              <a:buFontTx/>
              <a:buChar char="•"/>
            </a:pPr>
            <a:r>
              <a:rPr lang="cs-CZ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Plants + mycorrhizal fungi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Tx/>
              <a:buSzTx/>
              <a:buFontTx/>
              <a:buChar char="•"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Plants + N fixing bacteria</a:t>
            </a:r>
          </a:p>
          <a:p>
            <a:pPr eaLnBrk="1" hangingPunct="1">
              <a:buClrTx/>
              <a:buSzTx/>
              <a:buFontTx/>
              <a:buChar char="•"/>
            </a:pPr>
            <a:r>
              <a:rPr lang="cs-CZ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Ruminants + celulose-decomposing bacteria</a:t>
            </a:r>
          </a:p>
          <a:p>
            <a:pPr eaLnBrk="1" hangingPunct="1">
              <a:buClrTx/>
              <a:buSzTx/>
              <a:buFontTx/>
              <a:buChar char="•"/>
            </a:pPr>
            <a:r>
              <a:rPr lang="cs-CZ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Termites + celulose/lignin-decomposing protozoa</a:t>
            </a:r>
          </a:p>
          <a:p>
            <a:pPr eaLnBrk="1" hangingPunct="1">
              <a:buClrTx/>
              <a:buSzTx/>
              <a:buFontTx/>
              <a:buChar char="•"/>
            </a:pPr>
            <a:r>
              <a:rPr lang="cs-CZ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Corals + algae</a:t>
            </a:r>
          </a:p>
          <a:p>
            <a:pPr eaLnBrk="1" hangingPunct="1">
              <a:buClrTx/>
              <a:buSzTx/>
              <a:buFontTx/>
              <a:buChar char="•"/>
            </a:pPr>
            <a:r>
              <a:rPr lang="cs-CZ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People + domesticated plants and animals</a:t>
            </a:r>
          </a:p>
          <a:p>
            <a:pPr eaLnBrk="1" hangingPunct="1">
              <a:buClrTx/>
              <a:buSzTx/>
              <a:buFontTx/>
              <a:buChar char="•"/>
            </a:pPr>
            <a:r>
              <a:rPr lang="cs-CZ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Plants + ants (various functions)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Tx/>
              <a:buSzTx/>
              <a:buFontTx/>
              <a:buChar char="•"/>
            </a:pPr>
            <a:r>
              <a:rPr lang="cs-CZ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Fungi + algae (= lichens)</a:t>
            </a:r>
          </a:p>
          <a:p>
            <a:pPr eaLnBrk="1" hangingPunct="1">
              <a:buClrTx/>
              <a:buSzTx/>
              <a:buFontTx/>
              <a:buChar char="•"/>
            </a:pPr>
            <a:r>
              <a:rPr lang="cs-CZ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Fungi + </a:t>
            </a:r>
            <a:r>
              <a:rPr lang="cs-CZ" alt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Atta</a:t>
            </a:r>
            <a:r>
              <a:rPr lang="cs-CZ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ants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Tx/>
              <a:buSzTx/>
              <a:buFontTx/>
              <a:buChar char="•"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en-US" sz="280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 </a:t>
            </a:r>
            <a:r>
              <a:rPr lang="en-US" altLang="en-US" sz="280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cs-CZ" altLang="en-US" sz="280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(cyano)bacteria (=</a:t>
            </a:r>
            <a:r>
              <a:rPr lang="en-US" altLang="en-US" sz="280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mitochondri</a:t>
            </a:r>
            <a:r>
              <a:rPr lang="cs-CZ" altLang="en-US" sz="280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</a:t>
            </a:r>
            <a:r>
              <a:rPr lang="en-US" altLang="en-US" sz="280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chloroplast</a:t>
            </a:r>
            <a:r>
              <a:rPr lang="cs-CZ" altLang="en-US" sz="280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s)</a:t>
            </a:r>
            <a:r>
              <a:rPr lang="en-US" altLang="en-US" sz="280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267" name="Text Box 2">
            <a:extLst>
              <a:ext uri="{FF2B5EF4-FFF2-40B4-BE49-F238E27FC236}">
                <a16:creationId xmlns:a16="http://schemas.microsoft.com/office/drawing/2014/main" id="{5E5D76B6-A201-579C-6A43-200B70DD3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96838"/>
            <a:ext cx="87852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3600" b="1">
                <a:latin typeface="Times New Roman" panose="02020603050405020304" pitchFamily="18" charset="0"/>
              </a:rPr>
              <a:t>Plenty of key relationships are mutualistic: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04_14">
            <a:extLst>
              <a:ext uri="{FF2B5EF4-FFF2-40B4-BE49-F238E27FC236}">
                <a16:creationId xmlns:a16="http://schemas.microsoft.com/office/drawing/2014/main" id="{DDA7FA80-BB27-CAB1-80FE-D05014C9C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521970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>
            <a:extLst>
              <a:ext uri="{FF2B5EF4-FFF2-40B4-BE49-F238E27FC236}">
                <a16:creationId xmlns:a16="http://schemas.microsoft.com/office/drawing/2014/main" id="{7FCE8438-7223-5E7E-72B0-237AF268E5E1}"/>
              </a:ext>
            </a:extLst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3286125"/>
            <a:ext cx="4716462" cy="3527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316" name="Text Box 5">
            <a:extLst>
              <a:ext uri="{FF2B5EF4-FFF2-40B4-BE49-F238E27FC236}">
                <a16:creationId xmlns:a16="http://schemas.microsoft.com/office/drawing/2014/main" id="{BBBC31D6-9B09-0CDE-56E0-E639EAF09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4638" y="738188"/>
            <a:ext cx="3671887" cy="249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cs-CZ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Eucaryotic cells include mitochondria and chloroplasts with their own genetic information – obligatory mutualism with (cyano)bacteria</a:t>
            </a:r>
            <a:endParaRPr lang="en-US" alt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7" name="Text Box 2">
            <a:extLst>
              <a:ext uri="{FF2B5EF4-FFF2-40B4-BE49-F238E27FC236}">
                <a16:creationId xmlns:a16="http://schemas.microsoft.com/office/drawing/2014/main" id="{5BC963E7-B157-49C7-C4DC-A49264925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96838"/>
            <a:ext cx="504031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3600" b="1">
                <a:latin typeface="Times New Roman" panose="02020603050405020304" pitchFamily="18" charset="0"/>
              </a:rPr>
              <a:t>Endosymbiosis</a:t>
            </a:r>
          </a:p>
        </p:txBody>
      </p:sp>
      <p:sp>
        <p:nvSpPr>
          <p:cNvPr id="13318" name="Text Box 5">
            <a:extLst>
              <a:ext uri="{FF2B5EF4-FFF2-40B4-BE49-F238E27FC236}">
                <a16:creationId xmlns:a16="http://schemas.microsoft.com/office/drawing/2014/main" id="{449DAA81-9F68-D11B-0290-3FAE5A1EF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3" y="4729163"/>
            <a:ext cx="4202112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This relationship is so tight, that no one speaks about a cell as a mutualist community of three species…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1032B06A5B3EE4A885071E99F0C9C5D" ma:contentTypeVersion="4" ma:contentTypeDescription="Vytvoří nový dokument" ma:contentTypeScope="" ma:versionID="3413076e2503c9dd72bf8d6e77e2319a">
  <xsd:schema xmlns:xsd="http://www.w3.org/2001/XMLSchema" xmlns:xs="http://www.w3.org/2001/XMLSchema" xmlns:p="http://schemas.microsoft.com/office/2006/metadata/properties" xmlns:ns2="a4066a5e-7ff9-4594-9395-62df5d4e30db" targetNamespace="http://schemas.microsoft.com/office/2006/metadata/properties" ma:root="true" ma:fieldsID="c79a80058de446a5a4f6b7edff881e5c" ns2:_="">
    <xsd:import namespace="a4066a5e-7ff9-4594-9395-62df5d4e30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066a5e-7ff9-4594-9395-62df5d4e30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28972E-CD83-4D71-AFC2-671180C675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FC0BF35-91A6-4176-BD55-5AB24973B51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D57EEB6-D022-40A0-9A52-9CBD265E9D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066a5e-7ff9-4594-9395-62df5d4e30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6283</TotalTime>
  <Words>3163</Words>
  <Application>Microsoft Office PowerPoint</Application>
  <PresentationFormat>On-screen Show (4:3)</PresentationFormat>
  <Paragraphs>354</Paragraphs>
  <Slides>58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Times New Roman</vt:lpstr>
      <vt:lpstr>Arial</vt:lpstr>
      <vt:lpstr>Garamond</vt:lpstr>
      <vt:lpstr>Wingdings</vt:lpstr>
      <vt:lpstr>Stream</vt:lpstr>
      <vt:lpstr>Microsoft Equation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Seed dispersal</vt:lpstr>
      <vt:lpstr>PowerPoint Presentation</vt:lpstr>
      <vt:lpstr>Assisted seed dispersal</vt:lpstr>
      <vt:lpstr>PowerPoint Presentation</vt:lpstr>
      <vt:lpstr>Myrmecochorous plants</vt:lpstr>
      <vt:lpstr>Mutualistic seed dispersal</vt:lpstr>
      <vt:lpstr>Mutualism or herbivory?</vt:lpstr>
      <vt:lpstr>PowerPoint Presentation</vt:lpstr>
      <vt:lpstr>Domesticated plants and animals</vt:lpstr>
      <vt:lpstr>Domesticated plants and animals</vt:lpstr>
      <vt:lpstr>PowerPoint Presentation</vt:lpstr>
      <vt:lpstr>Mutualistic protection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Ectomycorrhiza</vt:lpstr>
      <vt:lpstr>(Vesiculo-)Arbuscular mycorrhiza</vt:lpstr>
      <vt:lpstr>Mycorrhiza may not be beneficial for both</vt:lpstr>
      <vt:lpstr>PowerPoint Presentation</vt:lpstr>
      <vt:lpstr>PowerPoint Presentation</vt:lpstr>
      <vt:lpstr>Nitrogen fixing</vt:lpstr>
      <vt:lpstr>Nitrogen fixing</vt:lpstr>
      <vt:lpstr>Nitrogen fixing</vt:lpstr>
      <vt:lpstr>PowerPoint Presentation</vt:lpstr>
      <vt:lpstr>PowerPoint Presentation</vt:lpstr>
      <vt:lpstr>PowerPoint Presentation</vt:lpstr>
      <vt:lpstr>Corals</vt:lpstr>
      <vt:lpstr>PowerPoint Presentation</vt:lpstr>
      <vt:lpstr>Lichens</vt:lpstr>
      <vt:lpstr>PowerPoint Presentation</vt:lpstr>
      <vt:lpstr>Facilitation</vt:lpstr>
      <vt:lpstr>Cushion plants fill space (competition), but can help other plants to establish in harsh environment (facilitation)</vt:lpstr>
      <vt:lpstr>PowerPoint Presentation</vt:lpstr>
      <vt:lpstr>Evolutionary stability of mutualism once again</vt:lpstr>
    </vt:vector>
  </TitlesOfParts>
  <Company>sadova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Jarda</dc:creator>
  <cp:lastModifiedBy>Blažek Petr RNDr. Ph.D.</cp:lastModifiedBy>
  <cp:revision>184</cp:revision>
  <dcterms:created xsi:type="dcterms:W3CDTF">2004-12-13T20:58:36Z</dcterms:created>
  <dcterms:modified xsi:type="dcterms:W3CDTF">2023-04-04T10:44:07Z</dcterms:modified>
</cp:coreProperties>
</file>