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3"/>
  </p:notesMasterIdLst>
  <p:sldIdLst>
    <p:sldId id="256" r:id="rId5"/>
    <p:sldId id="410" r:id="rId6"/>
    <p:sldId id="412" r:id="rId7"/>
    <p:sldId id="268" r:id="rId8"/>
    <p:sldId id="413" r:id="rId9"/>
    <p:sldId id="326" r:id="rId10"/>
    <p:sldId id="270" r:id="rId11"/>
    <p:sldId id="271" r:id="rId12"/>
    <p:sldId id="399" r:id="rId13"/>
    <p:sldId id="341" r:id="rId14"/>
    <p:sldId id="414" r:id="rId15"/>
    <p:sldId id="273" r:id="rId16"/>
    <p:sldId id="278" r:id="rId17"/>
    <p:sldId id="317" r:id="rId18"/>
    <p:sldId id="318" r:id="rId19"/>
    <p:sldId id="319" r:id="rId20"/>
    <p:sldId id="320" r:id="rId21"/>
    <p:sldId id="277" r:id="rId22"/>
    <p:sldId id="274" r:id="rId23"/>
    <p:sldId id="301" r:id="rId24"/>
    <p:sldId id="303" r:id="rId25"/>
    <p:sldId id="304" r:id="rId26"/>
    <p:sldId id="305" r:id="rId27"/>
    <p:sldId id="306" r:id="rId28"/>
    <p:sldId id="307" r:id="rId29"/>
    <p:sldId id="279" r:id="rId30"/>
    <p:sldId id="401" r:id="rId31"/>
    <p:sldId id="415" r:id="rId32"/>
    <p:sldId id="315" r:id="rId33"/>
    <p:sldId id="312" r:id="rId34"/>
    <p:sldId id="310" r:id="rId35"/>
    <p:sldId id="346" r:id="rId36"/>
    <p:sldId id="347" r:id="rId37"/>
    <p:sldId id="388" r:id="rId38"/>
    <p:sldId id="351" r:id="rId39"/>
    <p:sldId id="357" r:id="rId40"/>
    <p:sldId id="358" r:id="rId41"/>
    <p:sldId id="353" r:id="rId42"/>
    <p:sldId id="354" r:id="rId43"/>
    <p:sldId id="371" r:id="rId44"/>
    <p:sldId id="372" r:id="rId45"/>
    <p:sldId id="355" r:id="rId46"/>
    <p:sldId id="366" r:id="rId47"/>
    <p:sldId id="365" r:id="rId48"/>
    <p:sldId id="368" r:id="rId49"/>
    <p:sldId id="430" r:id="rId50"/>
    <p:sldId id="360" r:id="rId51"/>
    <p:sldId id="373" r:id="rId52"/>
    <p:sldId id="420" r:id="rId53"/>
    <p:sldId id="374" r:id="rId54"/>
    <p:sldId id="384" r:id="rId55"/>
    <p:sldId id="339" r:id="rId56"/>
    <p:sldId id="350" r:id="rId57"/>
    <p:sldId id="376" r:id="rId58"/>
    <p:sldId id="377" r:id="rId59"/>
    <p:sldId id="379" r:id="rId60"/>
    <p:sldId id="382" r:id="rId61"/>
    <p:sldId id="398" r:id="rId6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1709" autoAdjust="0"/>
  </p:normalViewPr>
  <p:slideViewPr>
    <p:cSldViewPr>
      <p:cViewPr varScale="1">
        <p:scale>
          <a:sx n="142" d="100"/>
          <a:sy n="142" d="100"/>
        </p:scale>
        <p:origin x="215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D0FB41-EA85-436B-B7E5-AD94D8E98FEA}" type="datetimeFigureOut">
              <a:rPr lang="en-US"/>
              <a:pPr>
                <a:defRPr/>
              </a:pPr>
              <a:t>01-Apr-25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C957DD-4D10-4F75-B78C-EA3013109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C957DD-4D10-4F75-B78C-EA3013109B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1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C957DD-4D10-4F75-B78C-EA3013109BA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C957DD-4D10-4F75-B78C-EA3013109BA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9B78-CB52-44B5-8E85-A4667D148D0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5589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039A-415C-4829-9826-8779ECAB71E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391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64D1-58FE-431C-838D-53C09A6883C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591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5466-D6D8-4A6C-A5EC-AC2E433857C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6295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ED5C-12A4-4F4A-99C4-3249D3B93BA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783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C9BF-0C09-4CEE-A55F-E9E7A664660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82685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191B-3F86-4515-AFE4-0F65B1855FD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9492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31D6-2330-43FD-BA8F-F86B98D8931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8501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F04F-4806-4A63-896A-EDDC130A6D4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9464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427A-6C7B-4F8A-82E4-C0954225674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93020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78BA-9837-492A-A36E-13586DFA1C8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175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797E03-A6E2-49B3-AA5C-E32A00E8804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hyperlink" Target="http://www.bioimages.org.uk/MMWSt/Pix+Tess/2000/00-04/00-04-04/RhiMin_2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1200329"/>
          </a:xfrm>
        </p:spPr>
        <p:txBody>
          <a:bodyPr/>
          <a:lstStyle/>
          <a:p>
            <a:r>
              <a:rPr lang="cs-CZ" altLang="cs-CZ" sz="6600" b="1" dirty="0"/>
              <a:t>Herbivory</a:t>
            </a:r>
            <a:endParaRPr lang="en-GB" altLang="cs-CZ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1752600"/>
            <a:ext cx="8153400" cy="2667000"/>
          </a:xfrm>
        </p:spPr>
        <p:txBody>
          <a:bodyPr/>
          <a:lstStyle/>
          <a:p>
            <a:r>
              <a:rPr lang="cs-CZ" altLang="cs-CZ" dirty="0"/>
              <a:t>Essentially predation, the prey </a:t>
            </a:r>
            <a:r>
              <a:rPr lang="cs-CZ" altLang="cs-CZ"/>
              <a:t>is plant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Plant is predator:</a:t>
            </a:r>
          </a:p>
          <a:p>
            <a:r>
              <a:rPr lang="cs-CZ" altLang="cs-CZ" dirty="0"/>
              <a:t>parasites, mycoheterotophs, carnivorous plants</a:t>
            </a:r>
            <a:endParaRPr lang="en-GB" altLang="cs-CZ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DBF2595-B238-A960-0B5E-26A89593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19550"/>
            <a:ext cx="8686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3600" b="1" kern="0"/>
              <a:t>+ "Weirdly" </a:t>
            </a:r>
            <a:r>
              <a:rPr lang="cs-CZ" altLang="cs-CZ" sz="3600" b="1" kern="0" dirty="0"/>
              <a:t>feeding plants</a:t>
            </a:r>
            <a:endParaRPr lang="en-GB" altLang="cs-CZ" sz="28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cs-CZ" altLang="en-US" dirty="0" err="1"/>
              <a:t>How</a:t>
            </a:r>
            <a:r>
              <a:rPr lang="cs-CZ" altLang="en-US" dirty="0"/>
              <a:t> to study food </a:t>
            </a:r>
            <a:r>
              <a:rPr lang="cs-CZ" altLang="en-US" dirty="0" err="1"/>
              <a:t>specialization</a:t>
            </a:r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r>
              <a:rPr lang="cs-CZ" altLang="en-US" dirty="0" err="1"/>
              <a:t>Observations</a:t>
            </a:r>
            <a:r>
              <a:rPr lang="cs-CZ" altLang="en-US" dirty="0"/>
              <a:t> in </a:t>
            </a:r>
            <a:r>
              <a:rPr lang="cs-CZ" altLang="en-US" dirty="0" err="1"/>
              <a:t>nature</a:t>
            </a:r>
            <a:r>
              <a:rPr lang="cs-CZ" altLang="en-US" dirty="0"/>
              <a:t>:</a:t>
            </a:r>
          </a:p>
          <a:p>
            <a:pPr lvl="1"/>
            <a:r>
              <a:rPr lang="cs-CZ" altLang="en-US" dirty="0"/>
              <a:t>Data of Vojtěch Novotný from Papua New Guinea</a:t>
            </a:r>
          </a:p>
          <a:p>
            <a:pPr lvl="2"/>
            <a:r>
              <a:rPr lang="cs-CZ" altLang="en-US" dirty="0"/>
              <a:t>Food webs</a:t>
            </a:r>
          </a:p>
          <a:p>
            <a:r>
              <a:rPr lang="cs-CZ" altLang="en-US" dirty="0" err="1"/>
              <a:t>Experiments</a:t>
            </a:r>
            <a:r>
              <a:rPr lang="cs-CZ" altLang="en-US" dirty="0"/>
              <a:t>:</a:t>
            </a:r>
          </a:p>
          <a:p>
            <a:pPr lvl="1"/>
            <a:r>
              <a:rPr lang="cs-CZ" altLang="en-US" dirty="0" err="1"/>
              <a:t>Each</a:t>
            </a:r>
            <a:r>
              <a:rPr lang="cs-CZ" altLang="en-US" dirty="0"/>
              <a:t> individuum </a:t>
            </a:r>
            <a:r>
              <a:rPr lang="cs-CZ" altLang="en-US" dirty="0" err="1"/>
              <a:t>gets</a:t>
            </a:r>
            <a:r>
              <a:rPr lang="cs-CZ" altLang="en-US" dirty="0"/>
              <a:t> just </a:t>
            </a:r>
            <a:r>
              <a:rPr lang="cs-CZ" altLang="en-US" dirty="0" err="1"/>
              <a:t>one</a:t>
            </a:r>
            <a:r>
              <a:rPr lang="cs-CZ" altLang="en-US" dirty="0"/>
              <a:t> type </a:t>
            </a:r>
            <a:r>
              <a:rPr lang="cs-CZ" altLang="en-US" dirty="0" err="1"/>
              <a:t>of</a:t>
            </a:r>
            <a:r>
              <a:rPr lang="cs-CZ" altLang="en-US" dirty="0"/>
              <a:t> food and </a:t>
            </a:r>
            <a:r>
              <a:rPr lang="cs-CZ" altLang="en-US" dirty="0" err="1"/>
              <a:t>record</a:t>
            </a:r>
            <a:r>
              <a:rPr lang="cs-CZ" altLang="en-US" dirty="0"/>
              <a:t> fitness</a:t>
            </a:r>
          </a:p>
          <a:p>
            <a:pPr lvl="1"/>
            <a:r>
              <a:rPr lang="cs-CZ" altLang="en-US" dirty="0" err="1"/>
              <a:t>Cafeteria</a:t>
            </a:r>
            <a:r>
              <a:rPr lang="cs-CZ" altLang="en-US" dirty="0"/>
              <a:t> </a:t>
            </a:r>
            <a:r>
              <a:rPr lang="cs-CZ" altLang="en-US" dirty="0" err="1"/>
              <a:t>experiments</a:t>
            </a:r>
            <a:r>
              <a:rPr lang="cs-CZ" altLang="en-US" dirty="0"/>
              <a:t> – </a:t>
            </a:r>
            <a:r>
              <a:rPr lang="cs-CZ" altLang="en-US" dirty="0" err="1"/>
              <a:t>offer</a:t>
            </a:r>
            <a:r>
              <a:rPr lang="cs-CZ" altLang="en-US" dirty="0"/>
              <a:t> more </a:t>
            </a:r>
            <a:r>
              <a:rPr lang="cs-CZ" altLang="en-US" dirty="0" err="1"/>
              <a:t>kinds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food</a:t>
            </a:r>
          </a:p>
          <a:p>
            <a:r>
              <a:rPr lang="cs-CZ" altLang="en-US" dirty="0" err="1"/>
              <a:t>Various</a:t>
            </a:r>
            <a:r>
              <a:rPr lang="cs-CZ" altLang="en-US" dirty="0"/>
              <a:t> </a:t>
            </a:r>
            <a:r>
              <a:rPr lang="cs-CZ" altLang="en-US" dirty="0" err="1"/>
              <a:t>indices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food </a:t>
            </a:r>
            <a:r>
              <a:rPr lang="cs-CZ" altLang="en-US" dirty="0" err="1"/>
              <a:t>specialization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63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cs-CZ" altLang="en-US" dirty="0" err="1"/>
              <a:t>How</a:t>
            </a:r>
            <a:r>
              <a:rPr lang="cs-CZ" altLang="en-US" dirty="0"/>
              <a:t> to study food </a:t>
            </a:r>
            <a:r>
              <a:rPr lang="cs-CZ" altLang="en-US" dirty="0" err="1"/>
              <a:t>specialization</a:t>
            </a:r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114800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800" b="1" dirty="0"/>
              <a:t>Food web</a:t>
            </a:r>
            <a:r>
              <a:rPr lang="cs-CZ" altLang="en-US" sz="2800" dirty="0"/>
              <a:t>: links of herbivores and plants:</a:t>
            </a:r>
          </a:p>
          <a:p>
            <a:pPr lvl="1"/>
            <a:r>
              <a:rPr lang="cs-CZ" altLang="en-US" sz="2400" dirty="0"/>
              <a:t>chewers – generalists</a:t>
            </a:r>
          </a:p>
          <a:p>
            <a:pPr lvl="1"/>
            <a:r>
              <a:rPr lang="cs-CZ" altLang="en-US" sz="2400" dirty="0"/>
              <a:t>miners and gallers – specialists</a:t>
            </a:r>
            <a:endParaRPr lang="en-US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AA69C-57F9-4562-8E8F-FFF9363D9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67000"/>
            <a:ext cx="7480049" cy="4191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49A9BD-1B65-430C-8F3C-FE87A5D18AFB}"/>
              </a:ext>
            </a:extLst>
          </p:cNvPr>
          <p:cNvSpPr txBox="1">
            <a:spLocks/>
          </p:cNvSpPr>
          <p:nvPr/>
        </p:nvSpPr>
        <p:spPr bwMode="auto">
          <a:xfrm>
            <a:off x="7391400" y="6335110"/>
            <a:ext cx="1981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cs-CZ" altLang="en-US" sz="2000" kern="0" dirty="0"/>
              <a:t>Volf et al. 2017</a:t>
            </a:r>
            <a:endParaRPr lang="en-US" altLang="en-US" sz="1800" kern="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83E60AA-1FA4-2A31-D441-A6D1DE87CABC}"/>
              </a:ext>
            </a:extLst>
          </p:cNvPr>
          <p:cNvCxnSpPr/>
          <p:nvPr/>
        </p:nvCxnSpPr>
        <p:spPr bwMode="auto">
          <a:xfrm flipH="1">
            <a:off x="7315200" y="4468091"/>
            <a:ext cx="2729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485D27-37F1-C0B3-D575-028190502A94}"/>
              </a:ext>
            </a:extLst>
          </p:cNvPr>
          <p:cNvCxnSpPr/>
          <p:nvPr/>
        </p:nvCxnSpPr>
        <p:spPr bwMode="auto">
          <a:xfrm flipH="1">
            <a:off x="7315200" y="5147413"/>
            <a:ext cx="279148" cy="34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CCC1A-4FA6-CD01-5C16-302C51DE10C7}"/>
              </a:ext>
            </a:extLst>
          </p:cNvPr>
          <p:cNvSpPr txBox="1"/>
          <p:nvPr/>
        </p:nvSpPr>
        <p:spPr>
          <a:xfrm>
            <a:off x="7543800" y="4219563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herbivore sp.</a:t>
            </a:r>
          </a:p>
          <a:p>
            <a:endParaRPr lang="cs-CZ" sz="2200" dirty="0"/>
          </a:p>
          <a:p>
            <a:r>
              <a:rPr lang="cs-CZ" sz="2200" dirty="0"/>
              <a:t>plant sp.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237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295400"/>
            <a:ext cx="84963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Tolerance – compensation, regrowth</a:t>
            </a:r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Some leaves are eaten, but other grow up fast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Avoidance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 dirty="0"/>
              <a:t>Defense</a:t>
            </a:r>
            <a:r>
              <a:rPr lang="en-GB" altLang="cs-CZ" sz="2400" dirty="0"/>
              <a:t> </a:t>
            </a:r>
            <a:endParaRPr lang="cs-CZ" altLang="cs-CZ" sz="2400" dirty="0"/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costly </a:t>
            </a:r>
            <a:r>
              <a:rPr lang="en-GB" altLang="cs-CZ" sz="2000" dirty="0"/>
              <a:t>– trade</a:t>
            </a:r>
            <a:r>
              <a:rPr lang="cs-CZ" altLang="cs-CZ" sz="2000" dirty="0"/>
              <a:t>-</a:t>
            </a:r>
            <a:r>
              <a:rPr lang="en-GB" altLang="cs-CZ" sz="2000" dirty="0"/>
              <a:t>off</a:t>
            </a:r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always present </a:t>
            </a:r>
            <a:r>
              <a:rPr lang="en-GB" altLang="cs-CZ" sz="2000" dirty="0"/>
              <a:t>(</a:t>
            </a:r>
            <a:r>
              <a:rPr lang="cs-CZ" altLang="cs-CZ" sz="2000" dirty="0"/>
              <a:t>depends on herbivorous pressure)</a:t>
            </a:r>
            <a:endParaRPr lang="en-GB" altLang="cs-CZ" sz="2000" dirty="0"/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permanent vs. plastic</a:t>
            </a:r>
            <a:r>
              <a:rPr lang="en-GB" altLang="cs-CZ" sz="2000" dirty="0"/>
              <a:t> –</a:t>
            </a:r>
            <a:r>
              <a:rPr lang="cs-CZ" altLang="cs-CZ" sz="2000" dirty="0"/>
              <a:t> produce more thorns only if eaten</a:t>
            </a:r>
            <a:endParaRPr lang="en-GB" altLang="cs-CZ" sz="2000" dirty="0"/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 dirty="0"/>
              <a:t>Escape in space or time </a:t>
            </a:r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population level, not individual</a:t>
            </a:r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get seeds beond (current) reach of herbivore</a:t>
            </a:r>
          </a:p>
          <a:p>
            <a:pPr marL="1485900" lvl="2" indent="-342900">
              <a:spcBef>
                <a:spcPct val="50000"/>
              </a:spcBef>
            </a:pPr>
            <a:r>
              <a:rPr lang="cs-CZ" altLang="cs-CZ" sz="2000" dirty="0"/>
              <a:t>s</a:t>
            </a:r>
            <a:r>
              <a:rPr lang="cs-CZ" altLang="cs-CZ" sz="2000"/>
              <a:t>eed </a:t>
            </a:r>
            <a:r>
              <a:rPr lang="cs-CZ" altLang="cs-CZ" sz="2000" dirty="0"/>
              <a:t>or biomass production in certain years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B3A009-5EE2-4494-954A-BB6B10ECDB4F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/>
              <a:t>Plant response</a:t>
            </a:r>
            <a:endParaRPr lang="en-GB" altLang="cs-CZ" sz="4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2D8657-890C-459F-B90B-974CC70C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521" y="1315283"/>
            <a:ext cx="260447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693241C-64F7-40D6-9955-F75FA34EC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0" y="3220283"/>
            <a:ext cx="1676400" cy="17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EB218D9-4462-42EC-A79E-881BF9DA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521" y="4896758"/>
            <a:ext cx="2614989" cy="196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6868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In resource rich environment, high competition for light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Storage sugars are mobilized after biomass removal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Dormant buds can be activated (trees or clonal plants)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Eaten leaves reduce shading</a:t>
            </a:r>
            <a:br>
              <a:rPr lang="cs-CZ" altLang="cs-CZ" sz="2800" dirty="0"/>
            </a:br>
            <a:r>
              <a:rPr lang="cs-CZ" altLang="cs-CZ" sz="2800" dirty="0"/>
              <a:t>– the rest </a:t>
            </a:r>
            <a:r>
              <a:rPr lang="cs-CZ" altLang="cs-CZ" sz="2800"/>
              <a:t>of "leaf population" </a:t>
            </a:r>
            <a:r>
              <a:rPr lang="cs-CZ" altLang="cs-CZ" sz="2800" dirty="0"/>
              <a:t>photosynthetizes more (intra-individual competition for light).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Controversy: is there overcompensation?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 dirty="0"/>
              <a:t>if so, then only at the cost of storage</a:t>
            </a:r>
            <a:endParaRPr lang="en-GB" alt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9656D4-550E-4C34-85AD-A6499581DE4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kern="0"/>
              <a:t>Tolerance – compensation</a:t>
            </a: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249303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mageD249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13" y="0"/>
            <a:ext cx="4687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0"/>
            <a:ext cx="4500563" cy="17986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>
                <a:solidFill>
                  <a:schemeClr val="accent2"/>
                </a:solidFill>
              </a:rPr>
              <a:t>Apparent pioneers:  tree species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/>
              <a:t>leaves are large, thin, designed for maximum photosynthesis, short-lived and palatable to herbivores.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cs-CZ" sz="14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43438" y="188913"/>
            <a:ext cx="4321175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i="1"/>
              <a:t>Macaranga</a:t>
            </a:r>
            <a:r>
              <a:rPr lang="en-GB" altLang="cs-CZ" sz="2000"/>
              <a:t> sp., Euphorbiaceae, New Guinea, pioneer species</a:t>
            </a:r>
          </a:p>
        </p:txBody>
      </p:sp>
      <p:pic>
        <p:nvPicPr>
          <p:cNvPr id="67589" name="Picture 5" descr="ImageVN136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4529138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176712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i="1"/>
              <a:t>Mora gonggrijpii, </a:t>
            </a:r>
            <a:r>
              <a:rPr lang="en-GB" altLang="cs-CZ" sz="2000"/>
              <a:t>Fabaceae</a:t>
            </a:r>
            <a:r>
              <a:rPr lang="en-GB" altLang="cs-CZ" sz="2000" i="1"/>
              <a:t>, </a:t>
            </a:r>
            <a:r>
              <a:rPr lang="en-GB" altLang="cs-CZ" sz="2000"/>
              <a:t>Guyana, primary species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324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ivpunda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356100" y="0"/>
            <a:ext cx="47879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/>
              <a:t>Pioneer trees: fast growth is what matters, and they grow VERY fast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356100" y="6156325"/>
            <a:ext cx="47879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i="1"/>
              <a:t>Homalantus novoguineensis </a:t>
            </a:r>
            <a:r>
              <a:rPr lang="en-GB" altLang="cs-CZ" sz="2000"/>
              <a:t>4 years after planting a 1.5 m sapling (New Guinea)</a:t>
            </a:r>
          </a:p>
        </p:txBody>
      </p:sp>
    </p:spTree>
    <p:extLst>
      <p:ext uri="{BB962C8B-B14F-4D97-AF65-F5344CB8AC3E}">
        <p14:creationId xmlns:p14="http://schemas.microsoft.com/office/powerpoint/2010/main" val="378754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VN153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-92075" y="0"/>
            <a:ext cx="9236075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Pioneer apparent plants: the main enemy is other plants;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the herbivores are thus “ignored” (and tolerated)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943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/>
              <a:t>… although herbivory is still costly.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46101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1402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6011863"/>
            <a:ext cx="65881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2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305799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Mechanical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Tough leaves</a:t>
            </a:r>
            <a:r>
              <a:rPr lang="cs-CZ" altLang="cs-CZ" sz="2000" dirty="0"/>
              <a:t> (monocots may be less eaten due to dense venation)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Thorns </a:t>
            </a:r>
            <a:r>
              <a:rPr lang="cs-CZ" altLang="cs-CZ" sz="2000" dirty="0"/>
              <a:t>(against large herbivores)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Hairs </a:t>
            </a:r>
            <a:r>
              <a:rPr lang="cs-CZ" altLang="cs-CZ" sz="2000" dirty="0"/>
              <a:t>(against invertebrates)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Chemical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Crystals </a:t>
            </a:r>
            <a:r>
              <a:rPr lang="en-GB" altLang="cs-CZ" sz="2000" dirty="0"/>
              <a:t>(</a:t>
            </a:r>
            <a:r>
              <a:rPr lang="cs-CZ" altLang="cs-CZ" sz="2000" dirty="0"/>
              <a:t>calcium oxalate</a:t>
            </a:r>
            <a:r>
              <a:rPr lang="en-GB" altLang="cs-CZ" sz="2000" dirty="0"/>
              <a:t>, </a:t>
            </a:r>
            <a:r>
              <a:rPr lang="cs-CZ" altLang="cs-CZ" sz="2000" dirty="0"/>
              <a:t>calcium carbonate</a:t>
            </a:r>
            <a:r>
              <a:rPr lang="en-GB" altLang="cs-CZ" sz="2000" dirty="0"/>
              <a:t>, </a:t>
            </a:r>
            <a:r>
              <a:rPr lang="cs-CZ" altLang="cs-CZ" sz="2000" dirty="0"/>
              <a:t>silicon dioxide</a:t>
            </a:r>
            <a:r>
              <a:rPr lang="en-GB" altLang="cs-CZ" sz="2000" dirty="0"/>
              <a:t>)</a:t>
            </a:r>
            <a:endParaRPr lang="cs-CZ" altLang="cs-CZ" sz="2000" dirty="0"/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Latex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Poisons </a:t>
            </a:r>
            <a:r>
              <a:rPr lang="cs-CZ" altLang="cs-CZ" sz="2000" dirty="0"/>
              <a:t>(non-protein aminoacids, alcaloids, phenolic acids, terpenes, c</a:t>
            </a:r>
            <a:r>
              <a:rPr lang="en-GB" altLang="cs-CZ" sz="2000" dirty="0" err="1"/>
              <a:t>yanogen</a:t>
            </a:r>
            <a:r>
              <a:rPr lang="cs-CZ" altLang="cs-CZ" sz="2000" dirty="0"/>
              <a:t>ic compounds)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Stingy hairs </a:t>
            </a:r>
            <a:r>
              <a:rPr lang="cs-CZ" altLang="cs-CZ" sz="2000" dirty="0"/>
              <a:t>(againts vertebrates)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Biological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Mutualism with ants </a:t>
            </a:r>
            <a:r>
              <a:rPr lang="en-GB" altLang="cs-CZ" sz="2000" dirty="0"/>
              <a:t>(</a:t>
            </a:r>
            <a:r>
              <a:rPr lang="en-GB" altLang="cs-CZ" sz="2000" dirty="0" err="1"/>
              <a:t>doma</a:t>
            </a:r>
            <a:r>
              <a:rPr lang="cs-CZ" altLang="cs-CZ" sz="2000" dirty="0"/>
              <a:t>t</a:t>
            </a:r>
            <a:r>
              <a:rPr lang="en-GB" altLang="cs-CZ" sz="2000" dirty="0" err="1"/>
              <a:t>ia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extraflor</a:t>
            </a:r>
            <a:r>
              <a:rPr lang="cs-CZ" altLang="cs-CZ" sz="2000" dirty="0"/>
              <a:t>a</a:t>
            </a:r>
            <a:r>
              <a:rPr lang="en-GB" altLang="cs-CZ" sz="2000" dirty="0"/>
              <a:t>l ne</a:t>
            </a:r>
            <a:r>
              <a:rPr lang="cs-CZ" altLang="cs-CZ" sz="2000" dirty="0"/>
              <a:t>ctaria</a:t>
            </a:r>
            <a:r>
              <a:rPr lang="en-GB" altLang="cs-CZ" sz="2000" dirty="0"/>
              <a:t>)</a:t>
            </a:r>
          </a:p>
          <a:p>
            <a:pPr marL="342900" indent="-342900">
              <a:spcBef>
                <a:spcPts val="600"/>
              </a:spcBef>
            </a:pPr>
            <a:r>
              <a:rPr lang="cs-CZ" altLang="cs-CZ" sz="2400" dirty="0"/>
              <a:t>Plant volatile compounds </a:t>
            </a:r>
            <a:r>
              <a:rPr lang="cs-CZ" altLang="cs-CZ" sz="2000" dirty="0"/>
              <a:t>(attract predators of herbivores)</a:t>
            </a:r>
            <a:endParaRPr lang="en-GB" alt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E0FAEE-A9A9-4070-A26A-FCA125C781CC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/>
              <a:t>Plant defense</a:t>
            </a:r>
            <a:endParaRPr lang="en-GB" altLang="cs-CZ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7221"/>
            <a:ext cx="7772400" cy="740979"/>
          </a:xfrm>
        </p:spPr>
        <p:txBody>
          <a:bodyPr/>
          <a:lstStyle/>
          <a:p>
            <a:r>
              <a:rPr lang="en-GB" altLang="cs-CZ" b="1" dirty="0" err="1"/>
              <a:t>Herbivor</a:t>
            </a:r>
            <a:r>
              <a:rPr lang="cs-CZ" altLang="cs-CZ" b="1" dirty="0"/>
              <a:t>y</a:t>
            </a:r>
            <a:endParaRPr lang="en-GB" altLang="cs-CZ" b="1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" y="887135"/>
            <a:ext cx="89916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b="1" dirty="0"/>
              <a:t>grazers</a:t>
            </a:r>
            <a:r>
              <a:rPr lang="cs-CZ" altLang="cs-CZ" sz="2800" dirty="0"/>
              <a:t> – typically cow on a pasture, deer in a forest,</a:t>
            </a:r>
            <a:br>
              <a:rPr lang="cs-CZ" altLang="cs-CZ" sz="2800" dirty="0"/>
            </a:br>
            <a:r>
              <a:rPr lang="cs-CZ" altLang="cs-CZ" sz="2800" dirty="0"/>
              <a:t>but also birds or mobile invertebrates, also mowing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not much specialized –&gt; pairwise interactions irrelevant 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Community ecology </a:t>
            </a:r>
            <a:r>
              <a:rPr lang="cs-CZ" altLang="cs-CZ" sz="2400" dirty="0"/>
              <a:t>studies the effect of grazing</a:t>
            </a:r>
            <a:br>
              <a:rPr lang="cs-CZ" altLang="cs-CZ" sz="2400" dirty="0"/>
            </a:br>
            <a:r>
              <a:rPr lang="cs-CZ" altLang="cs-CZ" sz="2400" dirty="0"/>
              <a:t>on community of competitors, </a:t>
            </a:r>
          </a:p>
          <a:p>
            <a:pPr marL="14859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competition of plants via shared grazer – adaptations to grazing</a:t>
            </a:r>
          </a:p>
          <a:p>
            <a:pPr marL="14859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competition of grazers for resources (in general)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More complex relationships</a:t>
            </a:r>
          </a:p>
          <a:p>
            <a:pPr marL="14859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frugivorous birds, pollinators: herbivory or dispersal?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/>
              <a:t>predators</a:t>
            </a:r>
            <a:r>
              <a:rPr lang="cs-CZ" altLang="cs-CZ" sz="2400" dirty="0"/>
              <a:t> – seed predators (kill whole individual)</a:t>
            </a:r>
          </a:p>
          <a:p>
            <a:pPr marL="1485900" lvl="2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Similar effect as grazers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44057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3825"/>
            <a:ext cx="9144000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5651500" cy="1323439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/>
              <a:t>First line of defense</a:t>
            </a:r>
            <a:r>
              <a:rPr lang="en-US" altLang="cs-CZ" sz="2400" b="1"/>
              <a:t>: </a:t>
            </a:r>
            <a:endParaRPr lang="cs-CZ" altLang="cs-CZ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plant </a:t>
            </a:r>
            <a:r>
              <a:rPr lang="en-US" altLang="cs-CZ" sz="2400" dirty="0"/>
              <a:t>body is constructed from very different materials than that of their herbivores</a:t>
            </a:r>
            <a:r>
              <a:rPr lang="cs-CZ" altLang="cs-CZ" dirty="0"/>
              <a:t>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922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7775"/>
            <a:ext cx="1692275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Chemical defense compounds: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000"/>
              <a:t>quantitative                            vs.                        qualitative</a:t>
            </a:r>
            <a:endParaRPr lang="en-US" altLang="cs-CZ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0194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947987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879725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007100" y="2590800"/>
            <a:ext cx="3135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/>
              <a:t>amygdalin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/>
              <a:t>(cyanogenic glycosides)</a:t>
            </a:r>
            <a:endParaRPr lang="en-US" altLang="cs-CZ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8498">
            <a:off x="6227763" y="3500438"/>
            <a:ext cx="2601912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804025" y="5975350"/>
            <a:ext cx="1485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/>
              <a:t>nicotine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400"/>
              <a:t>(alkaloids)</a:t>
            </a:r>
            <a:endParaRPr lang="en-US" altLang="cs-CZ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042988" y="2951163"/>
            <a:ext cx="1265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/>
              <a:t>cellulose</a:t>
            </a:r>
            <a:endParaRPr lang="en-US" altLang="cs-CZ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28724" y="6434138"/>
            <a:ext cx="893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/>
              <a:t>lignin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 noRot="1"/>
          </p:cNvGrpSpPr>
          <p:nvPr/>
        </p:nvGrpSpPr>
        <p:grpSpPr bwMode="auto">
          <a:xfrm>
            <a:off x="250825" y="1169987"/>
            <a:ext cx="8713788" cy="5383213"/>
            <a:chOff x="158" y="618"/>
            <a:chExt cx="5489" cy="3391"/>
          </a:xfrm>
        </p:grpSpPr>
        <p:sp>
          <p:nvSpPr>
            <p:cNvPr id="58372" name="Rectangle 3"/>
            <p:cNvSpPr>
              <a:spLocks noChangeArrowheads="1"/>
            </p:cNvSpPr>
            <p:nvPr/>
          </p:nvSpPr>
          <p:spPr bwMode="auto">
            <a:xfrm>
              <a:off x="3469" y="2150"/>
              <a:ext cx="2178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 dirty="0"/>
                <a:t>small toxic molecules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mobile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cheap to produce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effective in small doses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present in growing tissues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present in unapparent plants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effective against generalists</a:t>
              </a:r>
            </a:p>
          </p:txBody>
        </p:sp>
        <p:sp>
          <p:nvSpPr>
            <p:cNvPr id="58373" name="Rectangle 4"/>
            <p:cNvSpPr>
              <a:spLocks noChangeArrowheads="1"/>
            </p:cNvSpPr>
            <p:nvPr/>
          </p:nvSpPr>
          <p:spPr bwMode="auto">
            <a:xfrm>
              <a:off x="1066" y="2150"/>
              <a:ext cx="2403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 dirty="0"/>
                <a:t>large polymer molecules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immobile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costly to produce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effective in large doses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present in long-lived tissues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present in apparent plants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effective against most herbivores </a:t>
              </a:r>
            </a:p>
          </p:txBody>
        </p:sp>
        <p:sp>
          <p:nvSpPr>
            <p:cNvPr id="58374" name="Rectangle 5"/>
            <p:cNvSpPr>
              <a:spLocks noChangeArrowheads="1"/>
            </p:cNvSpPr>
            <p:nvPr/>
          </p:nvSpPr>
          <p:spPr bwMode="auto">
            <a:xfrm>
              <a:off x="158" y="2150"/>
              <a:ext cx="908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 dirty="0"/>
                <a:t>Ecological traits</a:t>
              </a:r>
            </a:p>
          </p:txBody>
        </p:sp>
        <p:sp>
          <p:nvSpPr>
            <p:cNvPr id="58375" name="Rectangle 6"/>
            <p:cNvSpPr>
              <a:spLocks noChangeArrowheads="1"/>
            </p:cNvSpPr>
            <p:nvPr/>
          </p:nvSpPr>
          <p:spPr bwMode="auto">
            <a:xfrm>
              <a:off x="3469" y="981"/>
              <a:ext cx="2178" cy="1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/>
                <a:t>alkaloids</a:t>
              </a:r>
            </a:p>
            <a:p>
              <a:pPr>
                <a:buFontTx/>
                <a:buNone/>
              </a:pPr>
              <a:r>
                <a:rPr lang="en-US" altLang="cs-CZ" sz="2000"/>
                <a:t>toxic amino acids</a:t>
              </a:r>
            </a:p>
            <a:p>
              <a:pPr>
                <a:buFontTx/>
                <a:buNone/>
              </a:pPr>
              <a:r>
                <a:rPr lang="en-US" altLang="cs-CZ" sz="2000"/>
                <a:t>cyanogens</a:t>
              </a:r>
            </a:p>
            <a:p>
              <a:pPr>
                <a:buFontTx/>
                <a:buNone/>
              </a:pPr>
              <a:r>
                <a:rPr lang="en-US" altLang="cs-CZ" sz="2000"/>
                <a:t>glucosinolates</a:t>
              </a:r>
            </a:p>
            <a:p>
              <a:pPr>
                <a:buFontTx/>
                <a:buNone/>
              </a:pPr>
              <a:r>
                <a:rPr lang="en-US" altLang="cs-CZ" sz="2000"/>
                <a:t>terpenoids</a:t>
              </a:r>
            </a:p>
          </p:txBody>
        </p:sp>
        <p:sp>
          <p:nvSpPr>
            <p:cNvPr id="58376" name="Rectangle 7"/>
            <p:cNvSpPr>
              <a:spLocks noChangeArrowheads="1"/>
            </p:cNvSpPr>
            <p:nvPr/>
          </p:nvSpPr>
          <p:spPr bwMode="auto">
            <a:xfrm>
              <a:off x="1066" y="981"/>
              <a:ext cx="2403" cy="1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 dirty="0"/>
                <a:t>cellulose</a:t>
              </a:r>
            </a:p>
            <a:p>
              <a:pPr>
                <a:buFontTx/>
                <a:buNone/>
              </a:pPr>
              <a:r>
                <a:rPr lang="en-US" altLang="cs-CZ" sz="2000" dirty="0"/>
                <a:t>hemicellulose</a:t>
              </a:r>
            </a:p>
            <a:p>
              <a:pPr>
                <a:buFontTx/>
                <a:buNone/>
              </a:pPr>
              <a:r>
                <a:rPr lang="en-US" altLang="cs-CZ" sz="2000" dirty="0" err="1"/>
                <a:t>lignins</a:t>
              </a:r>
              <a:endParaRPr lang="en-US" altLang="cs-CZ" sz="2000" dirty="0"/>
            </a:p>
            <a:p>
              <a:pPr>
                <a:buFontTx/>
                <a:buNone/>
              </a:pPr>
              <a:r>
                <a:rPr lang="en-US" altLang="cs-CZ" sz="2000" dirty="0"/>
                <a:t>tannins</a:t>
              </a:r>
            </a:p>
            <a:p>
              <a:pPr>
                <a:buFontTx/>
                <a:buNone/>
              </a:pPr>
              <a:r>
                <a:rPr lang="cs-CZ" altLang="cs-CZ" sz="2000" dirty="0"/>
                <a:t>s</a:t>
              </a:r>
              <a:r>
                <a:rPr lang="en-US" altLang="cs-CZ" sz="2000" dirty="0" err="1"/>
                <a:t>ilica</a:t>
              </a:r>
              <a:endParaRPr lang="en-US" altLang="cs-CZ" sz="2000" dirty="0"/>
            </a:p>
          </p:txBody>
        </p:sp>
        <p:sp>
          <p:nvSpPr>
            <p:cNvPr id="58377" name="Rectangle 8"/>
            <p:cNvSpPr>
              <a:spLocks noChangeArrowheads="1"/>
            </p:cNvSpPr>
            <p:nvPr/>
          </p:nvSpPr>
          <p:spPr bwMode="auto">
            <a:xfrm>
              <a:off x="158" y="981"/>
              <a:ext cx="908" cy="1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/>
                <a:t>Examples</a:t>
              </a:r>
            </a:p>
          </p:txBody>
        </p:sp>
        <p:sp>
          <p:nvSpPr>
            <p:cNvPr id="58378" name="Rectangle 9"/>
            <p:cNvSpPr>
              <a:spLocks noChangeArrowheads="1"/>
            </p:cNvSpPr>
            <p:nvPr/>
          </p:nvSpPr>
          <p:spPr bwMode="auto">
            <a:xfrm>
              <a:off x="3469" y="618"/>
              <a:ext cx="217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/>
                <a:t>qualitative</a:t>
              </a:r>
            </a:p>
          </p:txBody>
        </p:sp>
        <p:sp>
          <p:nvSpPr>
            <p:cNvPr id="58379" name="Rectangle 10"/>
            <p:cNvSpPr>
              <a:spLocks noChangeArrowheads="1"/>
            </p:cNvSpPr>
            <p:nvPr/>
          </p:nvSpPr>
          <p:spPr bwMode="auto">
            <a:xfrm>
              <a:off x="1066" y="618"/>
              <a:ext cx="240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cs-CZ" sz="2000"/>
                <a:t>quantitative</a:t>
              </a:r>
            </a:p>
          </p:txBody>
        </p:sp>
        <p:sp>
          <p:nvSpPr>
            <p:cNvPr id="58380" name="Rectangle 11"/>
            <p:cNvSpPr>
              <a:spLocks noChangeArrowheads="1"/>
            </p:cNvSpPr>
            <p:nvPr/>
          </p:nvSpPr>
          <p:spPr bwMode="auto">
            <a:xfrm>
              <a:off x="158" y="618"/>
              <a:ext cx="90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cs-CZ" altLang="cs-CZ" sz="2000"/>
            </a:p>
          </p:txBody>
        </p:sp>
        <p:sp>
          <p:nvSpPr>
            <p:cNvPr id="58381" name="Line 12"/>
            <p:cNvSpPr>
              <a:spLocks noChangeShapeType="1"/>
            </p:cNvSpPr>
            <p:nvPr/>
          </p:nvSpPr>
          <p:spPr bwMode="auto">
            <a:xfrm>
              <a:off x="158" y="618"/>
              <a:ext cx="54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Line 13"/>
            <p:cNvSpPr>
              <a:spLocks noChangeShapeType="1"/>
            </p:cNvSpPr>
            <p:nvPr/>
          </p:nvSpPr>
          <p:spPr bwMode="auto">
            <a:xfrm>
              <a:off x="158" y="981"/>
              <a:ext cx="5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Line 14"/>
            <p:cNvSpPr>
              <a:spLocks noChangeShapeType="1"/>
            </p:cNvSpPr>
            <p:nvPr/>
          </p:nvSpPr>
          <p:spPr bwMode="auto">
            <a:xfrm>
              <a:off x="158" y="2150"/>
              <a:ext cx="54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Line 15"/>
            <p:cNvSpPr>
              <a:spLocks noChangeShapeType="1"/>
            </p:cNvSpPr>
            <p:nvPr/>
          </p:nvSpPr>
          <p:spPr bwMode="auto">
            <a:xfrm>
              <a:off x="158" y="4009"/>
              <a:ext cx="548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>
              <a:off x="158" y="618"/>
              <a:ext cx="0" cy="33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17"/>
            <p:cNvSpPr>
              <a:spLocks noChangeShapeType="1"/>
            </p:cNvSpPr>
            <p:nvPr/>
          </p:nvSpPr>
          <p:spPr bwMode="auto">
            <a:xfrm>
              <a:off x="1066" y="618"/>
              <a:ext cx="0" cy="3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18"/>
            <p:cNvSpPr>
              <a:spLocks noChangeShapeType="1"/>
            </p:cNvSpPr>
            <p:nvPr/>
          </p:nvSpPr>
          <p:spPr bwMode="auto">
            <a:xfrm>
              <a:off x="3469" y="618"/>
              <a:ext cx="0" cy="3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19"/>
            <p:cNvSpPr>
              <a:spLocks noChangeShapeType="1"/>
            </p:cNvSpPr>
            <p:nvPr/>
          </p:nvSpPr>
          <p:spPr bwMode="auto">
            <a:xfrm>
              <a:off x="5647" y="618"/>
              <a:ext cx="0" cy="33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1" name="Text Box 20"/>
          <p:cNvSpPr txBox="1">
            <a:spLocks noChangeArrowheads="1"/>
          </p:cNvSpPr>
          <p:nvPr/>
        </p:nvSpPr>
        <p:spPr bwMode="auto">
          <a:xfrm>
            <a:off x="0" y="-1"/>
            <a:ext cx="9144000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dirty="0"/>
              <a:t>Ecological correlates of qualitative x quantitative mode of defense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3" r="16666" b="873"/>
          <a:stretch/>
        </p:blipFill>
        <p:spPr bwMode="auto">
          <a:xfrm>
            <a:off x="0" y="1"/>
            <a:ext cx="61722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ium">
            <a:extLst>
              <a:ext uri="{FF2B5EF4-FFF2-40B4-BE49-F238E27FC236}">
                <a16:creationId xmlns:a16="http://schemas.microsoft.com/office/drawing/2014/main" id="{F2E3F977-C5FE-26A5-24C6-D2AAE5274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94" r="11881"/>
          <a:stretch/>
        </p:blipFill>
        <p:spPr bwMode="auto">
          <a:xfrm>
            <a:off x="5181600" y="-1"/>
            <a:ext cx="396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6400800"/>
            <a:ext cx="511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FFFF00"/>
                </a:solidFill>
              </a:rPr>
              <a:t>Latex – mechanical and/or toxic defense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VN036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9" t="3827" r="14786" b="6484"/>
          <a:stretch/>
        </p:blipFill>
        <p:spPr bwMode="auto">
          <a:xfrm>
            <a:off x="3065616" y="1066800"/>
            <a:ext cx="6070294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114800" y="6324600"/>
            <a:ext cx="374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FFFF00"/>
                </a:solidFill>
              </a:rPr>
              <a:t>Thorns – mechanical defense</a:t>
            </a:r>
          </a:p>
        </p:txBody>
      </p:sp>
      <p:pic>
        <p:nvPicPr>
          <p:cNvPr id="2050" name="Picture 2" descr="trnovník akát | Pražská příroda">
            <a:extLst>
              <a:ext uri="{FF2B5EF4-FFF2-40B4-BE49-F238E27FC236}">
                <a16:creationId xmlns:a16="http://schemas.microsoft.com/office/drawing/2014/main" id="{E8903CB0-C42F-C86A-5237-28809296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67602" y="767600"/>
            <a:ext cx="4600819" cy="30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669" y="4743178"/>
            <a:ext cx="2857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 descr="ImageVN040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3" t="6250" r="3458" b="6250"/>
          <a:stretch/>
        </p:blipFill>
        <p:spPr bwMode="auto">
          <a:xfrm>
            <a:off x="5972174" y="2514600"/>
            <a:ext cx="3276600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ImageVN03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t="13679" r="6123" b="5934"/>
          <a:stretch/>
        </p:blipFill>
        <p:spPr bwMode="auto">
          <a:xfrm>
            <a:off x="0" y="2633662"/>
            <a:ext cx="3352799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3124200" cy="2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33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39" r="15567"/>
          <a:stretch/>
        </p:blipFill>
        <p:spPr bwMode="auto">
          <a:xfrm>
            <a:off x="6553199" y="0"/>
            <a:ext cx="269557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0" y="0"/>
            <a:ext cx="9248774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i="1" dirty="0"/>
              <a:t>Cecropia</a:t>
            </a:r>
            <a:r>
              <a:rPr lang="en-GB" altLang="cs-CZ" sz="2800" dirty="0"/>
              <a:t> plants - </a:t>
            </a:r>
            <a:r>
              <a:rPr lang="en-GB" altLang="cs-CZ" sz="2800" i="1" dirty="0"/>
              <a:t>Azteca</a:t>
            </a:r>
            <a:r>
              <a:rPr lang="en-GB" altLang="cs-CZ" sz="2800" dirty="0"/>
              <a:t> ants, America; </a:t>
            </a:r>
            <a:r>
              <a:rPr lang="en-GB" altLang="cs-CZ" sz="2000" dirty="0" err="1"/>
              <a:t>glykogen</a:t>
            </a:r>
            <a:r>
              <a:rPr lang="cs-CZ" altLang="cs-CZ" sz="2000" dirty="0"/>
              <a:t>-</a:t>
            </a:r>
            <a:r>
              <a:rPr lang="en-GB" altLang="cs-CZ" sz="2000" dirty="0"/>
              <a:t>rich </a:t>
            </a:r>
            <a:r>
              <a:rPr lang="cs-CZ" altLang="cs-CZ" sz="2000" dirty="0"/>
              <a:t>Mü</a:t>
            </a:r>
            <a:r>
              <a:rPr lang="en-GB" altLang="cs-CZ" sz="2000" dirty="0" err="1"/>
              <a:t>llerian</a:t>
            </a:r>
            <a:r>
              <a:rPr lang="en-GB" altLang="cs-CZ" sz="2000" dirty="0"/>
              <a:t> bodies </a:t>
            </a:r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3276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658"/>
          <a:stretch/>
        </p:blipFill>
        <p:spPr bwMode="auto">
          <a:xfrm>
            <a:off x="6019800" y="5029201"/>
            <a:ext cx="3276600" cy="185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1242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0" y="2335213"/>
            <a:ext cx="9248774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i="1" dirty="0" err="1"/>
              <a:t>Endospermum</a:t>
            </a:r>
            <a:r>
              <a:rPr lang="en-GB" altLang="cs-CZ" sz="2800" dirty="0"/>
              <a:t> plants - </a:t>
            </a:r>
            <a:r>
              <a:rPr lang="en-GB" altLang="cs-CZ" sz="2800" i="1" dirty="0" err="1"/>
              <a:t>Camponotus</a:t>
            </a:r>
            <a:r>
              <a:rPr lang="en-GB" altLang="cs-CZ" sz="2800" dirty="0"/>
              <a:t> ants, New Guinea                                                       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0" y="4648200"/>
            <a:ext cx="9296400" cy="52322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800" i="1" dirty="0"/>
              <a:t>Macaranga</a:t>
            </a:r>
            <a:r>
              <a:rPr lang="en-GB" altLang="cs-CZ" sz="2800" dirty="0"/>
              <a:t> plants - </a:t>
            </a:r>
            <a:r>
              <a:rPr lang="en-GB" altLang="cs-CZ" sz="2800" i="1" dirty="0" err="1"/>
              <a:t>Crematogaster</a:t>
            </a:r>
            <a:r>
              <a:rPr lang="en-GB" altLang="cs-CZ" sz="2800" dirty="0"/>
              <a:t> ants, South East Asia                                                     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0" y="6300499"/>
            <a:ext cx="6019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FFFF00"/>
                </a:solidFill>
              </a:rPr>
              <a:t>Mutualistic ants: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en-US" altLang="cs-CZ" dirty="0">
                <a:solidFill>
                  <a:srgbClr val="FFFF00"/>
                </a:solidFill>
              </a:rPr>
              <a:t>biological defense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672D1-5F62-1076-7C63-F6F9413BF2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78" b="10918"/>
          <a:stretch/>
        </p:blipFill>
        <p:spPr>
          <a:xfrm rot="16200000">
            <a:off x="-1400827" y="1400827"/>
            <a:ext cx="6858000" cy="4056346"/>
          </a:xfrm>
          <a:prstGeom prst="rect">
            <a:avLst/>
          </a:prstGeom>
        </p:spPr>
      </p:pic>
      <p:pic>
        <p:nvPicPr>
          <p:cNvPr id="3076" name="Picture 4" descr="/Vikev úzkolistá, mimokvětní nektaria a mravenec.">
            <a:extLst>
              <a:ext uri="{FF2B5EF4-FFF2-40B4-BE49-F238E27FC236}">
                <a16:creationId xmlns:a16="http://schemas.microsoft.com/office/drawing/2014/main" id="{1A0ECD3E-1CD8-1EF3-02A8-CDAB2EFAF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" t="14105" r="18647" b="16666"/>
          <a:stretch/>
        </p:blipFill>
        <p:spPr bwMode="auto">
          <a:xfrm>
            <a:off x="4056345" y="0"/>
            <a:ext cx="5087658" cy="33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/Vikev úzkolistá, mravenec na palistu v detailu.">
            <a:extLst>
              <a:ext uri="{FF2B5EF4-FFF2-40B4-BE49-F238E27FC236}">
                <a16:creationId xmlns:a16="http://schemas.microsoft.com/office/drawing/2014/main" id="{78183D44-E2E2-7518-BDE3-581D0EC6E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7" b="13974"/>
          <a:stretch/>
        </p:blipFill>
        <p:spPr bwMode="auto">
          <a:xfrm>
            <a:off x="4056346" y="3339442"/>
            <a:ext cx="5087653" cy="3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A23B70A2-3575-5B8F-7336-EE2441F5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0499"/>
            <a:ext cx="6019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dirty="0">
                <a:solidFill>
                  <a:srgbClr val="FFFF00"/>
                </a:solidFill>
              </a:rPr>
              <a:t>Mutualistic ants: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en-US" altLang="cs-CZ" dirty="0">
                <a:solidFill>
                  <a:srgbClr val="FFFF00"/>
                </a:solidFill>
              </a:rPr>
              <a:t>biological defense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E4737-7A33-DF98-FE2C-B57011AAAA97}"/>
              </a:ext>
            </a:extLst>
          </p:cNvPr>
          <p:cNvSpPr txBox="1"/>
          <p:nvPr/>
        </p:nvSpPr>
        <p:spPr>
          <a:xfrm>
            <a:off x="6781800" y="6533083"/>
            <a:ext cx="2479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www.blanokridlivpraze.cz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4B52F97-DAAD-46FF-BC7A-890A4A7E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50276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cs-CZ" altLang="cs-CZ" sz="2400" i="1" dirty="0"/>
              <a:t>Quercus ilex </a:t>
            </a:r>
            <a:r>
              <a:rPr lang="cs-CZ" altLang="cs-CZ" sz="2400" dirty="0"/>
              <a:t>– photo of the same individual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000" dirty="0"/>
              <a:t>Lower branches with thorns (within the reach of herbivores)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000" dirty="0" err="1"/>
              <a:t>Upper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branches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without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thorns</a:t>
            </a:r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28344"/>
            <a:ext cx="4624553" cy="472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3AE3E4D-A2C3-44A3-9E48-4F91D6A76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9" y="2128344"/>
            <a:ext cx="4572001" cy="47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E7EF788-A2CA-4CD6-A6A9-B8F664F4D2F8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762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 err="1"/>
              <a:t>Plasti</a:t>
            </a:r>
            <a:r>
              <a:rPr lang="cs-CZ" altLang="cs-CZ" dirty="0" err="1"/>
              <a:t>c</a:t>
            </a:r>
            <a:r>
              <a:rPr lang="cs-CZ" altLang="cs-CZ" sz="4400" dirty="0"/>
              <a:t> response</a:t>
            </a:r>
            <a:endParaRPr lang="en-GB" altLang="cs-CZ" sz="4400" dirty="0"/>
          </a:p>
        </p:txBody>
      </p:sp>
    </p:spTree>
    <p:extLst>
      <p:ext uri="{BB962C8B-B14F-4D97-AF65-F5344CB8AC3E}">
        <p14:creationId xmlns:p14="http://schemas.microsoft.com/office/powerpoint/2010/main" val="361798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C10817-3AA5-15AD-BC9D-B238DD3D1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0" t="2000" r="8762" b="27777"/>
          <a:stretch/>
        </p:blipFill>
        <p:spPr bwMode="auto">
          <a:xfrm>
            <a:off x="4566920" y="2042160"/>
            <a:ext cx="4572000" cy="48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4B52F97-DAAD-46FF-BC7A-890A4A7E4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61613"/>
            <a:ext cx="80772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VOC produced when plant is attacked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Not much is known,</a:t>
            </a:r>
            <a:br>
              <a:rPr lang="cs-CZ" altLang="cs-CZ" sz="2800" dirty="0"/>
            </a:br>
            <a:r>
              <a:rPr lang="cs-CZ" altLang="cs-CZ" sz="2800" dirty="0"/>
              <a:t>experimental results</a:t>
            </a:r>
            <a:br>
              <a:rPr lang="cs-CZ" altLang="cs-CZ" sz="2800" dirty="0"/>
            </a:br>
            <a:r>
              <a:rPr lang="cs-CZ" altLang="cs-CZ" sz="2800" dirty="0"/>
              <a:t>are inconsistent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800" dirty="0"/>
              <a:t>Likely function: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 dirty="0"/>
              <a:t>Directly suppress</a:t>
            </a:r>
            <a:br>
              <a:rPr lang="cs-CZ" altLang="cs-CZ" sz="2400" dirty="0"/>
            </a:br>
            <a:r>
              <a:rPr lang="cs-CZ" altLang="cs-CZ" sz="2400" dirty="0"/>
              <a:t>microbial activity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/>
              <a:t>Attract herbivore's </a:t>
            </a:r>
            <a:r>
              <a:rPr lang="cs-CZ" altLang="cs-CZ" sz="2400" dirty="0"/>
              <a:t>predator </a:t>
            </a:r>
            <a:br>
              <a:rPr lang="cs-CZ" altLang="cs-CZ" sz="2400" dirty="0"/>
            </a:br>
            <a:r>
              <a:rPr lang="cs-CZ" altLang="cs-CZ" sz="2400" dirty="0"/>
              <a:t>(parasitoids, birds)</a:t>
            </a:r>
          </a:p>
          <a:p>
            <a:pPr marL="1085850" lvl="1" indent="-342900">
              <a:spcBef>
                <a:spcPct val="50000"/>
              </a:spcBef>
            </a:pPr>
            <a:r>
              <a:rPr lang="cs-CZ" altLang="cs-CZ" sz="2400" dirty="0"/>
              <a:t>Inform other branches,</a:t>
            </a:r>
            <a:br>
              <a:rPr lang="cs-CZ" altLang="cs-CZ" sz="2400" dirty="0"/>
            </a:br>
            <a:r>
              <a:rPr lang="cs-CZ" altLang="cs-CZ" sz="2400" dirty="0"/>
              <a:t>individuals or species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7EF788-A2CA-4CD6-A6A9-B8F664F4D2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199"/>
            <a:ext cx="8229600" cy="9144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/>
              <a:t>Volatile organic compounds (VOC)</a:t>
            </a:r>
            <a:endParaRPr lang="en-GB" altLang="cs-CZ" sz="4400" dirty="0"/>
          </a:p>
        </p:txBody>
      </p:sp>
    </p:spTree>
    <p:extLst>
      <p:ext uri="{BB962C8B-B14F-4D97-AF65-F5344CB8AC3E}">
        <p14:creationId xmlns:p14="http://schemas.microsoft.com/office/powerpoint/2010/main" val="3555472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"/>
          <a:stretch/>
        </p:blipFill>
        <p:spPr bwMode="auto">
          <a:xfrm>
            <a:off x="-1" y="0"/>
            <a:ext cx="5364163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5589588"/>
            <a:ext cx="5638800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/>
              <a:t>Dipterocarp</a:t>
            </a:r>
            <a:r>
              <a:rPr lang="cs-CZ" altLang="cs-CZ"/>
              <a:t>u</a:t>
            </a:r>
            <a:r>
              <a:rPr lang="en-GB" altLang="cs-CZ"/>
              <a:t>s: mass flowering at irregular intervals of 2-10 years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>
            <a:off x="3200400" y="4038600"/>
            <a:ext cx="6096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64163" y="0"/>
            <a:ext cx="3765982" cy="169277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tx2"/>
                </a:solidFill>
              </a:rPr>
              <a:t>Escape in time </a:t>
            </a:r>
            <a:r>
              <a:rPr lang="en-US" altLang="cs-CZ"/>
              <a:t>Defense by</a:t>
            </a:r>
            <a:br>
              <a:rPr lang="cs-CZ" altLang="cs-CZ"/>
            </a:br>
            <a:r>
              <a:rPr lang="en-US" altLang="cs-CZ"/>
              <a:t>herbivore saturation</a:t>
            </a:r>
          </a:p>
        </p:txBody>
      </p:sp>
      <p:pic>
        <p:nvPicPr>
          <p:cNvPr id="65542" name="Picture 6" descr="ImageVN218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770" y="4258569"/>
            <a:ext cx="363537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ImageVN217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769" y="1829694"/>
            <a:ext cx="3635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5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b="1" dirty="0"/>
              <a:t>parasites</a:t>
            </a:r>
            <a:r>
              <a:rPr lang="cs-CZ" altLang="cs-CZ" sz="2800" dirty="0"/>
              <a:t> – a tree infected by caterpillars</a:t>
            </a:r>
            <a:br>
              <a:rPr lang="cs-CZ" altLang="cs-CZ" sz="2800" dirty="0"/>
            </a:br>
            <a:r>
              <a:rPr lang="cs-CZ" altLang="cs-CZ" sz="2800" dirty="0"/>
              <a:t>	(or various other small herbivores, galls, aphids...)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Usually called </a:t>
            </a:r>
            <a:r>
              <a:rPr lang="cs-CZ" altLang="cs-CZ" sz="2400"/>
              <a:t>just "invertebrate herbivores",</a:t>
            </a:r>
            <a:br>
              <a:rPr lang="cs-CZ" altLang="cs-CZ" sz="2400"/>
            </a:br>
            <a:r>
              <a:rPr lang="cs-CZ" altLang="cs-CZ" sz="2400"/>
              <a:t>distinction </a:t>
            </a:r>
            <a:r>
              <a:rPr lang="cs-CZ" altLang="cs-CZ" sz="2400" dirty="0"/>
              <a:t>from </a:t>
            </a:r>
            <a:r>
              <a:rPr lang="cs-CZ" altLang="cs-CZ" sz="2400"/>
              <a:t>grazers not clear,</a:t>
            </a:r>
            <a:br>
              <a:rPr lang="cs-CZ" altLang="cs-CZ" sz="2400"/>
            </a:br>
            <a:r>
              <a:rPr lang="cs-CZ" altLang="cs-CZ" sz="2400"/>
              <a:t>depends on herbivore's characteristics and </a:t>
            </a:r>
            <a:r>
              <a:rPr lang="cs-CZ" altLang="cs-CZ" sz="2400" dirty="0"/>
              <a:t>research </a:t>
            </a:r>
            <a:r>
              <a:rPr lang="cs-CZ" altLang="cs-CZ" sz="2400"/>
              <a:t>focus… </a:t>
            </a:r>
            <a:r>
              <a:rPr lang="cs-CZ" altLang="cs-CZ" sz="2200"/>
              <a:t>(small, specialized, less mobile herbivores in plant-focused study)</a:t>
            </a:r>
            <a:endParaRPr lang="cs-CZ" altLang="cs-CZ" sz="22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It is reasonable to </a:t>
            </a:r>
            <a:r>
              <a:rPr lang="cs-CZ" altLang="cs-CZ" sz="2400" dirty="0"/>
              <a:t>quantify number of </a:t>
            </a:r>
            <a:r>
              <a:rPr lang="cs-CZ" altLang="cs-CZ" sz="2400"/>
              <a:t>infected trees</a:t>
            </a:r>
            <a:br>
              <a:rPr lang="cs-CZ" altLang="cs-CZ" sz="2400"/>
            </a:br>
            <a:r>
              <a:rPr lang="cs-CZ" altLang="cs-CZ" sz="2400"/>
              <a:t>(</a:t>
            </a:r>
            <a:r>
              <a:rPr lang="cs-CZ" altLang="cs-CZ" sz="2400" dirty="0"/>
              <a:t>like in models of </a:t>
            </a:r>
            <a:r>
              <a:rPr lang="cs-CZ" altLang="cs-CZ" sz="2400"/>
              <a:t>epidemy)</a:t>
            </a:r>
            <a:br>
              <a:rPr lang="cs-CZ" altLang="cs-CZ" sz="2400"/>
            </a:br>
            <a:r>
              <a:rPr lang="cs-CZ" altLang="cs-CZ" sz="2400"/>
              <a:t>rather </a:t>
            </a:r>
            <a:r>
              <a:rPr lang="cs-CZ" altLang="cs-CZ" sz="2400" dirty="0"/>
              <a:t>than number of </a:t>
            </a:r>
            <a:r>
              <a:rPr lang="cs-CZ" altLang="cs-CZ" sz="2400"/>
              <a:t>individual herbivores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/>
              <a:t>The effective herbivore dispersal can be viewed</a:t>
            </a:r>
            <a:br>
              <a:rPr lang="cs-CZ" altLang="cs-CZ" sz="2400"/>
            </a:br>
            <a:r>
              <a:rPr lang="cs-CZ" altLang="cs-CZ" sz="2400"/>
              <a:t>as host-density dependent transmission of parasite</a:t>
            </a:r>
            <a:endParaRPr lang="cs-CZ" altLang="cs-CZ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0228309-CF74-4E12-8331-7401FA23B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7221"/>
            <a:ext cx="7772400" cy="740979"/>
          </a:xfrm>
        </p:spPr>
        <p:txBody>
          <a:bodyPr/>
          <a:lstStyle/>
          <a:p>
            <a:r>
              <a:rPr lang="en-GB" altLang="cs-CZ" b="1" dirty="0" err="1"/>
              <a:t>Herbivor</a:t>
            </a:r>
            <a:r>
              <a:rPr lang="cs-CZ" altLang="cs-CZ" b="1" dirty="0"/>
              <a:t>y</a:t>
            </a:r>
            <a:endParaRPr lang="en-GB" altLang="cs-CZ" b="1" dirty="0"/>
          </a:p>
        </p:txBody>
      </p:sp>
    </p:spTree>
    <p:extLst>
      <p:ext uri="{BB962C8B-B14F-4D97-AF65-F5344CB8AC3E}">
        <p14:creationId xmlns:p14="http://schemas.microsoft.com/office/powerpoint/2010/main" val="426001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6515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581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133600"/>
            <a:ext cx="3492500" cy="2867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3492500" cy="3227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651500" cy="38687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0" y="6584950"/>
            <a:ext cx="22225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i="1"/>
              <a:t>Phragmites communis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651500" y="1800225"/>
            <a:ext cx="1825625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i="1"/>
              <a:t>Juncus bufonius</a:t>
            </a:r>
            <a:endParaRPr lang="en-US" altLang="cs-CZ" sz="2800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651500" y="4321175"/>
            <a:ext cx="21336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i="1"/>
              <a:t>Coleanthus subtilis</a:t>
            </a:r>
            <a:endParaRPr lang="en-US" altLang="cs-CZ" sz="2800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651500" y="6561138"/>
            <a:ext cx="1855788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000" i="1"/>
              <a:t>Carex bohemica</a:t>
            </a:r>
            <a:endParaRPr lang="en-US" altLang="cs-CZ" sz="2000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0" y="0"/>
            <a:ext cx="56515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4000"/>
              <a:t>Apparent vs. unapparent plants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003800" y="0"/>
            <a:ext cx="4140200" cy="6908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dirty="0"/>
          </a:p>
          <a:p>
            <a:pPr>
              <a:spcBef>
                <a:spcPct val="0"/>
              </a:spcBef>
              <a:buFontTx/>
              <a:buNone/>
            </a:pPr>
            <a:endParaRPr lang="en-US" altLang="cs-CZ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/>
              <a:t>Three plant strategies: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/>
              <a:t> </a:t>
            </a:r>
          </a:p>
          <a:p>
            <a:pPr>
              <a:spcBef>
                <a:spcPct val="0"/>
              </a:spcBef>
            </a:pPr>
            <a:r>
              <a:rPr lang="en-US" altLang="cs-CZ" sz="2400" dirty="0"/>
              <a:t> high investment in growth and low in defense in resource-rich environment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/>
              <a:t>-- unapparent plants: escape from herbivory in time or space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 dirty="0"/>
              <a:t>-- apparent plants: tolerance to herbivory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2400" dirty="0"/>
          </a:p>
          <a:p>
            <a:pPr>
              <a:spcBef>
                <a:spcPct val="0"/>
              </a:spcBef>
            </a:pPr>
            <a:r>
              <a:rPr lang="en-US" altLang="cs-CZ" sz="2400" dirty="0"/>
              <a:t> low investment in growth and high in defense in resource-poor environment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2400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976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F25A6-0BFA-4AE0-B294-B06670B56723}"/>
              </a:ext>
            </a:extLst>
          </p:cNvPr>
          <p:cNvSpPr/>
          <p:nvPr/>
        </p:nvSpPr>
        <p:spPr bwMode="auto">
          <a:xfrm>
            <a:off x="152400" y="4800600"/>
            <a:ext cx="4572000" cy="1371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1"/>
            <a:ext cx="8610600" cy="3371850"/>
          </a:xfrm>
        </p:spPr>
        <p:txBody>
          <a:bodyPr/>
          <a:lstStyle/>
          <a:p>
            <a:pPr eaLnBrk="1" hangingPunct="1"/>
            <a:r>
              <a:rPr lang="cs-CZ" altLang="cs-CZ" dirty="0"/>
              <a:t>“Weirdly“ feeding plants</a:t>
            </a:r>
            <a:br>
              <a:rPr lang="cs-CZ" altLang="cs-CZ" dirty="0"/>
            </a:br>
            <a:r>
              <a:rPr lang="cs-CZ" altLang="cs-CZ" sz="3200" dirty="0"/>
              <a:t>vascular plants which feed on other organisms</a:t>
            </a:r>
            <a:endParaRPr lang="cs-CZ" altLang="cs-CZ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(</a:t>
            </a:r>
            <a:r>
              <a:rPr lang="cs-CZ" altLang="cs-CZ" b="1" dirty="0" err="1"/>
              <a:t>hemi</a:t>
            </a:r>
            <a:r>
              <a:rPr lang="cs-CZ" altLang="cs-CZ" b="1" dirty="0"/>
              <a:t>-</a:t>
            </a:r>
            <a:r>
              <a:rPr lang="cs-CZ" altLang="cs-CZ" b="1"/>
              <a:t>)parasites,</a:t>
            </a:r>
            <a:endParaRPr lang="cs-CZ" altLang="cs-CZ" b="1" dirty="0"/>
          </a:p>
          <a:p>
            <a:pPr eaLnBrk="1" hangingPunct="1"/>
            <a:r>
              <a:rPr lang="cs-CZ" altLang="cs-CZ" b="1"/>
              <a:t>mycoheterotrophs,</a:t>
            </a:r>
            <a:endParaRPr lang="cs-CZ" altLang="cs-CZ" b="1" dirty="0"/>
          </a:p>
          <a:p>
            <a:pPr eaLnBrk="1" hangingPunct="1"/>
            <a:r>
              <a:rPr lang="cs-CZ" altLang="cs-CZ" b="1" dirty="0" err="1"/>
              <a:t>carnivorous</a:t>
            </a:r>
            <a:r>
              <a:rPr lang="cs-CZ" altLang="cs-CZ" b="1" dirty="0"/>
              <a:t> </a:t>
            </a:r>
            <a:r>
              <a:rPr lang="cs-CZ" altLang="cs-CZ" b="1" dirty="0" err="1"/>
              <a:t>plants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963232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7891" name="Rectangle 3" descr="P102077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7924800" cy="823913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chemeClr val="bg1">
                  <a:gamma/>
                  <a:shade val="46275"/>
                  <a:invGamma/>
                  <a:alpha val="67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800" dirty="0" err="1"/>
              <a:t>Parasitic</a:t>
            </a:r>
            <a:r>
              <a:rPr lang="cs-CZ" altLang="cs-CZ" sz="4800" dirty="0"/>
              <a:t> </a:t>
            </a:r>
            <a:r>
              <a:rPr lang="cs-CZ" altLang="cs-CZ" sz="4800" dirty="0" err="1"/>
              <a:t>plants</a:t>
            </a:r>
            <a:r>
              <a:rPr lang="cs-CZ" altLang="cs-CZ" sz="4800" dirty="0"/>
              <a:t>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667000" y="3966924"/>
            <a:ext cx="38100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/>
              <a:t>Even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vascular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plants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can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parasitise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623136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1066800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Types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plant </a:t>
            </a:r>
            <a:r>
              <a:rPr lang="cs-CZ" altLang="cs-CZ" dirty="0" err="1"/>
              <a:t>parasites</a:t>
            </a:r>
            <a:endParaRPr lang="cs-CZ" alt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876800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Holoparasites</a:t>
            </a:r>
            <a:r>
              <a:rPr lang="cs-CZ" altLang="cs-CZ" dirty="0"/>
              <a:t> – no </a:t>
            </a:r>
            <a:r>
              <a:rPr lang="cs-CZ" altLang="cs-CZ" dirty="0" err="1"/>
              <a:t>photosynthesis</a:t>
            </a:r>
            <a:r>
              <a:rPr lang="cs-CZ" altLang="cs-CZ" dirty="0"/>
              <a:t>,</a:t>
            </a:r>
            <a:br>
              <a:rPr lang="cs-CZ" altLang="cs-CZ" dirty="0"/>
            </a:br>
            <a:r>
              <a:rPr lang="cs-CZ" altLang="cs-CZ" dirty="0" err="1"/>
              <a:t>get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resources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host, </a:t>
            </a:r>
            <a:r>
              <a:rPr lang="cs-CZ" altLang="cs-CZ" dirty="0" err="1"/>
              <a:t>including</a:t>
            </a:r>
            <a:r>
              <a:rPr lang="cs-CZ" altLang="cs-CZ" dirty="0"/>
              <a:t> </a:t>
            </a:r>
            <a:r>
              <a:rPr lang="cs-CZ" altLang="cs-CZ" dirty="0" err="1"/>
              <a:t>asimilates</a:t>
            </a:r>
            <a:endParaRPr lang="cs-CZ" altLang="cs-CZ" dirty="0"/>
          </a:p>
          <a:p>
            <a:pPr eaLnBrk="1" hangingPunct="1"/>
            <a:r>
              <a:rPr lang="cs-CZ" altLang="cs-CZ" b="1" dirty="0" err="1"/>
              <a:t>Hemiparasites</a:t>
            </a:r>
            <a:r>
              <a:rPr lang="cs-CZ" altLang="cs-CZ" dirty="0"/>
              <a:t> – </a:t>
            </a:r>
            <a:r>
              <a:rPr lang="cs-CZ" altLang="cs-CZ" dirty="0" err="1"/>
              <a:t>perform</a:t>
            </a:r>
            <a:r>
              <a:rPr lang="cs-CZ" altLang="cs-CZ" dirty="0"/>
              <a:t> </a:t>
            </a:r>
            <a:r>
              <a:rPr lang="cs-CZ" altLang="cs-CZ" dirty="0" err="1"/>
              <a:t>photosyntesis</a:t>
            </a:r>
            <a:r>
              <a:rPr lang="cs-CZ" altLang="cs-CZ" dirty="0"/>
              <a:t>,</a:t>
            </a:r>
            <a:br>
              <a:rPr lang="cs-CZ" altLang="cs-CZ" dirty="0"/>
            </a:br>
            <a:r>
              <a:rPr lang="cs-CZ" altLang="cs-CZ" dirty="0" err="1"/>
              <a:t>gain</a:t>
            </a:r>
            <a:r>
              <a:rPr lang="cs-CZ" altLang="cs-CZ" dirty="0"/>
              <a:t> </a:t>
            </a:r>
            <a:r>
              <a:rPr lang="cs-CZ" altLang="cs-CZ" dirty="0" err="1"/>
              <a:t>mainly</a:t>
            </a:r>
            <a:r>
              <a:rPr lang="cs-CZ" altLang="cs-CZ" dirty="0"/>
              <a:t> </a:t>
            </a:r>
            <a:r>
              <a:rPr lang="cs-CZ" altLang="cs-CZ" dirty="0" err="1"/>
              <a:t>water</a:t>
            </a:r>
            <a:r>
              <a:rPr lang="cs-CZ" altLang="cs-CZ" dirty="0"/>
              <a:t> and </a:t>
            </a:r>
            <a:r>
              <a:rPr lang="cs-CZ" altLang="cs-CZ" dirty="0" err="1"/>
              <a:t>mineral</a:t>
            </a:r>
            <a:r>
              <a:rPr lang="cs-CZ" altLang="cs-CZ" dirty="0"/>
              <a:t> </a:t>
            </a:r>
            <a:r>
              <a:rPr lang="cs-CZ" altLang="cs-CZ" dirty="0" err="1"/>
              <a:t>nutrients</a:t>
            </a:r>
            <a:br>
              <a:rPr lang="cs-CZ" altLang="cs-CZ" dirty="0"/>
            </a:br>
            <a:r>
              <a:rPr lang="cs-CZ" altLang="cs-CZ" dirty="0"/>
              <a:t>(but a bit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asimilates</a:t>
            </a:r>
            <a:r>
              <a:rPr lang="cs-CZ" altLang="cs-CZ" dirty="0"/>
              <a:t> as </a:t>
            </a:r>
            <a:r>
              <a:rPr lang="cs-CZ" altLang="cs-CZ" dirty="0" err="1"/>
              <a:t>well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Both types can be connected (using haustoria) to vascular bundles in roots or stems.</a:t>
            </a:r>
          </a:p>
          <a:p>
            <a:pPr eaLnBrk="1" hangingPunct="1"/>
            <a:r>
              <a:rPr lang="cs-CZ" altLang="cs-CZ" b="1" dirty="0"/>
              <a:t>Stem </a:t>
            </a:r>
            <a:r>
              <a:rPr lang="cs-CZ" altLang="cs-CZ" dirty="0"/>
              <a:t>vs. </a:t>
            </a:r>
            <a:r>
              <a:rPr lang="cs-CZ" altLang="cs-CZ" b="1" dirty="0"/>
              <a:t>root </a:t>
            </a:r>
            <a:r>
              <a:rPr lang="cs-CZ" altLang="cs-CZ" dirty="0"/>
              <a:t>parasites – canopy or ground</a:t>
            </a:r>
          </a:p>
        </p:txBody>
      </p:sp>
    </p:spTree>
    <p:extLst>
      <p:ext uri="{BB962C8B-B14F-4D97-AF65-F5344CB8AC3E}">
        <p14:creationId xmlns:p14="http://schemas.microsoft.com/office/powerpoint/2010/main" val="163883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1987" name="Rectangle 3" descr="P102076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1545" y="5934670"/>
            <a:ext cx="211743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 err="1"/>
              <a:t>Root</a:t>
            </a:r>
            <a:r>
              <a:rPr lang="cs-CZ" altLang="cs-CZ" sz="1800" dirty="0"/>
              <a:t> hemiparasite</a:t>
            </a:r>
            <a:br>
              <a:rPr lang="cs-CZ" altLang="cs-CZ" sz="1800" dirty="0"/>
            </a:br>
            <a:r>
              <a:rPr lang="cs-CZ" altLang="cs-CZ" sz="1800" i="1" dirty="0" err="1"/>
              <a:t>Rhinanthus</a:t>
            </a:r>
            <a:r>
              <a:rPr lang="cs-CZ" altLang="cs-CZ" sz="1800" i="1" dirty="0"/>
              <a:t> minor</a:t>
            </a:r>
            <a:r>
              <a:rPr lang="cs-CZ" altLang="cs-CZ" sz="1800" dirty="0"/>
              <a:t> </a:t>
            </a:r>
            <a:r>
              <a:rPr lang="cs-CZ" altLang="cs-CZ" sz="1800" i="1" dirty="0" err="1"/>
              <a:t>Orobanchaceae</a:t>
            </a:r>
            <a:endParaRPr lang="cs-CZ" altLang="cs-CZ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662381" y="0"/>
            <a:ext cx="64816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to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hemiparasites</a:t>
            </a:r>
            <a:r>
              <a:rPr lang="cs-CZ" dirty="0"/>
              <a:t> in </a:t>
            </a:r>
            <a:r>
              <a:rPr lang="cs-CZ" err="1"/>
              <a:t>the</a:t>
            </a:r>
            <a:r>
              <a:rPr lang="cs-CZ"/>
              <a:t> field</a:t>
            </a:r>
            <a:br>
              <a:rPr lang="cs-CZ"/>
            </a:br>
            <a:r>
              <a:rPr lang="cs-CZ"/>
              <a:t>– </a:t>
            </a:r>
            <a:r>
              <a:rPr lang="cs-CZ" dirty="0" err="1"/>
              <a:t>they</a:t>
            </a:r>
            <a:r>
              <a:rPr lang="cs-CZ" dirty="0"/>
              <a:t> are green, just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roots</a:t>
            </a:r>
            <a:r>
              <a:rPr lang="cs-CZ" dirty="0"/>
              <a:t> are very </a:t>
            </a:r>
            <a:r>
              <a:rPr lang="cs-CZ" dirty="0" err="1"/>
              <a:t>small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8131" name="Rectangle 3" descr="P1080049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152D5BD-64F9-4AD1-9708-526BF33B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"/>
            <a:ext cx="2362200" cy="133882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Root hemiparaistes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i="1" dirty="0"/>
              <a:t>Rhinanthus, Melampyrum </a:t>
            </a:r>
            <a:r>
              <a:rPr lang="cs-CZ" altLang="cs-CZ" sz="1800" dirty="0"/>
              <a:t>(Orobanchaceae)</a:t>
            </a: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2503047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 descr="P100039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191000" cy="558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491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9155" name="Rectangle 3" descr="P1030036"/>
          <p:cNvSpPr>
            <a:spLocks noGrp="1" noChangeAspect="1" noChangeArrowheads="1"/>
          </p:cNvSpPr>
          <p:nvPr isPhoto="1"/>
        </p:nvSpPr>
        <p:spPr bwMode="auto">
          <a:xfrm>
            <a:off x="3810000" y="0"/>
            <a:ext cx="5334000" cy="40005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EB2D66A-8078-4E56-85B6-72E807BC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0"/>
            <a:ext cx="2362200" cy="1061829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Root hemiparaistes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i="1" dirty="0"/>
              <a:t>Pedicularis </a:t>
            </a:r>
            <a:r>
              <a:rPr lang="cs-CZ" altLang="cs-CZ" sz="1800" dirty="0"/>
              <a:t>(Orobanchaceae)</a:t>
            </a:r>
            <a:endParaRPr lang="cs-CZ" altLang="cs-CZ" sz="1800" i="1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7EB51B5-FC17-4C80-BE5F-CAD7368B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2362200" cy="10618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Root hemiparaistes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i="1" dirty="0"/>
              <a:t>Bartsia</a:t>
            </a:r>
            <a:br>
              <a:rPr lang="cs-CZ" altLang="cs-CZ" sz="1800" i="1" dirty="0"/>
            </a:br>
            <a:r>
              <a:rPr lang="cs-CZ" altLang="cs-CZ" sz="1800" dirty="0"/>
              <a:t>(Orobanchaceae)</a:t>
            </a:r>
            <a:endParaRPr lang="cs-CZ" alt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2067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97"/>
          <a:stretch/>
        </p:blipFill>
        <p:spPr>
          <a:xfrm>
            <a:off x="0" y="0"/>
            <a:ext cx="4967922" cy="6858000"/>
          </a:xfrm>
          <a:noFill/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7CA50BF-B4D4-4848-A1FD-AE84CFB7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922" y="20320"/>
            <a:ext cx="416083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Mistletoes - woody stem hemiparaistes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i="1" dirty="0"/>
              <a:t>Viscum</a:t>
            </a:r>
            <a:br>
              <a:rPr lang="cs-CZ" altLang="cs-CZ" sz="1800" i="1" dirty="0"/>
            </a:br>
            <a:r>
              <a:rPr lang="cs-CZ" altLang="cs-CZ" sz="1800" dirty="0"/>
              <a:t>(Santalaceae)</a:t>
            </a:r>
            <a:endParaRPr lang="cs-CZ" altLang="cs-CZ" sz="1800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971F21-D00D-63E2-DF31-5D0D9EE44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922" y="2483500"/>
            <a:ext cx="4160838" cy="437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D8F3C40-848B-D372-6864-8E77733B6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41" y="1421671"/>
            <a:ext cx="246856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cs-CZ" altLang="cs-CZ" sz="1800" dirty="0"/>
              <a:t>Root hemiparasites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 dirty="0"/>
              <a:t>Thesium</a:t>
            </a:r>
            <a:r>
              <a:rPr lang="cs-CZ" altLang="cs-CZ" sz="1800" dirty="0"/>
              <a:t> (Santalaceae)</a:t>
            </a:r>
          </a:p>
        </p:txBody>
      </p:sp>
    </p:spTree>
    <p:extLst>
      <p:ext uri="{BB962C8B-B14F-4D97-AF65-F5344CB8AC3E}">
        <p14:creationId xmlns:p14="http://schemas.microsoft.com/office/powerpoint/2010/main" val="3676629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5486400" y="304800"/>
            <a:ext cx="2819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Mistletoes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dirty="0"/>
              <a:t>woody stem hemiparaistes</a:t>
            </a:r>
          </a:p>
          <a:p>
            <a:pPr marL="285750" indent="-285750"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 i="1" dirty="0"/>
              <a:t>Dendrophthoe curvata </a:t>
            </a:r>
            <a:r>
              <a:rPr lang="cs-CZ" altLang="cs-CZ" sz="1800" dirty="0"/>
              <a:t>(Loranthaceae)</a:t>
            </a:r>
            <a:endParaRPr lang="cs-CZ" altLang="cs-CZ" sz="1800" i="1" dirty="0"/>
          </a:p>
        </p:txBody>
      </p:sp>
      <p:pic>
        <p:nvPicPr>
          <p:cNvPr id="45059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225"/>
            <a:ext cx="5126038" cy="6835775"/>
          </a:xfrm>
        </p:spPr>
      </p:pic>
    </p:spTree>
    <p:extLst>
      <p:ext uri="{BB962C8B-B14F-4D97-AF65-F5344CB8AC3E}">
        <p14:creationId xmlns:p14="http://schemas.microsoft.com/office/powerpoint/2010/main" val="8051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altLang="cs-CZ" dirty="0" err="1"/>
              <a:t>Herbivor</a:t>
            </a:r>
            <a:r>
              <a:rPr lang="cs-CZ" altLang="cs-CZ" dirty="0"/>
              <a:t>y</a:t>
            </a:r>
            <a:endParaRPr lang="en-GB" altLang="cs-CZ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" y="946826"/>
            <a:ext cx="89916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 dirty="0" err="1"/>
              <a:t>Different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consequence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for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individual</a:t>
            </a:r>
            <a:r>
              <a:rPr lang="cs-CZ" altLang="cs-CZ" sz="2400" b="1" dirty="0"/>
              <a:t> and </a:t>
            </a:r>
            <a:r>
              <a:rPr lang="cs-CZ" altLang="cs-CZ" sz="2400" b="1" dirty="0" err="1"/>
              <a:t>population</a:t>
            </a:r>
            <a:endParaRPr lang="cs-CZ" altLang="cs-CZ" sz="2400" b="1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err="1"/>
              <a:t>Killing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seedling</a:t>
            </a:r>
            <a:endParaRPr lang="cs-CZ" altLang="cs-CZ" sz="24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Fatal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individual</a:t>
            </a:r>
            <a:endParaRPr lang="cs-CZ" altLang="cs-CZ" sz="20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Negligible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population</a:t>
            </a:r>
            <a:r>
              <a:rPr lang="en-GB" altLang="cs-CZ" sz="2000" dirty="0"/>
              <a:t> </a:t>
            </a:r>
            <a:r>
              <a:rPr lang="cs-CZ" altLang="en-US" sz="2000" dirty="0"/>
              <a:t>–</a:t>
            </a:r>
            <a:r>
              <a:rPr lang="en-GB" altLang="cs-CZ" sz="2000" dirty="0"/>
              <a:t>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would</a:t>
            </a:r>
            <a:r>
              <a:rPr lang="cs-CZ" altLang="cs-CZ" sz="2000" dirty="0"/>
              <a:t> most </a:t>
            </a:r>
            <a:r>
              <a:rPr lang="cs-CZ" altLang="cs-CZ" sz="2000" dirty="0" err="1"/>
              <a:t>likely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anyway</a:t>
            </a:r>
            <a:endParaRPr lang="cs-CZ" altLang="cs-CZ" sz="7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err="1"/>
              <a:t>Partial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defoliation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adult</a:t>
            </a:r>
            <a:r>
              <a:rPr lang="cs-CZ" altLang="cs-CZ" sz="2400" dirty="0"/>
              <a:t> plant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Individual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recover</a:t>
            </a:r>
            <a:endParaRPr lang="cs-CZ" altLang="cs-CZ" sz="20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Seed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production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population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significantly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reduced</a:t>
            </a:r>
            <a:endParaRPr lang="cs-CZ" altLang="cs-CZ" sz="20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importance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losses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depends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life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cycle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life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history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characteristics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eaten</a:t>
            </a:r>
            <a:r>
              <a:rPr lang="cs-CZ" altLang="cs-CZ" sz="2400" dirty="0"/>
              <a:t> species</a:t>
            </a:r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remember sensitivity and elasticity analysis in matrix models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In many cases, the adverse effect is larger than proportional to the removed biomass </a:t>
            </a:r>
            <a:r>
              <a:rPr lang="en-GB" altLang="cs-CZ" sz="2400" dirty="0"/>
              <a:t>(</a:t>
            </a:r>
            <a:r>
              <a:rPr lang="cs-CZ" altLang="cs-CZ" sz="2400" dirty="0"/>
              <a:t>e.g. trunk damage, infection)</a:t>
            </a:r>
            <a:endParaRPr lang="en-GB" alt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dirty="0"/>
              <a:t>Mostly herbs</a:t>
            </a:r>
          </a:p>
          <a:p>
            <a:pPr marL="0" indent="0" eaLnBrk="1" hangingPunct="1">
              <a:buNone/>
            </a:pPr>
            <a:r>
              <a:rPr lang="cs-CZ" altLang="cs-CZ" dirty="0"/>
              <a:t>Can be shrubs or large trees, larger than host</a:t>
            </a:r>
          </a:p>
          <a:p>
            <a:pPr marL="0" indent="0" eaLnBrk="1" hangingPunct="1">
              <a:buNone/>
            </a:pPr>
            <a:r>
              <a:rPr lang="cs-CZ" altLang="cs-CZ" i="1" dirty="0"/>
              <a:t>Santalum acuminatum,    Nuytsia floribunda </a:t>
            </a:r>
          </a:p>
        </p:txBody>
      </p:sp>
      <p:pic>
        <p:nvPicPr>
          <p:cNvPr id="62468" name="Picture 4" descr="SantalumAcuminatum1R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48000"/>
            <a:ext cx="4679896" cy="38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0" y="6657945"/>
            <a:ext cx="45613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700" dirty="0"/>
              <a:t>http://www.parasiticplants.siu.edu/Santalaceae/images/SantalumAcuminatum1RH.jpg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882DEC-F878-47B5-BFCF-CFAEDA4B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4000" kern="0"/>
              <a:t>Root hemiparasites</a:t>
            </a:r>
            <a:endParaRPr lang="cs-CZ" altLang="cs-CZ" sz="4000" kern="0" dirty="0"/>
          </a:p>
        </p:txBody>
      </p:sp>
      <p:pic>
        <p:nvPicPr>
          <p:cNvPr id="5" name="Picture 4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D8399B28-B435-A1F0-0131-1C147CA69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699" y="3048000"/>
            <a:ext cx="4561301" cy="3831493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45E3C5EF-2F50-B3E7-2AE2-31B1F0AA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537" y="6646223"/>
            <a:ext cx="454762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700" dirty="0"/>
              <a:t>https://www.australiangeographic.com.au/topics/wildlife/2017/05/australias-giant-parasitic-christmas-tree/</a:t>
            </a:r>
          </a:p>
        </p:txBody>
      </p:sp>
    </p:spTree>
    <p:extLst>
      <p:ext uri="{BB962C8B-B14F-4D97-AF65-F5344CB8AC3E}">
        <p14:creationId xmlns:p14="http://schemas.microsoft.com/office/powerpoint/2010/main" val="276235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OkoubakaHabit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702594"/>
            <a:ext cx="7239000" cy="484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" y="6491288"/>
            <a:ext cx="830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http://www.parasiticplants.siu.edu/Santalaceae/images/OkoubakaHabit1.jpg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3B2B91-DE44-4032-AD78-66597608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4000" kern="0" dirty="0"/>
              <a:t>Root hemiparasites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A725BA-40F8-41AB-810C-3B82D05E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92994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altLang="cs-CZ" sz="3200" i="1" dirty="0"/>
              <a:t>Okoubaka aubrevillei</a:t>
            </a:r>
            <a:r>
              <a:rPr lang="cs-CZ" altLang="cs-CZ" sz="3200" dirty="0"/>
              <a:t> (Santalaceae) </a:t>
            </a:r>
            <a:r>
              <a:rPr lang="cs-CZ" altLang="cs-CZ" sz="3200" i="1" dirty="0"/>
              <a:t>– </a:t>
            </a:r>
            <a:r>
              <a:rPr lang="cs-CZ" altLang="cs-CZ" sz="3200" dirty="0"/>
              <a:t>40 m tall tree</a:t>
            </a:r>
            <a:endParaRPr lang="cs-CZ" altLang="cs-CZ" i="1" kern="0" dirty="0"/>
          </a:p>
        </p:txBody>
      </p:sp>
    </p:spTree>
    <p:extLst>
      <p:ext uri="{BB962C8B-B14F-4D97-AF65-F5344CB8AC3E}">
        <p14:creationId xmlns:p14="http://schemas.microsoft.com/office/powerpoint/2010/main" val="437029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dirty="0"/>
              <a:t>Belowground </a:t>
            </a:r>
            <a:r>
              <a:rPr lang="cs-CZ" altLang="cs-CZ"/>
              <a:t>– parasites</a:t>
            </a:r>
          </a:p>
          <a:p>
            <a:pPr lvl="1" eaLnBrk="1" hangingPunct="1"/>
            <a:r>
              <a:rPr lang="cs-CZ" altLang="cs-CZ"/>
              <a:t>gain water and nutrients from </a:t>
            </a:r>
            <a:r>
              <a:rPr lang="cs-CZ" altLang="cs-CZ" dirty="0"/>
              <a:t>xylem </a:t>
            </a:r>
            <a:r>
              <a:rPr lang="cs-CZ" altLang="cs-CZ"/>
              <a:t>of host</a:t>
            </a:r>
          </a:p>
          <a:p>
            <a:pPr lvl="1" eaLnBrk="1" hangingPunct="1"/>
            <a:r>
              <a:rPr lang="cs-CZ" altLang="cs-CZ"/>
              <a:t>some organic carbon and secondary metabolites</a:t>
            </a:r>
            <a:endParaRPr lang="cs-CZ" altLang="cs-CZ" dirty="0"/>
          </a:p>
          <a:p>
            <a:pPr eaLnBrk="1" hangingPunct="1"/>
            <a:r>
              <a:rPr lang="cs-CZ" altLang="cs-CZ"/>
              <a:t>Aboveground</a:t>
            </a:r>
            <a:br>
              <a:rPr lang="cs-CZ" altLang="cs-CZ"/>
            </a:br>
            <a:r>
              <a:rPr lang="cs-CZ" altLang="cs-CZ"/>
              <a:t>– competitors</a:t>
            </a:r>
            <a:br>
              <a:rPr lang="cs-CZ" altLang="cs-CZ"/>
            </a:br>
            <a:r>
              <a:rPr lang="cs-CZ" altLang="cs-CZ"/>
              <a:t>	for light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21A63-AB27-4D9F-B772-C9FDC3A49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Root hemiparasites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F9A072-A9CF-761B-39A0-FDF90175A05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 b="14854"/>
          <a:stretch/>
        </p:blipFill>
        <p:spPr>
          <a:xfrm>
            <a:off x="3746854" y="3124200"/>
            <a:ext cx="539714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7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Usually specialists – difficult to attack phloem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Necessary to convince phloem cells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Usually need chemical clue to find out</a:t>
            </a:r>
            <a:br>
              <a:rPr lang="cs-CZ" altLang="cs-CZ" dirty="0"/>
            </a:br>
            <a:r>
              <a:rPr lang="cs-CZ" altLang="cs-CZ" dirty="0"/>
              <a:t>	that host is nearby,</a:t>
            </a:r>
            <a:br>
              <a:rPr lang="cs-CZ" altLang="cs-CZ" dirty="0"/>
            </a:br>
            <a:r>
              <a:rPr lang="cs-CZ" altLang="cs-CZ" dirty="0"/>
              <a:t>	so that it is worth for the seed to germinate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DDDEB5-4B7E-441F-BF94-C3B3C6CF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kern="0" dirty="0"/>
              <a:t>Host specificity</a:t>
            </a:r>
            <a:br>
              <a:rPr lang="cs-CZ" altLang="cs-CZ" kern="0" dirty="0"/>
            </a:br>
            <a:r>
              <a:rPr lang="cs-CZ" altLang="cs-CZ" sz="3600" b="1" kern="0" dirty="0"/>
              <a:t>Holo</a:t>
            </a:r>
            <a:r>
              <a:rPr lang="cs-CZ" altLang="cs-CZ" sz="3600" kern="0" dirty="0"/>
              <a:t>parasites</a:t>
            </a:r>
          </a:p>
        </p:txBody>
      </p:sp>
    </p:spTree>
    <p:extLst>
      <p:ext uri="{BB962C8B-B14F-4D97-AF65-F5344CB8AC3E}">
        <p14:creationId xmlns:p14="http://schemas.microsoft.com/office/powerpoint/2010/main" val="3148334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Host specificity</a:t>
            </a:r>
            <a:br>
              <a:rPr lang="cs-CZ" altLang="cs-CZ" dirty="0"/>
            </a:br>
            <a:r>
              <a:rPr lang="cs-CZ" altLang="cs-CZ" sz="3600" b="1" dirty="0"/>
              <a:t>Hemi</a:t>
            </a:r>
            <a:r>
              <a:rPr lang="cs-CZ" altLang="cs-CZ" sz="3600" dirty="0"/>
              <a:t>parasites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/>
              <a:t>Usualy</a:t>
            </a:r>
            <a:r>
              <a:rPr lang="cs-CZ" altLang="cs-CZ" dirty="0"/>
              <a:t> </a:t>
            </a:r>
            <a:r>
              <a:rPr lang="cs-CZ" altLang="cs-CZ" dirty="0" err="1"/>
              <a:t>generalists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it</a:t>
            </a:r>
            <a:r>
              <a:rPr lang="cs-CZ" altLang="cs-CZ" dirty="0"/>
              <a:t> is easier to connect to </a:t>
            </a:r>
            <a:r>
              <a:rPr lang="cs-CZ" altLang="cs-CZ" dirty="0" err="1"/>
              <a:t>xylem</a:t>
            </a:r>
            <a:r>
              <a:rPr lang="cs-CZ" altLang="cs-CZ" dirty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hemiparasites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try</a:t>
            </a:r>
            <a:r>
              <a:rPr lang="cs-CZ" altLang="cs-CZ" sz="2400" dirty="0"/>
              <a:t> to </a:t>
            </a:r>
            <a:r>
              <a:rPr lang="cs-CZ" altLang="cs-CZ" sz="2400" dirty="0" err="1"/>
              <a:t>attack</a:t>
            </a:r>
            <a:r>
              <a:rPr lang="cs-CZ" altLang="cs-CZ" sz="2400" dirty="0"/>
              <a:t> any </a:t>
            </a:r>
            <a:r>
              <a:rPr lang="cs-CZ" altLang="cs-CZ" sz="2400" dirty="0" err="1"/>
              <a:t>roots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defend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some</a:t>
            </a:r>
            <a:r>
              <a:rPr lang="cs-CZ" altLang="cs-CZ" sz="2400" dirty="0"/>
              <a:t> not)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hosts</a:t>
            </a:r>
            <a:r>
              <a:rPr lang="cs-CZ" altLang="cs-CZ" dirty="0"/>
              <a:t> of different quality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It is more efficient to </a:t>
            </a:r>
            <a:r>
              <a:rPr lang="cs-CZ" altLang="cs-CZ" dirty="0" err="1"/>
              <a:t>steel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a </a:t>
            </a:r>
            <a:r>
              <a:rPr lang="cs-CZ" altLang="cs-CZ" dirty="0" err="1"/>
              <a:t>rich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/>
              <a:t>best</a:t>
            </a:r>
            <a:r>
              <a:rPr lang="cs-CZ" altLang="cs-CZ" dirty="0"/>
              <a:t> hosts are legumes (good source of nitrogen) and grasses (extensive root </a:t>
            </a:r>
            <a:r>
              <a:rPr lang="cs-CZ" altLang="cs-CZ" dirty="0" err="1"/>
              <a:t>system</a:t>
            </a:r>
            <a:r>
              <a:rPr lang="cs-CZ" altLang="cs-CZ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536CF-B6C0-559B-D0A2-CFE3C47A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38"/>
          <a:stretch/>
        </p:blipFill>
        <p:spPr bwMode="auto">
          <a:xfrm>
            <a:off x="2821870" y="4893442"/>
            <a:ext cx="6301738" cy="19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229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BE53AD8-DDB0-B130-2BC7-26D471A0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503" y="4114800"/>
            <a:ext cx="44674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D3326-218D-990D-3F2C-D57AECC0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44674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685800"/>
          </a:xfrm>
        </p:spPr>
        <p:txBody>
          <a:bodyPr/>
          <a:lstStyle/>
          <a:p>
            <a:pPr eaLnBrk="1" hangingPunct="1"/>
            <a:r>
              <a:rPr lang="cs-CZ" altLang="cs-CZ"/>
              <a:t>Cascading effect </a:t>
            </a:r>
            <a:r>
              <a:rPr lang="cs-CZ" altLang="cs-CZ" dirty="0"/>
              <a:t>on community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14400"/>
            <a:ext cx="8763000" cy="3352800"/>
          </a:xfrm>
        </p:spPr>
        <p:txBody>
          <a:bodyPr/>
          <a:lstStyle/>
          <a:p>
            <a:pPr eaLnBrk="1" hangingPunct="1"/>
            <a:r>
              <a:rPr lang="cs-CZ" altLang="cs-CZ" dirty="0"/>
              <a:t>Specialization leads to different effect on hosts</a:t>
            </a:r>
            <a:br>
              <a:rPr lang="cs-CZ" altLang="cs-CZ" dirty="0"/>
            </a:br>
            <a:r>
              <a:rPr lang="cs-CZ" altLang="cs-CZ" dirty="0"/>
              <a:t>– can change competitive ballance in community</a:t>
            </a:r>
          </a:p>
          <a:p>
            <a:pPr eaLnBrk="1" hangingPunct="1"/>
            <a:r>
              <a:rPr lang="cs-CZ" altLang="cs-CZ" dirty="0"/>
              <a:t>If dominants are preferred hosts (and thus most suppressed), it is supposed to increase diversity</a:t>
            </a:r>
          </a:p>
          <a:p>
            <a:pPr eaLnBrk="1" hangingPunct="1"/>
            <a:r>
              <a:rPr lang="cs-CZ" altLang="cs-CZ" i="1" dirty="0"/>
              <a:t>Rhinanthus</a:t>
            </a:r>
            <a:r>
              <a:rPr lang="cs-CZ" altLang="cs-CZ" dirty="0"/>
              <a:t> is used in grassland restoration:</a:t>
            </a:r>
          </a:p>
          <a:p>
            <a:pPr marL="0" indent="0" eaLnBrk="1" hangingPunct="1">
              <a:buNone/>
            </a:pPr>
            <a:r>
              <a:rPr lang="cs-CZ" altLang="cs-CZ" sz="2600" dirty="0"/>
              <a:t>no parasite				with parasite after two years</a:t>
            </a:r>
          </a:p>
        </p:txBody>
      </p:sp>
    </p:spTree>
    <p:extLst>
      <p:ext uri="{BB962C8B-B14F-4D97-AF65-F5344CB8AC3E}">
        <p14:creationId xmlns:p14="http://schemas.microsoft.com/office/powerpoint/2010/main" val="1769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DA6D7-6CF7-B916-CFD7-1CECEBE88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89EDF-B252-B046-9778-EFEDABDA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893"/>
          <a:stretch/>
        </p:blipFill>
        <p:spPr>
          <a:xfrm>
            <a:off x="6513125" y="1033128"/>
            <a:ext cx="2630875" cy="4791744"/>
          </a:xfrm>
          <a:prstGeom prst="rect">
            <a:avLst/>
          </a:prstGeom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2532A10A-9697-CB76-615B-D81B17A84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877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Parasites vs. diversity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EA4AD7BC-697E-2FC0-8BA5-B80CC0FB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89272"/>
            <a:ext cx="208284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Těšitel et al. 2024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3C650C-E135-4502-2734-830387C6D0A8}"/>
              </a:ext>
            </a:extLst>
          </p:cNvPr>
          <p:cNvSpPr txBox="1">
            <a:spLocks/>
          </p:cNvSpPr>
          <p:nvPr/>
        </p:nvSpPr>
        <p:spPr bwMode="auto">
          <a:xfrm>
            <a:off x="81541" y="1339753"/>
            <a:ext cx="6776459" cy="277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en-US" kern="0">
                <a:solidFill>
                  <a:srgbClr val="000000"/>
                </a:solidFill>
              </a:rPr>
              <a:t>Parasites tend to occurr in diverse communities</a:t>
            </a:r>
          </a:p>
          <a:p>
            <a:pPr>
              <a:defRPr/>
            </a:pPr>
            <a:r>
              <a:rPr lang="cs-CZ" altLang="en-US" kern="0"/>
              <a:t>... but also in less productive communities, and productivity is correlated with diversity</a:t>
            </a:r>
          </a:p>
          <a:p>
            <a:pPr>
              <a:defRPr/>
            </a:pPr>
            <a:r>
              <a:rPr lang="cs-CZ" altLang="en-US" kern="0">
                <a:solidFill>
                  <a:srgbClr val="000000"/>
                </a:solidFill>
                <a:latin typeface="Times New Roman"/>
              </a:rPr>
              <a:t>Do parasites decrease productivity</a:t>
            </a:r>
            <a:br>
              <a:rPr lang="cs-CZ" altLang="en-US" kern="0">
                <a:solidFill>
                  <a:srgbClr val="000000"/>
                </a:solidFill>
                <a:latin typeface="Times New Roman"/>
              </a:rPr>
            </a:br>
            <a:r>
              <a:rPr lang="cs-CZ" altLang="en-US" kern="0">
                <a:solidFill>
                  <a:srgbClr val="000000"/>
                </a:solidFill>
                <a:latin typeface="Times New Roman"/>
              </a:rPr>
              <a:t>of community (and thus make space for increased divesity)?</a:t>
            </a:r>
          </a:p>
          <a:p>
            <a:pPr>
              <a:defRPr/>
            </a:pPr>
            <a:r>
              <a:rPr lang="cs-CZ" altLang="en-US" kern="0">
                <a:solidFill>
                  <a:srgbClr val="000000"/>
                </a:solidFill>
                <a:latin typeface="Times New Roman"/>
              </a:rPr>
              <a:t>Or are they simply outcompeted in productive less diverse communities?</a:t>
            </a:r>
            <a:endParaRPr lang="cs-CZ" alt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29926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1203" name="Rectangle 3" descr="P1020774"/>
          <p:cNvSpPr>
            <a:spLocks noGrp="1" noChangeAspect="1" noChangeArrowheads="1"/>
          </p:cNvSpPr>
          <p:nvPr isPhoto="1"/>
        </p:nvSpPr>
        <p:spPr bwMode="auto">
          <a:xfrm>
            <a:off x="0" y="990600"/>
            <a:ext cx="5143500" cy="58674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2427F7-6D3F-4CC0-8D9B-16D07C4755ED}"/>
              </a:ext>
            </a:extLst>
          </p:cNvPr>
          <p:cNvSpPr txBox="1">
            <a:spLocks/>
          </p:cNvSpPr>
          <p:nvPr/>
        </p:nvSpPr>
        <p:spPr bwMode="auto">
          <a:xfrm>
            <a:off x="5143500" y="990600"/>
            <a:ext cx="395845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en-US" sz="2800" kern="0" dirty="0">
                <a:solidFill>
                  <a:srgbClr val="000000"/>
                </a:solidFill>
                <a:latin typeface="Times New Roman"/>
              </a:rPr>
              <a:t>It is worth to steal only resource which is in shortage</a:t>
            </a:r>
          </a:p>
          <a:p>
            <a:pPr>
              <a:defRPr/>
            </a:pPr>
            <a:r>
              <a:rPr lang="cs-CZ" altLang="en-US" sz="2800" kern="0" dirty="0">
                <a:solidFill>
                  <a:srgbClr val="000000"/>
                </a:solidFill>
                <a:latin typeface="Times New Roman"/>
              </a:rPr>
              <a:t>Host should be strong enough so that it is possible to steal from him, </a:t>
            </a:r>
            <a:r>
              <a:rPr lang="cs-CZ" altLang="en-US" sz="2800" b="1" kern="0" dirty="0">
                <a:solidFill>
                  <a:srgbClr val="000000"/>
                </a:solidFill>
                <a:latin typeface="Times New Roman"/>
              </a:rPr>
              <a:t>but</a:t>
            </a:r>
            <a:r>
              <a:rPr lang="cs-CZ" altLang="en-US" sz="2800" kern="0" dirty="0">
                <a:solidFill>
                  <a:srgbClr val="000000"/>
                </a:solidFill>
                <a:latin typeface="Times New Roman"/>
              </a:rPr>
              <a:t> not too strong to outcompete me for light.</a:t>
            </a:r>
          </a:p>
          <a:p>
            <a:endParaRPr lang="cs-CZ" altLang="en-US" sz="2200" kern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BDAEC49-18E4-47A7-B45B-FEBFE68A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877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4000" kern="0"/>
              <a:t>Hemiparasites </a:t>
            </a:r>
            <a:r>
              <a:rPr lang="cs-CZ" altLang="cs-CZ" sz="4000" kern="0" dirty="0"/>
              <a:t>vs. productivity</a:t>
            </a:r>
          </a:p>
        </p:txBody>
      </p:sp>
    </p:spTree>
    <p:extLst>
      <p:ext uri="{BB962C8B-B14F-4D97-AF65-F5344CB8AC3E}">
        <p14:creationId xmlns:p14="http://schemas.microsoft.com/office/powerpoint/2010/main" val="1977606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Kokrhel sličný (Rhinanthus pulcher)">
            <a:extLst>
              <a:ext uri="{FF2B5EF4-FFF2-40B4-BE49-F238E27FC236}">
                <a16:creationId xmlns:a16="http://schemas.microsoft.com/office/drawing/2014/main" id="{19CC40AC-19E0-4F2A-8D72-D21E3CA9A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r="14103"/>
          <a:stretch/>
        </p:blipFill>
        <p:spPr bwMode="auto">
          <a:xfrm>
            <a:off x="7033260" y="2895600"/>
            <a:ext cx="2095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860425"/>
          </a:xfrm>
        </p:spPr>
        <p:txBody>
          <a:bodyPr/>
          <a:lstStyle/>
          <a:p>
            <a:pPr eaLnBrk="1" hangingPunct="1"/>
            <a:r>
              <a:rPr lang="cs-CZ" altLang="cs-CZ" dirty="0"/>
              <a:t>Luxury use of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B56E7-C969-4408-A59F-92CBADE0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kern="0" dirty="0"/>
              <a:t>If parasites have surplus of stolen resources,</a:t>
            </a:r>
            <a:br>
              <a:rPr lang="cs-CZ" altLang="cs-CZ" kern="0" dirty="0"/>
            </a:br>
            <a:r>
              <a:rPr lang="cs-CZ" altLang="cs-CZ" kern="0" dirty="0"/>
              <a:t>they can affor unusual behaviour.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b="1" kern="0" dirty="0"/>
              <a:t>Permanently open stomata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Plants normally close stomata to save water</a:t>
            </a:r>
            <a:br>
              <a:rPr lang="cs-CZ" altLang="cs-CZ" sz="2800" dirty="0"/>
            </a:br>
            <a:r>
              <a:rPr lang="cs-CZ" altLang="cs-CZ" sz="2800" dirty="0"/>
              <a:t>during dry spells and at night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Hemiparasites often do not close stomata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gain water permanently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transpiration keeps cool</a:t>
            </a:r>
            <a:br>
              <a:rPr lang="cs-CZ" altLang="cs-CZ" sz="2400" dirty="0"/>
            </a:br>
            <a:r>
              <a:rPr lang="cs-CZ" altLang="cs-CZ" sz="2400" dirty="0"/>
              <a:t>– resistence to overheating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Total biomass (incl. hemiparasite)</a:t>
            </a:r>
            <a:br>
              <a:rPr lang="cs-CZ" altLang="cs-CZ" sz="2800" dirty="0"/>
            </a:br>
            <a:r>
              <a:rPr lang="cs-CZ" altLang="cs-CZ" sz="2800" dirty="0"/>
              <a:t>is usually lower compared to</a:t>
            </a:r>
            <a:br>
              <a:rPr lang="cs-CZ" altLang="cs-CZ" sz="2800" dirty="0"/>
            </a:br>
            <a:r>
              <a:rPr lang="cs-CZ" altLang="cs-CZ" sz="2800" dirty="0"/>
              <a:t>non-parasitised community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CB19BBB-5F11-482E-8AB6-28F4A6F78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6468348"/>
            <a:ext cx="232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i="1" dirty="0">
                <a:solidFill>
                  <a:schemeClr val="bg1"/>
                </a:solidFill>
                <a:latin typeface="Arial" charset="0"/>
              </a:rPr>
              <a:t>Rhinanthus pulcher</a:t>
            </a:r>
          </a:p>
        </p:txBody>
      </p:sp>
    </p:spTree>
    <p:extLst>
      <p:ext uri="{BB962C8B-B14F-4D97-AF65-F5344CB8AC3E}">
        <p14:creationId xmlns:p14="http://schemas.microsoft.com/office/powerpoint/2010/main" val="3171459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860425"/>
          </a:xfrm>
        </p:spPr>
        <p:txBody>
          <a:bodyPr/>
          <a:lstStyle/>
          <a:p>
            <a:pPr eaLnBrk="1" hangingPunct="1"/>
            <a:r>
              <a:rPr lang="cs-CZ" altLang="cs-CZ" dirty="0"/>
              <a:t>Luxury use of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B56E7-C969-4408-A59F-92CBADE0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cs-CZ" altLang="cs-CZ" dirty="0"/>
              <a:t>Xylem contains not just water, but also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organic carbon (only very little, but when lot of xylem is stolen, quite a lot of carbon can </a:t>
            </a:r>
            <a:r>
              <a:rPr lang="cs-CZ" altLang="cs-CZ"/>
              <a:t>be accummulated)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less limited by competition for light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mineral </a:t>
            </a:r>
            <a:r>
              <a:rPr lang="cs-CZ" altLang="cs-CZ" dirty="0"/>
              <a:t>nutrients – more than needed,</a:t>
            </a:r>
            <a:br>
              <a:rPr lang="cs-CZ" altLang="cs-CZ" dirty="0"/>
            </a:br>
            <a:r>
              <a:rPr lang="cs-CZ" altLang="cs-CZ" dirty="0"/>
              <a:t>accumulated in biomass, produce</a:t>
            </a:r>
            <a:br>
              <a:rPr lang="cs-CZ" altLang="cs-CZ" dirty="0"/>
            </a:br>
            <a:r>
              <a:rPr lang="cs-CZ" altLang="cs-CZ" dirty="0"/>
              <a:t>nutrient-rich fast-decomposable litter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Enhance nutrient cycling </a:t>
            </a:r>
            <a:r>
              <a:rPr lang="cs-CZ" altLang="cs-CZ" sz="2000" dirty="0"/>
              <a:t>(substantial in </a:t>
            </a:r>
            <a:r>
              <a:rPr lang="cs-CZ" altLang="cs-CZ" sz="2000"/>
              <a:t>tundra)</a:t>
            </a:r>
            <a:endParaRPr lang="cs-CZ" altLang="cs-CZ" sz="2000" dirty="0"/>
          </a:p>
        </p:txBody>
      </p:sp>
      <p:pic>
        <p:nvPicPr>
          <p:cNvPr id="2" name="Picture 3" descr="Kokrhel sličný (Rhinanthus pulcher)">
            <a:extLst>
              <a:ext uri="{FF2B5EF4-FFF2-40B4-BE49-F238E27FC236}">
                <a16:creationId xmlns:a16="http://schemas.microsoft.com/office/drawing/2014/main" id="{8C9BDF14-887B-43B7-A02C-37CE56FA2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r="14103"/>
          <a:stretch/>
        </p:blipFill>
        <p:spPr bwMode="auto">
          <a:xfrm>
            <a:off x="7033260" y="2895600"/>
            <a:ext cx="2095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D727082F-4C0F-EF71-C6ED-6150F617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6468348"/>
            <a:ext cx="232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i="1" dirty="0">
                <a:solidFill>
                  <a:schemeClr val="bg1"/>
                </a:solidFill>
                <a:latin typeface="Arial" charset="0"/>
              </a:rPr>
              <a:t>Rhinanthus pulcher</a:t>
            </a:r>
          </a:p>
        </p:txBody>
      </p:sp>
    </p:spTree>
    <p:extLst>
      <p:ext uri="{BB962C8B-B14F-4D97-AF65-F5344CB8AC3E}">
        <p14:creationId xmlns:p14="http://schemas.microsoft.com/office/powerpoint/2010/main" val="15634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6700" y="901593"/>
            <a:ext cx="88011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Seed dispersal and pollination</a:t>
            </a:r>
            <a:r>
              <a:rPr lang="cs-CZ" altLang="cs-CZ" sz="1800" dirty="0"/>
              <a:t> (detailed in next lecture on mutualism)</a:t>
            </a:r>
            <a:endParaRPr lang="cs-CZ" altLang="cs-CZ" sz="2400" b="1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Consumed biomass is a cost for the service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Dispersal can be haphazard or targeted to suitable sites / flowers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Many seeds, but just one successful is enough to keep stable population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Clear adaptations – fleshy fruits, elaiosomes, nectar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Dubious adaptations</a:t>
            </a:r>
            <a:br>
              <a:rPr lang="cs-CZ" altLang="cs-CZ" sz="2400" dirty="0"/>
            </a:br>
            <a:r>
              <a:rPr lang="cs-CZ" altLang="cs-CZ" sz="2400" dirty="0"/>
              <a:t>– seeds and other parts are eaten, but some seeds are dispersed far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Quite high cost, but may still be worth for the dispersal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Seedlings germinated in cattle excrements may have an advantage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Squirrel always forgets some nuts </a:t>
            </a:r>
            <a:r>
              <a:rPr lang="cs-CZ" altLang="cs-CZ" sz="1600" dirty="0"/>
              <a:t>(post-dispersal seed predation)</a:t>
            </a:r>
            <a:endParaRPr lang="cs-CZ" altLang="cs-CZ" sz="2000" dirty="0"/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Pre-dispersal s</a:t>
            </a:r>
            <a:r>
              <a:rPr lang="en-GB" altLang="cs-CZ" sz="2400" dirty="0" err="1"/>
              <a:t>eed</a:t>
            </a:r>
            <a:r>
              <a:rPr lang="en-GB" altLang="cs-CZ" sz="2400" dirty="0"/>
              <a:t> predation</a:t>
            </a:r>
            <a:endParaRPr lang="cs-CZ" altLang="cs-CZ" sz="2400" dirty="0"/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efficient for herbivore </a:t>
            </a:r>
            <a:r>
              <a:rPr lang="cs-CZ" altLang="cs-CZ" sz="1600" dirty="0"/>
              <a:t>(seeds are the best before ripening)</a:t>
            </a:r>
            <a:r>
              <a:rPr lang="cs-CZ" altLang="cs-CZ" sz="2000" dirty="0"/>
              <a:t>, very bad for plant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D04CEA-5492-4087-A4D6-823CAF885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GB" altLang="cs-CZ" dirty="0" err="1"/>
              <a:t>Herbivor</a:t>
            </a:r>
            <a:r>
              <a:rPr lang="cs-CZ" altLang="cs-CZ" dirty="0"/>
              <a:t>y and mutualism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19141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hizanthes">
            <a:extLst>
              <a:ext uri="{FF2B5EF4-FFF2-40B4-BE49-F238E27FC236}">
                <a16:creationId xmlns:a16="http://schemas.microsoft.com/office/drawing/2014/main" id="{EF35469C-148C-40AD-8A9B-7D49BB610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2091" y="2971800"/>
            <a:ext cx="386190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452EA43B-D756-4A48-A3A7-E70123C42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2489"/>
            <a:ext cx="46445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 dirty="0"/>
              <a:t>http://www.parasiticplants.siu.edu/Rafflesiaceae/images/Rhizanthes.flw1.JPEG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B5AC35F-9985-4EDB-A369-812533B0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640" y="2300069"/>
            <a:ext cx="27533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 dirty="0"/>
              <a:t>Rhizanthes </a:t>
            </a:r>
            <a:r>
              <a:rPr lang="cs-CZ" altLang="cs-CZ" sz="1800" dirty="0"/>
              <a:t>–</a:t>
            </a:r>
            <a:br>
              <a:rPr lang="cs-CZ" altLang="cs-CZ" sz="1800" dirty="0"/>
            </a:br>
            <a:r>
              <a:rPr lang="cs-CZ" altLang="cs-CZ" sz="1800" dirty="0"/>
              <a:t>even hairy like a carcase</a:t>
            </a:r>
            <a:endParaRPr lang="cs-CZ" altLang="cs-CZ" sz="18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C6D0C-1199-947C-DC1E-716D03020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860425"/>
          </a:xfrm>
        </p:spPr>
        <p:txBody>
          <a:bodyPr/>
          <a:lstStyle/>
          <a:p>
            <a:pPr eaLnBrk="1" hangingPunct="1"/>
            <a:r>
              <a:rPr lang="cs-CZ" altLang="cs-CZ" dirty="0"/>
              <a:t>Luxury use of resources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61F27B4-B718-8219-0D6A-17019249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800" b="1" dirty="0"/>
              <a:t>Endothermy</a:t>
            </a:r>
          </a:p>
          <a:p>
            <a:pPr eaLnBrk="1" hangingPunct="1"/>
            <a:r>
              <a:rPr lang="cs-CZ" altLang="cs-CZ" sz="2800" i="1" dirty="0"/>
              <a:t>Raflesiaceae</a:t>
            </a:r>
            <a:r>
              <a:rPr lang="cs-CZ" altLang="cs-CZ" sz="2800" dirty="0"/>
              <a:t> parasites display warm flower</a:t>
            </a:r>
            <a:br>
              <a:rPr lang="cs-CZ" altLang="cs-CZ" sz="2800" dirty="0"/>
            </a:br>
            <a:r>
              <a:rPr lang="cs-CZ" altLang="cs-CZ" sz="2800" dirty="0"/>
              <a:t>(by up to 9°C than surrounding air),</a:t>
            </a:r>
            <a:br>
              <a:rPr lang="cs-CZ" altLang="cs-CZ" sz="2800" dirty="0"/>
            </a:br>
            <a:r>
              <a:rPr lang="cs-CZ" altLang="cs-CZ" sz="2800" dirty="0"/>
              <a:t>increased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 concentration, smell.</a:t>
            </a:r>
          </a:p>
          <a:p>
            <a:pPr eaLnBrk="1" hangingPunct="1"/>
            <a:r>
              <a:rPr lang="cs-CZ" altLang="cs-CZ" sz="2800" dirty="0"/>
              <a:t>Simulate excrements</a:t>
            </a:r>
            <a:br>
              <a:rPr lang="cs-CZ" altLang="cs-CZ" sz="2800" dirty="0"/>
            </a:br>
            <a:r>
              <a:rPr lang="cs-CZ" altLang="cs-CZ" sz="2800" dirty="0"/>
              <a:t>or fresh carcases and attract</a:t>
            </a:r>
            <a:br>
              <a:rPr lang="cs-CZ" altLang="cs-CZ" sz="2800" dirty="0"/>
            </a:br>
            <a:r>
              <a:rPr lang="cs-CZ" altLang="cs-CZ" sz="2800" dirty="0"/>
              <a:t>insects to lay eggs.</a:t>
            </a:r>
          </a:p>
          <a:p>
            <a:pPr eaLnBrk="1" hangingPunct="1"/>
            <a:r>
              <a:rPr lang="cs-CZ" altLang="cs-CZ" sz="2800" dirty="0"/>
              <a:t>Partial endothermy</a:t>
            </a:r>
            <a:br>
              <a:rPr lang="cs-CZ" altLang="cs-CZ" sz="2800" dirty="0"/>
            </a:br>
            <a:r>
              <a:rPr lang="cs-CZ" altLang="cs-CZ" sz="2800" dirty="0"/>
              <a:t>(high respiration)</a:t>
            </a:r>
            <a:br>
              <a:rPr lang="cs-CZ" altLang="cs-CZ" sz="2800" dirty="0"/>
            </a:br>
            <a:r>
              <a:rPr lang="cs-CZ" altLang="cs-CZ" sz="2800" dirty="0"/>
              <a:t>is demanding,</a:t>
            </a:r>
            <a:br>
              <a:rPr lang="cs-CZ" altLang="cs-CZ" sz="2800" dirty="0"/>
            </a:br>
            <a:r>
              <a:rPr lang="cs-CZ" altLang="cs-CZ" sz="2800" dirty="0"/>
              <a:t>only parasites can afford it.</a:t>
            </a:r>
          </a:p>
        </p:txBody>
      </p:sp>
    </p:spTree>
    <p:extLst>
      <p:ext uri="{BB962C8B-B14F-4D97-AF65-F5344CB8AC3E}">
        <p14:creationId xmlns:p14="http://schemas.microsoft.com/office/powerpoint/2010/main" val="23113520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6E4B-AB73-17E8-BD7A-1A6FA671047F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en-US" kern="0" dirty="0"/>
              <a:t>How to model hemiparasites</a:t>
            </a:r>
            <a:endParaRPr lang="en-US" altLang="en-US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FF16-7B6F-FFCE-9117-0DF8A8D8285C}"/>
              </a:ext>
            </a:extLst>
          </p:cNvPr>
          <p:cNvSpPr txBox="1">
            <a:spLocks/>
          </p:cNvSpPr>
          <p:nvPr/>
        </p:nvSpPr>
        <p:spPr>
          <a:xfrm>
            <a:off x="209813" y="990600"/>
            <a:ext cx="8711848" cy="5791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en-US" sz="3000" kern="0" dirty="0"/>
              <a:t>Interesting model</a:t>
            </a:r>
          </a:p>
          <a:p>
            <a:pPr lvl="1"/>
            <a:r>
              <a:rPr lang="cs-CZ" altLang="en-US" sz="2600" kern="0" dirty="0"/>
              <a:t>Dual relationship with host</a:t>
            </a:r>
          </a:p>
          <a:p>
            <a:pPr lvl="2"/>
            <a:r>
              <a:rPr lang="cs-CZ" altLang="en-US" sz="2200" kern="0" dirty="0"/>
              <a:t>below ground – parasitism </a:t>
            </a:r>
          </a:p>
          <a:p>
            <a:pPr lvl="3"/>
            <a:r>
              <a:rPr lang="cs-CZ" altLang="en-US" sz="1800" kern="0" dirty="0"/>
              <a:t>partially selective – change competition equilibria of hosts and non-hosts</a:t>
            </a:r>
          </a:p>
          <a:p>
            <a:pPr lvl="2"/>
            <a:r>
              <a:rPr lang="cs-CZ" altLang="en-US" sz="2200" kern="0" dirty="0"/>
              <a:t>above ground – competition for light</a:t>
            </a:r>
            <a:endParaRPr lang="cs-CZ" altLang="en-US" sz="1800" kern="0" dirty="0"/>
          </a:p>
          <a:p>
            <a:pPr lvl="1"/>
            <a:r>
              <a:rPr lang="cs-CZ" altLang="en-US" sz="2600" kern="0" dirty="0"/>
              <a:t>Fast population dynamics</a:t>
            </a:r>
          </a:p>
          <a:p>
            <a:pPr lvl="2"/>
            <a:r>
              <a:rPr lang="cs-CZ" altLang="en-US" sz="2200" kern="0" dirty="0"/>
              <a:t>most of our species are annual</a:t>
            </a:r>
          </a:p>
          <a:p>
            <a:pPr lvl="2"/>
            <a:r>
              <a:rPr lang="cs-CZ" altLang="en-US" sz="2200" kern="0" dirty="0"/>
              <a:t>short-lived seed bank – heavily rely on seed production</a:t>
            </a:r>
            <a:endParaRPr lang="cs-CZ" altLang="en-US" sz="1200" kern="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B54EE5-5A62-E36F-C807-18E07B9EF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94860"/>
            <a:ext cx="6172200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hinanthus minor ">
            <a:extLst>
              <a:ext uri="{FF2B5EF4-FFF2-40B4-BE49-F238E27FC236}">
                <a16:creationId xmlns:a16="http://schemas.microsoft.com/office/drawing/2014/main" id="{61553647-F46B-D4E9-D77F-EFC4D5A6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240" y="4594860"/>
            <a:ext cx="1549759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hiMin_2">
            <a:hlinkClick r:id="rId4"/>
            <a:extLst>
              <a:ext uri="{FF2B5EF4-FFF2-40B4-BE49-F238E27FC236}">
                <a16:creationId xmlns:a16="http://schemas.microsoft.com/office/drawing/2014/main" id="{5A7B71A1-DDB7-C23C-1957-0B8D1A14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520" y="5139532"/>
            <a:ext cx="13716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1CE10BE-2F01-3BF3-BBAC-BD32F174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120" y="6242844"/>
            <a:ext cx="173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 i="1" dirty="0">
                <a:solidFill>
                  <a:schemeClr val="bg1"/>
                </a:solidFill>
                <a:latin typeface="Arial" charset="0"/>
              </a:rPr>
              <a:t>Rhinanthus minor</a:t>
            </a:r>
          </a:p>
        </p:txBody>
      </p:sp>
    </p:spTree>
    <p:extLst>
      <p:ext uri="{BB962C8B-B14F-4D97-AF65-F5344CB8AC3E}">
        <p14:creationId xmlns:p14="http://schemas.microsoft.com/office/powerpoint/2010/main" val="8501476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B8CCE6-D0CD-472D-B90D-D550E2D1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40" r="18108"/>
          <a:stretch/>
        </p:blipFill>
        <p:spPr>
          <a:xfrm>
            <a:off x="4648201" y="3657600"/>
            <a:ext cx="4423684" cy="3187028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 err="1"/>
              <a:t>How</a:t>
            </a:r>
            <a:r>
              <a:rPr lang="cs-CZ" altLang="en-US" dirty="0"/>
              <a:t> to model </a:t>
            </a:r>
            <a:r>
              <a:rPr lang="cs-CZ" altLang="en-US" dirty="0" err="1"/>
              <a:t>hemiparasites</a:t>
            </a:r>
            <a:endParaRPr lang="en-US" alt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09813" y="990600"/>
            <a:ext cx="8711848" cy="5791200"/>
          </a:xfrm>
        </p:spPr>
        <p:txBody>
          <a:bodyPr/>
          <a:lstStyle/>
          <a:p>
            <a:r>
              <a:rPr lang="en-US" altLang="en-US" sz="1600" dirty="0"/>
              <a:t>Fibich P., </a:t>
            </a:r>
            <a:r>
              <a:rPr lang="en-US" altLang="en-US" sz="1600" dirty="0" err="1"/>
              <a:t>Lepš</a:t>
            </a:r>
            <a:r>
              <a:rPr lang="en-US" altLang="en-US" sz="1600" dirty="0"/>
              <a:t> J. &amp; </a:t>
            </a:r>
            <a:r>
              <a:rPr lang="en-US" altLang="en-US" sz="1600" dirty="0" err="1"/>
              <a:t>Berec</a:t>
            </a:r>
            <a:r>
              <a:rPr lang="en-US" altLang="en-US" sz="1600" dirty="0"/>
              <a:t> L. (2010). Modelling the population dynamics of root hemiparasitic plants along a productivity gradient. </a:t>
            </a:r>
            <a:r>
              <a:rPr lang="en-US" altLang="en-US" sz="1600" i="1" dirty="0"/>
              <a:t>Folia </a:t>
            </a:r>
            <a:r>
              <a:rPr lang="en-US" altLang="en-US" sz="1600" i="1" dirty="0" err="1"/>
              <a:t>Geobotanica</a:t>
            </a:r>
            <a:r>
              <a:rPr lang="cs-CZ" altLang="en-US" sz="1600" i="1" dirty="0"/>
              <a:t> </a:t>
            </a:r>
            <a:r>
              <a:rPr lang="en-US" altLang="en-US" sz="1600" dirty="0"/>
              <a:t>45</a:t>
            </a:r>
            <a:r>
              <a:rPr lang="cs-CZ" altLang="en-US" sz="1600" dirty="0"/>
              <a:t>:</a:t>
            </a:r>
            <a:r>
              <a:rPr lang="en-US" altLang="en-US" sz="1600" dirty="0"/>
              <a:t> 425-442.</a:t>
            </a:r>
            <a:endParaRPr lang="cs-CZ" altLang="en-US" sz="1600" dirty="0"/>
          </a:p>
          <a:p>
            <a:r>
              <a:rPr lang="cs-CZ" altLang="en-US" sz="3000" dirty="0"/>
              <a:t>Parasite + host</a:t>
            </a:r>
          </a:p>
          <a:p>
            <a:r>
              <a:rPr lang="cs-CZ" altLang="en-US" sz="3000" dirty="0"/>
              <a:t>Parazitism (parasite harms)</a:t>
            </a:r>
            <a:br>
              <a:rPr lang="cs-CZ" altLang="en-US" sz="3000" dirty="0"/>
            </a:br>
            <a:r>
              <a:rPr lang="cs-CZ" altLang="en-US" sz="3000" dirty="0"/>
              <a:t>+ competition (host is stronger)</a:t>
            </a:r>
          </a:p>
          <a:p>
            <a:r>
              <a:rPr lang="cs-CZ" altLang="en-US" sz="3000" dirty="0"/>
              <a:t>Model based on model of predation,</a:t>
            </a:r>
            <a:br>
              <a:rPr lang="cs-CZ" altLang="en-US" sz="3000" dirty="0"/>
            </a:br>
            <a:r>
              <a:rPr lang="cs-CZ" altLang="en-US" sz="3000" dirty="0"/>
              <a:t>with added competition</a:t>
            </a:r>
          </a:p>
          <a:p>
            <a:r>
              <a:rPr lang="cs-CZ" altLang="en-US" sz="3000" dirty="0"/>
              <a:t>Can lead to stable cycles</a:t>
            </a:r>
          </a:p>
          <a:p>
            <a:r>
              <a:rPr lang="cs-CZ" altLang="en-US" sz="3000" dirty="0"/>
              <a:t>High host density may</a:t>
            </a:r>
            <a:br>
              <a:rPr lang="cs-CZ" altLang="en-US" sz="3000" dirty="0"/>
            </a:br>
            <a:r>
              <a:rPr lang="cs-CZ" altLang="en-US" sz="3000" dirty="0"/>
              <a:t>lead to eradication of</a:t>
            </a:r>
            <a:br>
              <a:rPr lang="cs-CZ" altLang="en-US" sz="3000" dirty="0"/>
            </a:br>
            <a:r>
              <a:rPr lang="cs-CZ" altLang="en-US" sz="3000" dirty="0"/>
              <a:t>hemiparasite</a:t>
            </a:r>
            <a:br>
              <a:rPr lang="cs-CZ" altLang="en-US" sz="3000" dirty="0"/>
            </a:br>
            <a:r>
              <a:rPr lang="cs-CZ" altLang="en-US" sz="2000" dirty="0"/>
              <a:t>(unlike in predator-prey model)</a:t>
            </a:r>
          </a:p>
        </p:txBody>
      </p:sp>
    </p:spTree>
    <p:extLst>
      <p:ext uri="{BB962C8B-B14F-4D97-AF65-F5344CB8AC3E}">
        <p14:creationId xmlns:p14="http://schemas.microsoft.com/office/powerpoint/2010/main" val="4008558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434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/>
              <a:t>hosts – fungi</a:t>
            </a:r>
          </a:p>
          <a:p>
            <a:pPr eaLnBrk="1" hangingPunct="1">
              <a:buFontTx/>
              <a:buNone/>
            </a:pPr>
            <a:r>
              <a:rPr lang="cs-CZ" altLang="cs-CZ"/>
              <a:t>Typical for non-green orchids – gain organic carbon from fungi (which likely gets it from other plants)</a:t>
            </a:r>
          </a:p>
          <a:p>
            <a:pPr eaLnBrk="1" hangingPunct="1">
              <a:buFontTx/>
              <a:buNone/>
            </a:pPr>
            <a:r>
              <a:rPr lang="cs-CZ" altLang="cs-CZ"/>
              <a:t>Gradient from mutualists to parasites</a:t>
            </a:r>
            <a:endParaRPr lang="cs-CZ" altLang="cs-CZ" dirty="0"/>
          </a:p>
        </p:txBody>
      </p:sp>
      <p:pic>
        <p:nvPicPr>
          <p:cNvPr id="40964" name="Picture 4" descr="fot: Monika Książ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943600" y="6537325"/>
            <a:ext cx="297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www.lublin.lasy.gov.pl/image/ 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743200" y="3733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/>
              <a:t>Limodorum abortivum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95800" y="5638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/>
              <a:t>Neotia</a:t>
            </a:r>
            <a:br>
              <a:rPr lang="cs-CZ" altLang="cs-CZ" sz="1800" i="1"/>
            </a:br>
            <a:r>
              <a:rPr lang="cs-CZ" altLang="cs-CZ" sz="1800" i="1"/>
              <a:t>nidus-avis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61D84D-EAF0-4666-B8DD-CD61DAD4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kern="0"/>
              <a:t>Mycoheterotrophic plants</a:t>
            </a: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4237810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45" y="3629"/>
            <a:ext cx="8964612" cy="758371"/>
          </a:xfrm>
        </p:spPr>
        <p:txBody>
          <a:bodyPr/>
          <a:lstStyle/>
          <a:p>
            <a:pPr eaLnBrk="1" hangingPunct="1"/>
            <a:r>
              <a:rPr lang="cs-CZ" altLang="cs-CZ" sz="4000"/>
              <a:t>Carnivorous plants</a:t>
            </a:r>
            <a:endParaRPr lang="cs-CZ" altLang="cs-CZ" sz="4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5791200"/>
          </a:xfrm>
        </p:spPr>
        <p:txBody>
          <a:bodyPr/>
          <a:lstStyle/>
          <a:p>
            <a:pPr eaLnBrk="1" hangingPunct="1"/>
            <a:r>
              <a:rPr lang="cs-CZ" altLang="cs-CZ"/>
              <a:t>Catch </a:t>
            </a:r>
            <a:r>
              <a:rPr lang="cs-CZ" altLang="cs-CZ" dirty="0"/>
              <a:t>animals using various kinds of traps</a:t>
            </a:r>
          </a:p>
          <a:p>
            <a:pPr eaLnBrk="1" hangingPunct="1"/>
            <a:r>
              <a:rPr lang="cs-CZ" altLang="cs-CZ" b="1" dirty="0"/>
              <a:t>Do not get energy from the prey,</a:t>
            </a:r>
            <a:br>
              <a:rPr lang="cs-CZ" altLang="cs-CZ" b="1" dirty="0"/>
            </a:br>
            <a:r>
              <a:rPr lang="cs-CZ" altLang="cs-CZ" b="1" dirty="0"/>
              <a:t>but mainly nitrogen compounds</a:t>
            </a:r>
          </a:p>
          <a:p>
            <a:pPr lvl="1" eaLnBrk="1" hangingPunct="1"/>
            <a:r>
              <a:rPr lang="cs-CZ" altLang="cs-CZ" dirty="0"/>
              <a:t>similar as </a:t>
            </a:r>
            <a:r>
              <a:rPr lang="cs-CZ" altLang="cs-CZ"/>
              <a:t>in hemiparasites</a:t>
            </a:r>
            <a:endParaRPr lang="cs-CZ" altLang="cs-CZ" dirty="0"/>
          </a:p>
          <a:p>
            <a:pPr eaLnBrk="1" hangingPunct="1"/>
            <a:r>
              <a:rPr lang="cs-CZ" altLang="cs-CZ" dirty="0"/>
              <a:t>Photosynthetize on their own</a:t>
            </a:r>
          </a:p>
          <a:p>
            <a:pPr eaLnBrk="1" hangingPunct="1"/>
            <a:r>
              <a:rPr lang="cs-CZ" altLang="cs-CZ" dirty="0"/>
              <a:t>Advantageous where nutrients are not available</a:t>
            </a:r>
            <a:br>
              <a:rPr lang="cs-CZ" altLang="cs-CZ" dirty="0"/>
            </a:br>
            <a:r>
              <a:rPr lang="cs-CZ" altLang="cs-CZ" dirty="0"/>
              <a:t>– peatbogs, epifytes…</a:t>
            </a:r>
            <a:endParaRPr lang="cs-CZ" altLang="cs-CZ" sz="3200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9582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7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943600" y="685800"/>
            <a:ext cx="28194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/>
              <a:t>Pinguicula alpina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(Lentibulariaceae)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/>
              <a:t>Pinguicula vulgaris</a:t>
            </a:r>
            <a:endParaRPr lang="cs-CZ" altLang="cs-CZ" sz="18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5CAE2B5-928A-48B9-9A2B-A1D9270E0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3403790"/>
            <a:ext cx="4724400" cy="34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73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34"/>
            <a:ext cx="9180424" cy="69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5" y="24334"/>
            <a:ext cx="3744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i="1" dirty="0"/>
              <a:t>Drosera rotundifolia</a:t>
            </a:r>
          </a:p>
          <a:p>
            <a:r>
              <a:rPr lang="cs-CZ" i="1"/>
              <a:t>Foto </a:t>
            </a:r>
            <a:r>
              <a:rPr lang="cs-CZ"/>
              <a:t>Vladimír </a:t>
            </a:r>
            <a:r>
              <a:rPr lang="cs-CZ" dirty="0"/>
              <a:t>Šimek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74032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70659" name="Rectangle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50056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72000" y="152400"/>
            <a:ext cx="27432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Nepenthes</a:t>
            </a:r>
            <a:br>
              <a:rPr lang="cs-CZ" altLang="cs-CZ" sz="2000" i="1"/>
            </a:br>
            <a:r>
              <a:rPr lang="cs-CZ" altLang="cs-CZ" sz="2000" i="1"/>
              <a:t>- </a:t>
            </a:r>
            <a:r>
              <a:rPr lang="cs-CZ" altLang="cs-CZ" sz="2000"/>
              <a:t>Papua New Guinea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/>
          </a:p>
          <a:p>
            <a:pPr>
              <a:buNone/>
            </a:pPr>
            <a:r>
              <a:rPr lang="cs-CZ" sz="2000" i="1"/>
              <a:t>Utricularia australis</a:t>
            </a:r>
          </a:p>
          <a:p>
            <a:pPr>
              <a:buNone/>
            </a:pPr>
            <a:r>
              <a:rPr lang="cs-CZ" altLang="cs-CZ" sz="2000"/>
              <a:t>(Lentibulariaceae)</a:t>
            </a:r>
          </a:p>
        </p:txBody>
      </p:sp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BE6BA536-8084-4A9B-944A-86FEB0B4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633846"/>
            <a:ext cx="5638800" cy="42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7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C17606-C57C-438A-AC2D-4A211937F7DD}"/>
              </a:ext>
            </a:extLst>
          </p:cNvPr>
          <p:cNvSpPr txBox="1">
            <a:spLocks/>
          </p:cNvSpPr>
          <p:nvPr/>
        </p:nvSpPr>
        <p:spPr bwMode="auto">
          <a:xfrm>
            <a:off x="685800" y="90873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kern="0"/>
              <a:t>Non-consumer "parasitisms"</a:t>
            </a:r>
            <a:endParaRPr lang="en-US" kern="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620B248-5405-41D9-8931-0C8DD3667EBC}"/>
              </a:ext>
            </a:extLst>
          </p:cNvPr>
          <p:cNvSpPr txBox="1">
            <a:spLocks/>
          </p:cNvSpPr>
          <p:nvPr/>
        </p:nvSpPr>
        <p:spPr bwMode="auto">
          <a:xfrm>
            <a:off x="167640" y="114300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cs-CZ" sz="2800" kern="0" dirty="0"/>
              <a:t>Services are provided for free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400" kern="0" dirty="0"/>
              <a:t>energy is not obtained but saved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kern="0"/>
              <a:t>Structural </a:t>
            </a:r>
            <a:r>
              <a:rPr lang="cs-CZ" sz="2800" kern="0" dirty="0"/>
              <a:t>parasites (epiphytes, climbers)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400" kern="0" dirty="0"/>
              <a:t>do not consume the host, but harm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kern="0" dirty="0"/>
              <a:t>Exozoochory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400" kern="0" dirty="0"/>
              <a:t>beneficial for plants, annoying for animals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kern="0" dirty="0"/>
              <a:t>Deceptive flowers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2400" kern="0" dirty="0"/>
              <a:t>colourful flowers without nectar</a:t>
            </a:r>
          </a:p>
          <a:p>
            <a:pPr algn="l"/>
            <a:r>
              <a:rPr lang="cs-CZ" sz="2800" kern="0" dirty="0"/>
              <a:t>…</a:t>
            </a:r>
          </a:p>
          <a:p>
            <a:pPr algn="l"/>
            <a:endParaRPr lang="en-US" kern="0" dirty="0"/>
          </a:p>
        </p:txBody>
      </p:sp>
      <p:pic>
        <p:nvPicPr>
          <p:cNvPr id="4102" name="Picture 6" descr="Climbers on Rainforest Trees | nature and travel photography | eduardo libby">
            <a:extLst>
              <a:ext uri="{FF2B5EF4-FFF2-40B4-BE49-F238E27FC236}">
                <a16:creationId xmlns:a16="http://schemas.microsoft.com/office/drawing/2014/main" id="{83E43BEB-FA30-1F51-E1F7-69E957C3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441" y="2288101"/>
            <a:ext cx="2031559" cy="15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pík lekársky Agrimonia eupatoria L.">
            <a:extLst>
              <a:ext uri="{FF2B5EF4-FFF2-40B4-BE49-F238E27FC236}">
                <a16:creationId xmlns:a16="http://schemas.microsoft.com/office/drawing/2014/main" id="{3CF76771-B7FF-7EFE-C2BE-35531413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297" y="3808064"/>
            <a:ext cx="2030704" cy="15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C828E07B-C6ED-88E4-59A2-50668670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811" y="5334001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2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Bull Thistle (Cirsium vulgare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2795835"/>
            <a:ext cx="3686175" cy="40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7" descr="Seseli elatum ssp. os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549" y="2775934"/>
            <a:ext cx="3686175" cy="40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B67E225-E7B3-4714-B47B-B6820F002BC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24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cs-CZ" kern="0"/>
              <a:t>Herbivor</a:t>
            </a:r>
            <a:r>
              <a:rPr lang="cs-CZ" altLang="cs-CZ" kern="0"/>
              <a:t>y and mutualism</a:t>
            </a:r>
            <a:endParaRPr lang="en-GB" altLang="cs-CZ" kern="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C0A84D5-849E-46A5-B473-5FA35F472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01593"/>
            <a:ext cx="88011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 dirty="0"/>
              <a:t>Seed dispersal and pollination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Plant needs pollinators to find the flowers,</a:t>
            </a:r>
            <a:br>
              <a:rPr lang="cs-CZ" altLang="cs-CZ" sz="2400" dirty="0"/>
            </a:br>
            <a:r>
              <a:rPr lang="cs-CZ" altLang="cs-CZ" sz="2400" dirty="0"/>
              <a:t>	but not those which would eat the seeds.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Consequences on compactness of inflorescence: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400" dirty="0">
                <a:solidFill>
                  <a:srgbClr val="FFFFFF"/>
                </a:solidFill>
              </a:rPr>
              <a:t>Asteraceae 							Apiaceae	</a:t>
            </a:r>
            <a:endParaRPr lang="en-GB" altLang="cs-CZ" sz="2400" dirty="0">
              <a:solidFill>
                <a:srgbClr val="FFFFFF"/>
              </a:solidFill>
            </a:endParaRP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07663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95300" y="1001486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Mostly harmful, especially invertebrate </a:t>
            </a:r>
            <a:r>
              <a:rPr lang="en-GB" altLang="cs-CZ" sz="2400" dirty="0"/>
              <a:t>seed predators.</a:t>
            </a:r>
            <a:endParaRPr lang="cs-CZ" altLang="cs-CZ" sz="24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Escape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time</a:t>
            </a:r>
            <a:r>
              <a:rPr lang="cs-CZ" altLang="cs-CZ" sz="2000" dirty="0"/>
              <a:t> </a:t>
            </a:r>
            <a:r>
              <a:rPr lang="cs-CZ" altLang="en-US" sz="2000" dirty="0"/>
              <a:t>–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production</a:t>
            </a:r>
            <a:r>
              <a:rPr lang="cs-CZ" altLang="cs-CZ" sz="2000" dirty="0"/>
              <a:t> just in </a:t>
            </a:r>
            <a:r>
              <a:rPr lang="cs-CZ" altLang="cs-CZ" sz="2000" dirty="0" err="1"/>
              <a:t>some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years</a:t>
            </a:r>
            <a:r>
              <a:rPr lang="cs-CZ" altLang="cs-CZ" sz="2000" dirty="0"/>
              <a:t> </a:t>
            </a:r>
            <a:endParaRPr lang="en-GB" altLang="cs-CZ" sz="2000" dirty="0"/>
          </a:p>
          <a:p>
            <a:pPr marL="108585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/>
              <a:t>Escape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space</a:t>
            </a:r>
            <a:r>
              <a:rPr lang="cs-CZ" altLang="cs-CZ" sz="2000" dirty="0"/>
              <a:t> </a:t>
            </a:r>
            <a:r>
              <a:rPr lang="cs-CZ" altLang="en-US" sz="2000" dirty="0"/>
              <a:t>–</a:t>
            </a:r>
            <a:r>
              <a:rPr lang="cs-CZ" altLang="cs-CZ" sz="2000" dirty="0"/>
              <a:t> </a:t>
            </a:r>
            <a:r>
              <a:rPr lang="en-GB" altLang="cs-CZ" sz="2000" dirty="0"/>
              <a:t> Janzen-</a:t>
            </a:r>
            <a:r>
              <a:rPr lang="en-GB" altLang="cs-CZ" sz="2000" dirty="0" err="1"/>
              <a:t>Connel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hypothesis</a:t>
            </a:r>
            <a:endParaRPr lang="en-GB" altLang="cs-CZ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9A38F-22E6-44CA-B714-81CBA8943B9B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 err="1"/>
              <a:t>Seed</a:t>
            </a:r>
            <a:r>
              <a:rPr lang="cs-CZ" altLang="cs-CZ" sz="4400" dirty="0"/>
              <a:t> </a:t>
            </a:r>
            <a:r>
              <a:rPr lang="cs-CZ" altLang="cs-CZ" sz="4400" dirty="0" err="1"/>
              <a:t>predation</a:t>
            </a:r>
            <a:endParaRPr lang="en-GB" altLang="cs-CZ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46257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/>
              <a:t>Roots, rhizomes</a:t>
            </a:r>
            <a:r>
              <a:rPr lang="en-GB" altLang="cs-CZ" sz="2800" dirty="0"/>
              <a:t> (</a:t>
            </a:r>
            <a:r>
              <a:rPr lang="cs-CZ" altLang="cs-CZ" sz="2800" dirty="0" err="1"/>
              <a:t>e.g</a:t>
            </a:r>
            <a:r>
              <a:rPr lang="cs-CZ" altLang="cs-CZ" sz="2800" dirty="0"/>
              <a:t>. </a:t>
            </a:r>
            <a:r>
              <a:rPr lang="cs-CZ" altLang="cs-CZ" sz="2800" dirty="0" err="1"/>
              <a:t>aphids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rodents</a:t>
            </a:r>
            <a:r>
              <a:rPr lang="en-GB" altLang="cs-CZ" sz="2800" dirty="0"/>
              <a:t>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/>
              <a:t>Leaves and/or stems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Large herbivores</a:t>
            </a:r>
          </a:p>
          <a:p>
            <a:pPr marL="1200150" lvl="1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Guilds of invertebrate herbivores</a:t>
            </a:r>
            <a:br>
              <a:rPr lang="cs-CZ" altLang="cs-CZ" sz="2400" dirty="0"/>
            </a:br>
            <a:r>
              <a:rPr lang="cs-CZ" altLang="en-US" sz="2400" dirty="0"/>
              <a:t>– </a:t>
            </a:r>
            <a:r>
              <a:rPr lang="en-GB" altLang="cs-CZ" sz="2400" dirty="0"/>
              <a:t>chew</a:t>
            </a:r>
            <a:r>
              <a:rPr lang="cs-CZ" altLang="cs-CZ" sz="2400" dirty="0" err="1"/>
              <a:t>ers</a:t>
            </a:r>
            <a:br>
              <a:rPr lang="cs-CZ" altLang="cs-CZ" sz="2400" dirty="0"/>
            </a:br>
            <a:r>
              <a:rPr lang="cs-CZ" altLang="en-US" sz="2400" dirty="0"/>
              <a:t>– </a:t>
            </a:r>
            <a:r>
              <a:rPr lang="en-GB" altLang="cs-CZ" sz="2400" dirty="0"/>
              <a:t>suck</a:t>
            </a:r>
            <a:r>
              <a:rPr lang="cs-CZ" altLang="cs-CZ" sz="2400" dirty="0" err="1"/>
              <a:t>ers</a:t>
            </a:r>
            <a:r>
              <a:rPr lang="en-GB" altLang="cs-CZ" sz="2400" dirty="0"/>
              <a:t> </a:t>
            </a:r>
            <a:r>
              <a:rPr lang="cs-CZ" altLang="cs-CZ" sz="2400" dirty="0"/>
              <a:t>(</a:t>
            </a:r>
            <a:r>
              <a:rPr lang="en-GB" altLang="cs-CZ" sz="2400" dirty="0"/>
              <a:t>phloem, xylem</a:t>
            </a:r>
            <a:r>
              <a:rPr lang="cs-CZ" altLang="cs-CZ" sz="2400" dirty="0"/>
              <a:t>)</a:t>
            </a:r>
            <a:br>
              <a:rPr lang="cs-CZ" altLang="cs-CZ" sz="2400" dirty="0"/>
            </a:br>
            <a:r>
              <a:rPr lang="cs-CZ" altLang="en-US" sz="2400" dirty="0"/>
              <a:t>– </a:t>
            </a:r>
            <a:r>
              <a:rPr lang="en-GB" altLang="cs-CZ" sz="2400" dirty="0" err="1"/>
              <a:t>skeletonizers</a:t>
            </a:r>
            <a:br>
              <a:rPr lang="cs-CZ" altLang="cs-CZ" sz="2400" dirty="0"/>
            </a:br>
            <a:r>
              <a:rPr lang="cs-CZ" altLang="en-US" sz="2400" dirty="0"/>
              <a:t>– </a:t>
            </a:r>
            <a:r>
              <a:rPr lang="en-GB" altLang="cs-CZ" sz="2400" dirty="0"/>
              <a:t>miners</a:t>
            </a:r>
            <a:br>
              <a:rPr lang="cs-CZ" altLang="cs-CZ" sz="2400" dirty="0"/>
            </a:br>
            <a:r>
              <a:rPr lang="cs-CZ" altLang="en-US" sz="2400" dirty="0"/>
              <a:t>– </a:t>
            </a:r>
            <a:r>
              <a:rPr lang="cs-CZ" altLang="cs-CZ" sz="2400" dirty="0" err="1"/>
              <a:t>galls</a:t>
            </a:r>
            <a:r>
              <a:rPr lang="en-GB" altLang="cs-CZ" sz="2400" dirty="0"/>
              <a:t>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 err="1"/>
              <a:t>Reproduction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structures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flowers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ovaries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seeds</a:t>
            </a:r>
            <a:r>
              <a:rPr lang="cs-CZ" altLang="cs-CZ" sz="2800" dirty="0"/>
              <a:t>)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cs-CZ" sz="2800" dirty="0"/>
              <a:t>Seedlings</a:t>
            </a:r>
            <a:endParaRPr lang="en-GB" altLang="cs-CZ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EBC760-C70A-416A-BA15-E6657AE0A739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4400" dirty="0" err="1"/>
              <a:t>What</a:t>
            </a:r>
            <a:r>
              <a:rPr lang="cs-CZ" altLang="cs-CZ" sz="4400" dirty="0"/>
              <a:t> and </a:t>
            </a:r>
            <a:r>
              <a:rPr lang="cs-CZ" altLang="cs-CZ" sz="4400" dirty="0" err="1"/>
              <a:t>how</a:t>
            </a:r>
            <a:r>
              <a:rPr lang="cs-CZ" altLang="cs-CZ" sz="4400" dirty="0"/>
              <a:t> </a:t>
            </a:r>
            <a:r>
              <a:rPr lang="cs-CZ" altLang="cs-CZ" sz="4400" dirty="0" err="1"/>
              <a:t>can</a:t>
            </a:r>
            <a:r>
              <a:rPr lang="cs-CZ" altLang="cs-CZ" sz="4400" dirty="0"/>
              <a:t> </a:t>
            </a:r>
            <a:r>
              <a:rPr lang="cs-CZ" altLang="cs-CZ" sz="4400" dirty="0" err="1"/>
              <a:t>be</a:t>
            </a:r>
            <a:r>
              <a:rPr lang="cs-CZ" altLang="cs-CZ" sz="4400" dirty="0"/>
              <a:t> </a:t>
            </a:r>
            <a:r>
              <a:rPr lang="cs-CZ" altLang="cs-CZ" sz="4400" dirty="0" err="1"/>
              <a:t>eaten</a:t>
            </a:r>
            <a:endParaRPr lang="en-GB" altLang="cs-CZ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8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rostlina, zelená, strom&#10;&#10;Popis byl vytvořen automaticky">
            <a:extLst>
              <a:ext uri="{FF2B5EF4-FFF2-40B4-BE49-F238E27FC236}">
                <a16:creationId xmlns:a16="http://schemas.microsoft.com/office/drawing/2014/main" id="{ED1713A8-C712-4324-822F-06AF79B3B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93" y="-6531"/>
            <a:ext cx="4580707" cy="3435530"/>
          </a:xfrm>
          <a:prstGeom prst="rect">
            <a:avLst/>
          </a:prstGeom>
        </p:spPr>
      </p:pic>
      <p:pic>
        <p:nvPicPr>
          <p:cNvPr id="4" name="Obrázek 3" descr="Obsah obrázku zelená, zelenina&#10;&#10;Popis byl vytvořen automaticky">
            <a:extLst>
              <a:ext uri="{FF2B5EF4-FFF2-40B4-BE49-F238E27FC236}">
                <a16:creationId xmlns:a16="http://schemas.microsoft.com/office/drawing/2014/main" id="{062E5572-B864-4973-AC63-AE88DFB67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401042"/>
            <a:ext cx="4563293" cy="3456958"/>
          </a:xfrm>
          <a:prstGeom prst="rect">
            <a:avLst/>
          </a:prstGeom>
        </p:spPr>
      </p:pic>
      <p:pic>
        <p:nvPicPr>
          <p:cNvPr id="6" name="Obrázek 5" descr="Obsah obrázku hmyz, zelená&#10;&#10;Popis byl vytvořen automaticky">
            <a:extLst>
              <a:ext uri="{FF2B5EF4-FFF2-40B4-BE49-F238E27FC236}">
                <a16:creationId xmlns:a16="http://schemas.microsoft.com/office/drawing/2014/main" id="{EBA20DB2-8609-4828-8C35-E5F03EF0F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292" y="3401042"/>
            <a:ext cx="4580708" cy="345695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2336804-225B-4F20-B817-D18C35B89D45}"/>
              </a:ext>
            </a:extLst>
          </p:cNvPr>
          <p:cNvSpPr txBox="1"/>
          <p:nvPr/>
        </p:nvSpPr>
        <p:spPr>
          <a:xfrm>
            <a:off x="4581797" y="6324600"/>
            <a:ext cx="4544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https://news.psu.edu/story/314397/2014/05/02/research/leaf-chewing-links-insect-diversity-modern-and-ancient-forests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34AEBA-1130-4101-B77F-06B389195CC5}"/>
              </a:ext>
            </a:extLst>
          </p:cNvPr>
          <p:cNvSpPr txBox="1"/>
          <p:nvPr/>
        </p:nvSpPr>
        <p:spPr>
          <a:xfrm>
            <a:off x="0" y="6391245"/>
            <a:ext cx="4598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/>
              <a:t>https://www.beefcentral.com/production/the-small-sap-sucking-insect-that-could-be-causing-pasture-dieback/</a:t>
            </a:r>
            <a:endParaRPr lang="cs-CZ" sz="1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F32971F-829B-4777-AD50-A095D5E55DEF}"/>
              </a:ext>
            </a:extLst>
          </p:cNvPr>
          <p:cNvSpPr txBox="1"/>
          <p:nvPr/>
        </p:nvSpPr>
        <p:spPr>
          <a:xfrm>
            <a:off x="4532813" y="3078482"/>
            <a:ext cx="45981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https://bugguide.net/node/view/51362</a:t>
            </a:r>
          </a:p>
        </p:txBody>
      </p:sp>
    </p:spTree>
    <p:extLst>
      <p:ext uri="{BB962C8B-B14F-4D97-AF65-F5344CB8AC3E}">
        <p14:creationId xmlns:p14="http://schemas.microsoft.com/office/powerpoint/2010/main" val="100166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32B06A5B3EE4A885071E99F0C9C5D" ma:contentTypeVersion="4" ma:contentTypeDescription="Vytvoří nový dokument" ma:contentTypeScope="" ma:versionID="3413076e2503c9dd72bf8d6e77e2319a">
  <xsd:schema xmlns:xsd="http://www.w3.org/2001/XMLSchema" xmlns:xs="http://www.w3.org/2001/XMLSchema" xmlns:p="http://schemas.microsoft.com/office/2006/metadata/properties" xmlns:ns2="a4066a5e-7ff9-4594-9395-62df5d4e30db" targetNamespace="http://schemas.microsoft.com/office/2006/metadata/properties" ma:root="true" ma:fieldsID="c79a80058de446a5a4f6b7edff881e5c" ns2:_="">
    <xsd:import namespace="a4066a5e-7ff9-4594-9395-62df5d4e30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66a5e-7ff9-4594-9395-62df5d4e30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7DBBB2-F2D8-4EDF-8729-AEADBCBB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66a5e-7ff9-4594-9395-62df5d4e30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8EE62-55A9-44A1-A200-458452DC1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37D11A-CF7A-4933-9D24-44F77C68F8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14357</TotalTime>
  <Words>2365</Words>
  <Application>Microsoft Office PowerPoint</Application>
  <PresentationFormat>On-screen Show (4:3)</PresentationFormat>
  <Paragraphs>343</Paragraphs>
  <Slides>58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Times New Roman</vt:lpstr>
      <vt:lpstr>Office Theme</vt:lpstr>
      <vt:lpstr>Herbivory</vt:lpstr>
      <vt:lpstr>Herbivory</vt:lpstr>
      <vt:lpstr>Herbivory</vt:lpstr>
      <vt:lpstr>Herbivory</vt:lpstr>
      <vt:lpstr>Herbivory and mutualism</vt:lpstr>
      <vt:lpstr>PowerPoint Presentation</vt:lpstr>
      <vt:lpstr>PowerPoint Presentation</vt:lpstr>
      <vt:lpstr>PowerPoint Presentation</vt:lpstr>
      <vt:lpstr>PowerPoint Presentation</vt:lpstr>
      <vt:lpstr>How to study food specialization</vt:lpstr>
      <vt:lpstr>How to study food specialization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“Weirdly“ feeding plants vascular plants which feed on other organisms</vt:lpstr>
      <vt:lpstr>PowerPoint Presentation</vt:lpstr>
      <vt:lpstr>Types of plant parasites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hemiparasites</vt:lpstr>
      <vt:lpstr>PowerPoint Presentation</vt:lpstr>
      <vt:lpstr>Host specificity Hemiparasites</vt:lpstr>
      <vt:lpstr>Cascading effect on community</vt:lpstr>
      <vt:lpstr>Parasites vs. diversity</vt:lpstr>
      <vt:lpstr>PowerPoint Presentation</vt:lpstr>
      <vt:lpstr>Luxury use of resources</vt:lpstr>
      <vt:lpstr>Luxury use of resources</vt:lpstr>
      <vt:lpstr>Luxury use of resources</vt:lpstr>
      <vt:lpstr>PowerPoint Presentation</vt:lpstr>
      <vt:lpstr>How to model hemiparasites</vt:lpstr>
      <vt:lpstr>PowerPoint Presentation</vt:lpstr>
      <vt:lpstr>Carnivorous plants</vt:lpstr>
      <vt:lpstr>PowerPoint Presentation</vt:lpstr>
      <vt:lpstr>PowerPoint Presentation</vt:lpstr>
      <vt:lpstr>PowerPoint Presentation</vt:lpstr>
      <vt:lpstr>PowerPoint Presentation</vt:lpstr>
    </vt:vector>
  </TitlesOfParts>
  <Company>BiF JčU ČB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Potravní vztahy, tedy Jeden žere druhýho, tedy vztah + -</dc:title>
  <dc:creator>Jan Leps</dc:creator>
  <cp:lastModifiedBy>Blažek Petr</cp:lastModifiedBy>
  <cp:revision>291</cp:revision>
  <dcterms:created xsi:type="dcterms:W3CDTF">2004-11-26T12:16:48Z</dcterms:created>
  <dcterms:modified xsi:type="dcterms:W3CDTF">2025-04-01T12:25:52Z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0x01010081032B06A5B3EE4A885071E99F0C9C5D</vt:lpwstr>
  </property>
</Properties>
</file>