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4"/>
  </p:sldMasterIdLst>
  <p:notesMasterIdLst>
    <p:notesMasterId r:id="rId109"/>
  </p:notesMasterIdLst>
  <p:sldIdLst>
    <p:sldId id="256" r:id="rId5"/>
    <p:sldId id="405" r:id="rId6"/>
    <p:sldId id="257" r:id="rId7"/>
    <p:sldId id="259" r:id="rId8"/>
    <p:sldId id="258" r:id="rId9"/>
    <p:sldId id="275" r:id="rId10"/>
    <p:sldId id="390" r:id="rId11"/>
    <p:sldId id="260" r:id="rId12"/>
    <p:sldId id="261" r:id="rId13"/>
    <p:sldId id="262" r:id="rId14"/>
    <p:sldId id="263" r:id="rId15"/>
    <p:sldId id="264" r:id="rId16"/>
    <p:sldId id="407" r:id="rId17"/>
    <p:sldId id="408" r:id="rId18"/>
    <p:sldId id="265" r:id="rId19"/>
    <p:sldId id="290" r:id="rId20"/>
    <p:sldId id="419" r:id="rId21"/>
    <p:sldId id="331" r:id="rId22"/>
    <p:sldId id="332" r:id="rId23"/>
    <p:sldId id="333" r:id="rId24"/>
    <p:sldId id="334" r:id="rId25"/>
    <p:sldId id="417" r:id="rId26"/>
    <p:sldId id="329" r:id="rId27"/>
    <p:sldId id="282" r:id="rId28"/>
    <p:sldId id="283" r:id="rId29"/>
    <p:sldId id="392" r:id="rId30"/>
    <p:sldId id="292" r:id="rId31"/>
    <p:sldId id="391" r:id="rId32"/>
    <p:sldId id="284" r:id="rId33"/>
    <p:sldId id="287" r:id="rId34"/>
    <p:sldId id="285" r:id="rId35"/>
    <p:sldId id="340" r:id="rId36"/>
    <p:sldId id="393" r:id="rId37"/>
    <p:sldId id="395" r:id="rId38"/>
    <p:sldId id="411" r:id="rId39"/>
    <p:sldId id="418" r:id="rId40"/>
    <p:sldId id="409" r:id="rId41"/>
    <p:sldId id="397" r:id="rId42"/>
    <p:sldId id="410" r:id="rId43"/>
    <p:sldId id="412" r:id="rId44"/>
    <p:sldId id="268" r:id="rId45"/>
    <p:sldId id="413" r:id="rId46"/>
    <p:sldId id="326" r:id="rId47"/>
    <p:sldId id="270" r:id="rId48"/>
    <p:sldId id="406" r:id="rId49"/>
    <p:sldId id="271" r:id="rId50"/>
    <p:sldId id="399" r:id="rId51"/>
    <p:sldId id="341" r:id="rId52"/>
    <p:sldId id="414" r:id="rId53"/>
    <p:sldId id="273" r:id="rId54"/>
    <p:sldId id="278" r:id="rId55"/>
    <p:sldId id="317" r:id="rId56"/>
    <p:sldId id="318" r:id="rId57"/>
    <p:sldId id="319" r:id="rId58"/>
    <p:sldId id="320" r:id="rId59"/>
    <p:sldId id="277" r:id="rId60"/>
    <p:sldId id="274" r:id="rId61"/>
    <p:sldId id="301" r:id="rId62"/>
    <p:sldId id="303" r:id="rId63"/>
    <p:sldId id="304" r:id="rId64"/>
    <p:sldId id="305" r:id="rId65"/>
    <p:sldId id="306" r:id="rId66"/>
    <p:sldId id="307" r:id="rId67"/>
    <p:sldId id="279" r:id="rId68"/>
    <p:sldId id="401" r:id="rId69"/>
    <p:sldId id="415" r:id="rId70"/>
    <p:sldId id="315" r:id="rId71"/>
    <p:sldId id="312" r:id="rId72"/>
    <p:sldId id="310" r:id="rId73"/>
    <p:sldId id="346" r:id="rId74"/>
    <p:sldId id="347" r:id="rId75"/>
    <p:sldId id="388" r:id="rId76"/>
    <p:sldId id="351" r:id="rId77"/>
    <p:sldId id="357" r:id="rId78"/>
    <p:sldId id="358" r:id="rId79"/>
    <p:sldId id="359" r:id="rId80"/>
    <p:sldId id="352" r:id="rId81"/>
    <p:sldId id="353" r:id="rId82"/>
    <p:sldId id="354" r:id="rId83"/>
    <p:sldId id="366" r:id="rId84"/>
    <p:sldId id="365" r:id="rId85"/>
    <p:sldId id="367" r:id="rId86"/>
    <p:sldId id="368" r:id="rId87"/>
    <p:sldId id="355" r:id="rId88"/>
    <p:sldId id="356" r:id="rId89"/>
    <p:sldId id="360" r:id="rId90"/>
    <p:sldId id="363" r:id="rId91"/>
    <p:sldId id="349" r:id="rId92"/>
    <p:sldId id="371" r:id="rId93"/>
    <p:sldId id="372" r:id="rId94"/>
    <p:sldId id="373" r:id="rId95"/>
    <p:sldId id="420" r:id="rId96"/>
    <p:sldId id="374" r:id="rId97"/>
    <p:sldId id="384" r:id="rId98"/>
    <p:sldId id="339" r:id="rId99"/>
    <p:sldId id="403" r:id="rId100"/>
    <p:sldId id="404" r:id="rId101"/>
    <p:sldId id="350" r:id="rId102"/>
    <p:sldId id="376" r:id="rId103"/>
    <p:sldId id="377" r:id="rId104"/>
    <p:sldId id="379" r:id="rId105"/>
    <p:sldId id="382" r:id="rId106"/>
    <p:sldId id="398" r:id="rId107"/>
    <p:sldId id="280" r:id="rId108"/>
  </p:sldIdLst>
  <p:sldSz cx="9144000" cy="6858000" type="screen4x3"/>
  <p:notesSz cx="6858000" cy="9144000"/>
  <p:defaultTextStyle>
    <a:defPPr>
      <a:defRPr lang="en-GB"/>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999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15" autoAdjust="0"/>
    <p:restoredTop sz="94353" autoAdjust="0"/>
  </p:normalViewPr>
  <p:slideViewPr>
    <p:cSldViewPr>
      <p:cViewPr varScale="1">
        <p:scale>
          <a:sx n="116" d="100"/>
          <a:sy n="116" d="100"/>
        </p:scale>
        <p:origin x="1326"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90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theme" Target="theme/theme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tableStyles" Target="tableStyle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notesMaster" Target="notesMasters/notesMaster1.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F3D0FB41-EA85-436B-B7E5-AD94D8E98FEA}" type="datetimeFigureOut">
              <a:rPr lang="en-US"/>
              <a:pPr>
                <a:defRPr/>
              </a:pPr>
              <a:t>04-Apr-23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B2C957DD-4D10-4F75-B78C-EA3013109BA1}" type="slidenum">
              <a:rPr lang="en-US"/>
              <a:pPr>
                <a:defRPr/>
              </a:pPr>
              <a:t>‹#›</a:t>
            </a:fld>
            <a:endParaRPr lang="en-US"/>
          </a:p>
        </p:txBody>
      </p:sp>
    </p:spTree>
    <p:extLst>
      <p:ext uri="{BB962C8B-B14F-4D97-AF65-F5344CB8AC3E}">
        <p14:creationId xmlns:p14="http://schemas.microsoft.com/office/powerpoint/2010/main" val="249783102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a:defRPr/>
            </a:pPr>
            <a:fld id="{B2C957DD-4D10-4F75-B78C-EA3013109BA1}" type="slidenum">
              <a:rPr lang="en-US" smtClean="0"/>
              <a:pPr>
                <a:defRPr/>
              </a:pPr>
              <a:t>1</a:t>
            </a:fld>
            <a:endParaRPr lang="en-US"/>
          </a:p>
        </p:txBody>
      </p:sp>
    </p:spTree>
    <p:extLst>
      <p:ext uri="{BB962C8B-B14F-4D97-AF65-F5344CB8AC3E}">
        <p14:creationId xmlns:p14="http://schemas.microsoft.com/office/powerpoint/2010/main" val="1053811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B2C957DD-4D10-4F75-B78C-EA3013109BA1}" type="slidenum">
              <a:rPr lang="en-US" smtClean="0"/>
              <a:pPr>
                <a:defRPr/>
              </a:pPr>
              <a:t>12</a:t>
            </a:fld>
            <a:endParaRPr lang="en-US"/>
          </a:p>
        </p:txBody>
      </p:sp>
    </p:spTree>
    <p:extLst>
      <p:ext uri="{BB962C8B-B14F-4D97-AF65-F5344CB8AC3E}">
        <p14:creationId xmlns:p14="http://schemas.microsoft.com/office/powerpoint/2010/main" val="23312241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cs-CZ" altLang="cs-CZ"/>
              <a:t>Zisk z lovu maximalizuje příjem energie na jednotlu času, čili součet času potřebného pro nalezení a zpracování kořisti. Přidání nové kořisti je výhodné pokud energie na jednotku času pro její zpracování je alespoň stejně velká jako poměr energie na jednotku času pro zpracování a nalezení stávající kořisti. Je tomu tak proto, že čas strávený hledáním stávající kořisti muže být bez dalšího zpoždění využit také k hledání nového druhu kořisti, proto S nemusí být na levé straně rovnice. Hledání vzácné kořisti, kde S nabývá velkých hodnot, tedy vede k tomu, že je výhodné spektrum kořisti rozšířit, protože hodně dalších druhů kořisti bude vyhovovat požadované rovnici.</a:t>
            </a:r>
            <a:endParaRPr lang="en-US" altLang="cs-CZ"/>
          </a:p>
        </p:txBody>
      </p:sp>
      <p:sp>
        <p:nvSpPr>
          <p:cNvPr id="4" name="Slide Number Placeholder 3"/>
          <p:cNvSpPr>
            <a:spLocks noGrp="1"/>
          </p:cNvSpPr>
          <p:nvPr>
            <p:ph type="sldNum" sz="quarter" idx="5"/>
          </p:nvPr>
        </p:nvSpPr>
        <p:spPr/>
        <p:txBody>
          <a:bodyPr/>
          <a:lstStyle/>
          <a:p>
            <a:pPr>
              <a:defRPr/>
            </a:pPr>
            <a:fld id="{B2C957DD-4D10-4F75-B78C-EA3013109BA1}" type="slidenum">
              <a:rPr lang="en-US" smtClean="0"/>
              <a:pPr>
                <a:defRPr/>
              </a:pPr>
              <a:t>13</a:t>
            </a:fld>
            <a:endParaRPr lang="en-US"/>
          </a:p>
        </p:txBody>
      </p:sp>
    </p:spTree>
    <p:extLst>
      <p:ext uri="{BB962C8B-B14F-4D97-AF65-F5344CB8AC3E}">
        <p14:creationId xmlns:p14="http://schemas.microsoft.com/office/powerpoint/2010/main" val="3768211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cs-CZ" altLang="cs-CZ" dirty="0"/>
              <a:t>Zisk z lovu maximalizuje příjem energie na jednotlu času, čili součet času potřebného pro nalezení a zpracování kořisti. Přidání nové kořisti je výhodné pokud energie na jednotku času pro její zpracování je alespoň stejně velká jako poměr energie na jednotku času pro zpracování a nalezení stávající kořisti. Je tomu tak proto, že čas strávený hledáním stávající kořisti muže být bez dalšího zpoždění využit také k hledání nového druhu kořisti, proto S nemusí být na levé straně rovnice. Hledání vzácné kořisti, kde S nabývá velkých hodnot, tedy vede k tomu, že je výhodné spektrum kořisti rozšířit, protože hodně dalších druhů kořisti bude vyhovovat požadované rovnici.</a:t>
            </a:r>
            <a:endParaRPr lang="en-US" altLang="cs-CZ" dirty="0"/>
          </a:p>
        </p:txBody>
      </p:sp>
      <p:sp>
        <p:nvSpPr>
          <p:cNvPr id="4" name="Slide Number Placeholder 3"/>
          <p:cNvSpPr>
            <a:spLocks noGrp="1"/>
          </p:cNvSpPr>
          <p:nvPr>
            <p:ph type="sldNum" sz="quarter" idx="5"/>
          </p:nvPr>
        </p:nvSpPr>
        <p:spPr/>
        <p:txBody>
          <a:bodyPr/>
          <a:lstStyle/>
          <a:p>
            <a:pPr>
              <a:defRPr/>
            </a:pPr>
            <a:fld id="{B2C957DD-4D10-4F75-B78C-EA3013109BA1}" type="slidenum">
              <a:rPr lang="en-US" smtClean="0"/>
              <a:pPr>
                <a:defRPr/>
              </a:pPr>
              <a:t>14</a:t>
            </a:fld>
            <a:endParaRPr lang="en-US"/>
          </a:p>
        </p:txBody>
      </p:sp>
    </p:spTree>
    <p:extLst>
      <p:ext uri="{BB962C8B-B14F-4D97-AF65-F5344CB8AC3E}">
        <p14:creationId xmlns:p14="http://schemas.microsoft.com/office/powerpoint/2010/main" val="23155746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8500428-739F-42A4-991F-91B285AB2C6A}" type="slidenum">
              <a:rPr lang="en-US" altLang="cs-CZ" sz="1200" smtClean="0">
                <a:latin typeface="Arial" charset="0"/>
                <a:cs typeface="Arial" charset="0"/>
              </a:rPr>
              <a:pPr eaLnBrk="1" hangingPunct="1"/>
              <a:t>19</a:t>
            </a:fld>
            <a:endParaRPr lang="en-US" altLang="cs-CZ" sz="1200">
              <a:latin typeface="Arial" charset="0"/>
              <a:cs typeface="Arial" charset="0"/>
            </a:endParaRPr>
          </a:p>
        </p:txBody>
      </p:sp>
      <p:sp>
        <p:nvSpPr>
          <p:cNvPr id="768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dirty="0"/>
          </a:p>
        </p:txBody>
      </p:sp>
    </p:spTree>
    <p:extLst>
      <p:ext uri="{BB962C8B-B14F-4D97-AF65-F5344CB8AC3E}">
        <p14:creationId xmlns:p14="http://schemas.microsoft.com/office/powerpoint/2010/main" val="4035183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2C957DD-4D10-4F75-B78C-EA3013109BA1}" type="slidenum">
              <a:rPr lang="en-US" smtClean="0"/>
              <a:pPr>
                <a:defRPr/>
              </a:pPr>
              <a:t>34</a:t>
            </a:fld>
            <a:endParaRPr lang="en-US"/>
          </a:p>
        </p:txBody>
      </p:sp>
    </p:spTree>
    <p:extLst>
      <p:ext uri="{BB962C8B-B14F-4D97-AF65-F5344CB8AC3E}">
        <p14:creationId xmlns:p14="http://schemas.microsoft.com/office/powerpoint/2010/main" val="35135779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2C957DD-4D10-4F75-B78C-EA3013109BA1}" type="slidenum">
              <a:rPr lang="en-US" smtClean="0"/>
              <a:pPr>
                <a:defRPr/>
              </a:pPr>
              <a:t>93</a:t>
            </a:fld>
            <a:endParaRPr lang="en-US"/>
          </a:p>
        </p:txBody>
      </p:sp>
    </p:spTree>
    <p:extLst>
      <p:ext uri="{BB962C8B-B14F-4D97-AF65-F5344CB8AC3E}">
        <p14:creationId xmlns:p14="http://schemas.microsoft.com/office/powerpoint/2010/main" val="687923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cs-CZ" dirty="0"/>
              <a:t>The model leads to extremely fast exponential growth, therefore they present relative abundance only („</a:t>
            </a:r>
            <a:r>
              <a:rPr lang="en-US" sz="1800" b="0" i="0" u="none" strike="noStrike" baseline="0" dirty="0">
                <a:latin typeface="AdvTimes"/>
              </a:rPr>
              <a:t>the superscript indicates that the frequencies are corrected by</a:t>
            </a:r>
          </a:p>
          <a:p>
            <a:pPr algn="l"/>
            <a:r>
              <a:rPr lang="en-US" sz="1800" b="0" i="0" u="none" strike="noStrike" baseline="0" dirty="0">
                <a:latin typeface="AdvTimes"/>
              </a:rPr>
              <a:t>the total</a:t>
            </a:r>
            <a:r>
              <a:rPr lang="cs-CZ" sz="1800" b="0" i="0" u="none" strike="noStrike" baseline="0" dirty="0">
                <a:latin typeface="AdvTimes"/>
              </a:rPr>
              <a:t>“).</a:t>
            </a:r>
          </a:p>
          <a:p>
            <a:pPr algn="l"/>
            <a:r>
              <a:rPr lang="cs-CZ" sz="1800" b="0" i="0" u="none" strike="noStrike" baseline="0" dirty="0">
                <a:latin typeface="AdvTimes"/>
              </a:rPr>
              <a:t>The time scale is irrelevant.</a:t>
            </a:r>
          </a:p>
          <a:p>
            <a:pPr algn="l"/>
            <a:r>
              <a:rPr lang="cs-CZ" sz="1800" b="0" i="0" u="none" strike="noStrike" baseline="0" dirty="0">
                <a:latin typeface="AdvTimes"/>
              </a:rPr>
              <a:t>The wPG parameter is calculated as </a:t>
            </a:r>
            <a:r>
              <a:rPr lang="en-US" sz="1800" b="0" i="0" u="none" strike="noStrike" baseline="0" dirty="0">
                <a:latin typeface="AdvTimes"/>
              </a:rPr>
              <a:t>ratio of parasite biomass with and without grass (without grass, the biomass is very low</a:t>
            </a:r>
            <a:r>
              <a:rPr lang="cs-CZ" sz="1800" b="0" i="0" u="none" strike="noStrike" baseline="0" dirty="0">
                <a:latin typeface="AdvTimes"/>
              </a:rPr>
              <a:t>,</a:t>
            </a:r>
            <a:r>
              <a:rPr lang="en-US" sz="1800" b="0" i="0" u="none" strike="noStrike" baseline="0" dirty="0">
                <a:latin typeface="AdvTimes"/>
              </a:rPr>
              <a:t> so the ratio is very high)</a:t>
            </a:r>
            <a:r>
              <a:rPr lang="cs-CZ" sz="1800" b="0" i="0" u="none" strike="noStrike" baseline="0" dirty="0">
                <a:latin typeface="AdvTimes"/>
              </a:rPr>
              <a:t>, but is</a:t>
            </a:r>
            <a:r>
              <a:rPr lang="en-US" sz="1800" b="0" i="0" u="none" strike="noStrike" baseline="0" dirty="0">
                <a:latin typeface="AdvTimes"/>
              </a:rPr>
              <a:t> used to multiply parasite's biomass in previous time step with host</a:t>
            </a:r>
            <a:r>
              <a:rPr lang="cs-CZ" sz="1800" b="0" i="0" u="none" strike="noStrike" baseline="0" dirty="0">
                <a:latin typeface="AdvTimes"/>
              </a:rPr>
              <a:t>.</a:t>
            </a:r>
            <a:endParaRPr lang="en-US" dirty="0"/>
          </a:p>
        </p:txBody>
      </p:sp>
      <p:sp>
        <p:nvSpPr>
          <p:cNvPr id="4" name="Slide Number Placeholder 3"/>
          <p:cNvSpPr>
            <a:spLocks noGrp="1"/>
          </p:cNvSpPr>
          <p:nvPr>
            <p:ph type="sldNum" sz="quarter" idx="5"/>
          </p:nvPr>
        </p:nvSpPr>
        <p:spPr/>
        <p:txBody>
          <a:bodyPr/>
          <a:lstStyle/>
          <a:p>
            <a:pPr>
              <a:defRPr/>
            </a:pPr>
            <a:fld id="{B2C957DD-4D10-4F75-B78C-EA3013109BA1}" type="slidenum">
              <a:rPr lang="en-US" smtClean="0"/>
              <a:pPr>
                <a:defRPr/>
              </a:pPr>
              <a:t>96</a:t>
            </a:fld>
            <a:endParaRPr lang="en-US"/>
          </a:p>
        </p:txBody>
      </p:sp>
    </p:spTree>
    <p:extLst>
      <p:ext uri="{BB962C8B-B14F-4D97-AF65-F5344CB8AC3E}">
        <p14:creationId xmlns:p14="http://schemas.microsoft.com/office/powerpoint/2010/main" val="13439079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cs-CZ"/>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cs-CZ"/>
          </a:p>
        </p:txBody>
      </p:sp>
      <p:sp>
        <p:nvSpPr>
          <p:cNvPr id="6" name="Rectangle 6"/>
          <p:cNvSpPr>
            <a:spLocks noGrp="1" noChangeArrowheads="1"/>
          </p:cNvSpPr>
          <p:nvPr>
            <p:ph type="sldNum" sz="quarter" idx="12"/>
          </p:nvPr>
        </p:nvSpPr>
        <p:spPr>
          <a:ln/>
        </p:spPr>
        <p:txBody>
          <a:bodyPr/>
          <a:lstStyle>
            <a:lvl1pPr>
              <a:defRPr/>
            </a:lvl1pPr>
          </a:lstStyle>
          <a:p>
            <a:pPr>
              <a:defRPr/>
            </a:pPr>
            <a:fld id="{CD2B9B78-CB52-44B5-8E85-A4667D148D0F}" type="slidenum">
              <a:rPr lang="en-GB" altLang="cs-CZ"/>
              <a:pPr>
                <a:defRPr/>
              </a:pPr>
              <a:t>‹#›</a:t>
            </a:fld>
            <a:endParaRPr lang="en-GB" altLang="cs-CZ"/>
          </a:p>
        </p:txBody>
      </p:sp>
    </p:spTree>
    <p:extLst>
      <p:ext uri="{BB962C8B-B14F-4D97-AF65-F5344CB8AC3E}">
        <p14:creationId xmlns:p14="http://schemas.microsoft.com/office/powerpoint/2010/main" val="4055897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cs-CZ"/>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cs-CZ"/>
          </a:p>
        </p:txBody>
      </p:sp>
      <p:sp>
        <p:nvSpPr>
          <p:cNvPr id="6" name="Rectangle 6"/>
          <p:cNvSpPr>
            <a:spLocks noGrp="1" noChangeArrowheads="1"/>
          </p:cNvSpPr>
          <p:nvPr>
            <p:ph type="sldNum" sz="quarter" idx="12"/>
          </p:nvPr>
        </p:nvSpPr>
        <p:spPr>
          <a:ln/>
        </p:spPr>
        <p:txBody>
          <a:bodyPr/>
          <a:lstStyle>
            <a:lvl1pPr>
              <a:defRPr/>
            </a:lvl1pPr>
          </a:lstStyle>
          <a:p>
            <a:pPr>
              <a:defRPr/>
            </a:pPr>
            <a:fld id="{63F5039A-415C-4829-9826-8779ECAB71EC}" type="slidenum">
              <a:rPr lang="en-GB" altLang="cs-CZ"/>
              <a:pPr>
                <a:defRPr/>
              </a:pPr>
              <a:t>‹#›</a:t>
            </a:fld>
            <a:endParaRPr lang="en-GB" altLang="cs-CZ"/>
          </a:p>
        </p:txBody>
      </p:sp>
    </p:spTree>
    <p:extLst>
      <p:ext uri="{BB962C8B-B14F-4D97-AF65-F5344CB8AC3E}">
        <p14:creationId xmlns:p14="http://schemas.microsoft.com/office/powerpoint/2010/main" val="3239157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cs-CZ"/>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cs-CZ"/>
          </a:p>
        </p:txBody>
      </p:sp>
      <p:sp>
        <p:nvSpPr>
          <p:cNvPr id="6" name="Rectangle 6"/>
          <p:cNvSpPr>
            <a:spLocks noGrp="1" noChangeArrowheads="1"/>
          </p:cNvSpPr>
          <p:nvPr>
            <p:ph type="sldNum" sz="quarter" idx="12"/>
          </p:nvPr>
        </p:nvSpPr>
        <p:spPr>
          <a:ln/>
        </p:spPr>
        <p:txBody>
          <a:bodyPr/>
          <a:lstStyle>
            <a:lvl1pPr>
              <a:defRPr/>
            </a:lvl1pPr>
          </a:lstStyle>
          <a:p>
            <a:pPr>
              <a:defRPr/>
            </a:pPr>
            <a:fld id="{8DA564D1-58FE-431C-838D-53C09A6883CE}" type="slidenum">
              <a:rPr lang="en-GB" altLang="cs-CZ"/>
              <a:pPr>
                <a:defRPr/>
              </a:pPr>
              <a:t>‹#›</a:t>
            </a:fld>
            <a:endParaRPr lang="en-GB" altLang="cs-CZ"/>
          </a:p>
        </p:txBody>
      </p:sp>
    </p:spTree>
    <p:extLst>
      <p:ext uri="{BB962C8B-B14F-4D97-AF65-F5344CB8AC3E}">
        <p14:creationId xmlns:p14="http://schemas.microsoft.com/office/powerpoint/2010/main" val="21591418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endParaRPr lang="cs-CZ"/>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7" name="Rectangle 4"/>
          <p:cNvSpPr>
            <a:spLocks noGrp="1" noChangeArrowheads="1"/>
          </p:cNvSpPr>
          <p:nvPr>
            <p:ph type="dt" sz="half" idx="10"/>
          </p:nvPr>
        </p:nvSpPr>
        <p:spPr/>
        <p:txBody>
          <a:bodyPr/>
          <a:lstStyle>
            <a:lvl1pPr>
              <a:defRPr/>
            </a:lvl1pPr>
          </a:lstStyle>
          <a:p>
            <a:pPr>
              <a:defRPr/>
            </a:pPr>
            <a:endParaRPr lang="en-US" altLang="cs-CZ"/>
          </a:p>
        </p:txBody>
      </p:sp>
      <p:sp>
        <p:nvSpPr>
          <p:cNvPr id="8" name="Rectangle 5"/>
          <p:cNvSpPr>
            <a:spLocks noGrp="1" noChangeArrowheads="1"/>
          </p:cNvSpPr>
          <p:nvPr>
            <p:ph type="ftr" sz="quarter" idx="11"/>
          </p:nvPr>
        </p:nvSpPr>
        <p:spPr/>
        <p:txBody>
          <a:bodyPr/>
          <a:lstStyle>
            <a:lvl1pPr>
              <a:defRPr/>
            </a:lvl1pPr>
          </a:lstStyle>
          <a:p>
            <a:pPr>
              <a:defRPr/>
            </a:pPr>
            <a:endParaRPr lang="en-US" altLang="cs-CZ"/>
          </a:p>
        </p:txBody>
      </p:sp>
      <p:sp>
        <p:nvSpPr>
          <p:cNvPr id="9" name="Rectangle 6"/>
          <p:cNvSpPr>
            <a:spLocks noGrp="1" noChangeArrowheads="1"/>
          </p:cNvSpPr>
          <p:nvPr>
            <p:ph type="sldNum" sz="quarter" idx="12"/>
          </p:nvPr>
        </p:nvSpPr>
        <p:spPr/>
        <p:txBody>
          <a:bodyPr/>
          <a:lstStyle>
            <a:lvl1pPr>
              <a:defRPr/>
            </a:lvl1pPr>
          </a:lstStyle>
          <a:p>
            <a:pPr>
              <a:defRPr/>
            </a:pPr>
            <a:fld id="{18CD9CF6-8DB8-4096-9754-D558460CFFAF}" type="slidenum">
              <a:rPr lang="en-US" altLang="cs-CZ"/>
              <a:pPr>
                <a:defRPr/>
              </a:pPr>
              <a:t>‹#›</a:t>
            </a:fld>
            <a:endParaRPr lang="en-US" altLang="cs-CZ"/>
          </a:p>
        </p:txBody>
      </p:sp>
    </p:spTree>
    <p:extLst>
      <p:ext uri="{BB962C8B-B14F-4D97-AF65-F5344CB8AC3E}">
        <p14:creationId xmlns:p14="http://schemas.microsoft.com/office/powerpoint/2010/main" val="30382046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cs-CZ"/>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cs-CZ"/>
          </a:p>
        </p:txBody>
      </p:sp>
      <p:sp>
        <p:nvSpPr>
          <p:cNvPr id="6" name="Rectangle 6"/>
          <p:cNvSpPr>
            <a:spLocks noGrp="1" noChangeArrowheads="1"/>
          </p:cNvSpPr>
          <p:nvPr>
            <p:ph type="sldNum" sz="quarter" idx="12"/>
          </p:nvPr>
        </p:nvSpPr>
        <p:spPr>
          <a:ln/>
        </p:spPr>
        <p:txBody>
          <a:bodyPr/>
          <a:lstStyle>
            <a:lvl1pPr>
              <a:defRPr/>
            </a:lvl1pPr>
          </a:lstStyle>
          <a:p>
            <a:pPr>
              <a:defRPr/>
            </a:pPr>
            <a:fld id="{AF845466-D6D8-4A6C-A5EC-AC2E433857CD}" type="slidenum">
              <a:rPr lang="en-GB" altLang="cs-CZ"/>
              <a:pPr>
                <a:defRPr/>
              </a:pPr>
              <a:t>‹#›</a:t>
            </a:fld>
            <a:endParaRPr lang="en-GB" altLang="cs-CZ"/>
          </a:p>
        </p:txBody>
      </p:sp>
    </p:spTree>
    <p:extLst>
      <p:ext uri="{BB962C8B-B14F-4D97-AF65-F5344CB8AC3E}">
        <p14:creationId xmlns:p14="http://schemas.microsoft.com/office/powerpoint/2010/main" val="762954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cs-CZ"/>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cs-CZ"/>
          </a:p>
        </p:txBody>
      </p:sp>
      <p:sp>
        <p:nvSpPr>
          <p:cNvPr id="6" name="Rectangle 6"/>
          <p:cNvSpPr>
            <a:spLocks noGrp="1" noChangeArrowheads="1"/>
          </p:cNvSpPr>
          <p:nvPr>
            <p:ph type="sldNum" sz="quarter" idx="12"/>
          </p:nvPr>
        </p:nvSpPr>
        <p:spPr>
          <a:ln/>
        </p:spPr>
        <p:txBody>
          <a:bodyPr/>
          <a:lstStyle>
            <a:lvl1pPr>
              <a:defRPr/>
            </a:lvl1pPr>
          </a:lstStyle>
          <a:p>
            <a:pPr>
              <a:defRPr/>
            </a:pPr>
            <a:fld id="{819EED5C-12A4-4F4A-99C4-3249D3B93BAA}" type="slidenum">
              <a:rPr lang="en-GB" altLang="cs-CZ"/>
              <a:pPr>
                <a:defRPr/>
              </a:pPr>
              <a:t>‹#›</a:t>
            </a:fld>
            <a:endParaRPr lang="en-GB" altLang="cs-CZ"/>
          </a:p>
        </p:txBody>
      </p:sp>
    </p:spTree>
    <p:extLst>
      <p:ext uri="{BB962C8B-B14F-4D97-AF65-F5344CB8AC3E}">
        <p14:creationId xmlns:p14="http://schemas.microsoft.com/office/powerpoint/2010/main" val="3978334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cs-CZ"/>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cs-CZ"/>
          </a:p>
        </p:txBody>
      </p:sp>
      <p:sp>
        <p:nvSpPr>
          <p:cNvPr id="7" name="Rectangle 6"/>
          <p:cNvSpPr>
            <a:spLocks noGrp="1" noChangeArrowheads="1"/>
          </p:cNvSpPr>
          <p:nvPr>
            <p:ph type="sldNum" sz="quarter" idx="12"/>
          </p:nvPr>
        </p:nvSpPr>
        <p:spPr>
          <a:ln/>
        </p:spPr>
        <p:txBody>
          <a:bodyPr/>
          <a:lstStyle>
            <a:lvl1pPr>
              <a:defRPr/>
            </a:lvl1pPr>
          </a:lstStyle>
          <a:p>
            <a:pPr>
              <a:defRPr/>
            </a:pPr>
            <a:fld id="{955BC9BF-0C09-4CEE-A55F-E9E7A6646606}" type="slidenum">
              <a:rPr lang="en-GB" altLang="cs-CZ"/>
              <a:pPr>
                <a:defRPr/>
              </a:pPr>
              <a:t>‹#›</a:t>
            </a:fld>
            <a:endParaRPr lang="en-GB" altLang="cs-CZ"/>
          </a:p>
        </p:txBody>
      </p:sp>
    </p:spTree>
    <p:extLst>
      <p:ext uri="{BB962C8B-B14F-4D97-AF65-F5344CB8AC3E}">
        <p14:creationId xmlns:p14="http://schemas.microsoft.com/office/powerpoint/2010/main" val="18268538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cs-CZ"/>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en-GB" altLang="cs-CZ"/>
          </a:p>
        </p:txBody>
      </p:sp>
      <p:sp>
        <p:nvSpPr>
          <p:cNvPr id="8" name="Rectangle 5"/>
          <p:cNvSpPr>
            <a:spLocks noGrp="1" noChangeArrowheads="1"/>
          </p:cNvSpPr>
          <p:nvPr>
            <p:ph type="ftr" sz="quarter" idx="11"/>
          </p:nvPr>
        </p:nvSpPr>
        <p:spPr>
          <a:ln/>
        </p:spPr>
        <p:txBody>
          <a:bodyPr/>
          <a:lstStyle>
            <a:lvl1pPr>
              <a:defRPr/>
            </a:lvl1pPr>
          </a:lstStyle>
          <a:p>
            <a:pPr>
              <a:defRPr/>
            </a:pPr>
            <a:endParaRPr lang="en-GB" altLang="cs-CZ"/>
          </a:p>
        </p:txBody>
      </p:sp>
      <p:sp>
        <p:nvSpPr>
          <p:cNvPr id="9" name="Rectangle 6"/>
          <p:cNvSpPr>
            <a:spLocks noGrp="1" noChangeArrowheads="1"/>
          </p:cNvSpPr>
          <p:nvPr>
            <p:ph type="sldNum" sz="quarter" idx="12"/>
          </p:nvPr>
        </p:nvSpPr>
        <p:spPr>
          <a:ln/>
        </p:spPr>
        <p:txBody>
          <a:bodyPr/>
          <a:lstStyle>
            <a:lvl1pPr>
              <a:defRPr/>
            </a:lvl1pPr>
          </a:lstStyle>
          <a:p>
            <a:pPr>
              <a:defRPr/>
            </a:pPr>
            <a:fld id="{9F49191B-3F86-4515-AFE4-0F65B1855FD3}" type="slidenum">
              <a:rPr lang="en-GB" altLang="cs-CZ"/>
              <a:pPr>
                <a:defRPr/>
              </a:pPr>
              <a:t>‹#›</a:t>
            </a:fld>
            <a:endParaRPr lang="en-GB" altLang="cs-CZ"/>
          </a:p>
        </p:txBody>
      </p:sp>
    </p:spTree>
    <p:extLst>
      <p:ext uri="{BB962C8B-B14F-4D97-AF65-F5344CB8AC3E}">
        <p14:creationId xmlns:p14="http://schemas.microsoft.com/office/powerpoint/2010/main" val="7949224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en-GB" altLang="cs-CZ"/>
          </a:p>
        </p:txBody>
      </p:sp>
      <p:sp>
        <p:nvSpPr>
          <p:cNvPr id="4" name="Rectangle 5"/>
          <p:cNvSpPr>
            <a:spLocks noGrp="1" noChangeArrowheads="1"/>
          </p:cNvSpPr>
          <p:nvPr>
            <p:ph type="ftr" sz="quarter" idx="11"/>
          </p:nvPr>
        </p:nvSpPr>
        <p:spPr>
          <a:ln/>
        </p:spPr>
        <p:txBody>
          <a:bodyPr/>
          <a:lstStyle>
            <a:lvl1pPr>
              <a:defRPr/>
            </a:lvl1pPr>
          </a:lstStyle>
          <a:p>
            <a:pPr>
              <a:defRPr/>
            </a:pPr>
            <a:endParaRPr lang="en-GB" altLang="cs-CZ"/>
          </a:p>
        </p:txBody>
      </p:sp>
      <p:sp>
        <p:nvSpPr>
          <p:cNvPr id="5" name="Rectangle 6"/>
          <p:cNvSpPr>
            <a:spLocks noGrp="1" noChangeArrowheads="1"/>
          </p:cNvSpPr>
          <p:nvPr>
            <p:ph type="sldNum" sz="quarter" idx="12"/>
          </p:nvPr>
        </p:nvSpPr>
        <p:spPr>
          <a:ln/>
        </p:spPr>
        <p:txBody>
          <a:bodyPr/>
          <a:lstStyle>
            <a:lvl1pPr>
              <a:defRPr/>
            </a:lvl1pPr>
          </a:lstStyle>
          <a:p>
            <a:pPr>
              <a:defRPr/>
            </a:pPr>
            <a:fld id="{4A6631D6-2330-43FD-BA8F-F86B98D8931B}" type="slidenum">
              <a:rPr lang="en-GB" altLang="cs-CZ"/>
              <a:pPr>
                <a:defRPr/>
              </a:pPr>
              <a:t>‹#›</a:t>
            </a:fld>
            <a:endParaRPr lang="en-GB" altLang="cs-CZ"/>
          </a:p>
        </p:txBody>
      </p:sp>
    </p:spTree>
    <p:extLst>
      <p:ext uri="{BB962C8B-B14F-4D97-AF65-F5344CB8AC3E}">
        <p14:creationId xmlns:p14="http://schemas.microsoft.com/office/powerpoint/2010/main" val="2985012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ltLang="cs-CZ"/>
          </a:p>
        </p:txBody>
      </p:sp>
      <p:sp>
        <p:nvSpPr>
          <p:cNvPr id="3" name="Rectangle 5"/>
          <p:cNvSpPr>
            <a:spLocks noGrp="1" noChangeArrowheads="1"/>
          </p:cNvSpPr>
          <p:nvPr>
            <p:ph type="ftr" sz="quarter" idx="11"/>
          </p:nvPr>
        </p:nvSpPr>
        <p:spPr>
          <a:ln/>
        </p:spPr>
        <p:txBody>
          <a:bodyPr/>
          <a:lstStyle>
            <a:lvl1pPr>
              <a:defRPr/>
            </a:lvl1pPr>
          </a:lstStyle>
          <a:p>
            <a:pPr>
              <a:defRPr/>
            </a:pPr>
            <a:endParaRPr lang="en-GB" altLang="cs-CZ"/>
          </a:p>
        </p:txBody>
      </p:sp>
      <p:sp>
        <p:nvSpPr>
          <p:cNvPr id="4" name="Rectangle 6"/>
          <p:cNvSpPr>
            <a:spLocks noGrp="1" noChangeArrowheads="1"/>
          </p:cNvSpPr>
          <p:nvPr>
            <p:ph type="sldNum" sz="quarter" idx="12"/>
          </p:nvPr>
        </p:nvSpPr>
        <p:spPr>
          <a:ln/>
        </p:spPr>
        <p:txBody>
          <a:bodyPr/>
          <a:lstStyle>
            <a:lvl1pPr>
              <a:defRPr/>
            </a:lvl1pPr>
          </a:lstStyle>
          <a:p>
            <a:pPr>
              <a:defRPr/>
            </a:pPr>
            <a:fld id="{9C88F04F-4806-4A63-896A-EDDC130A6D48}" type="slidenum">
              <a:rPr lang="en-GB" altLang="cs-CZ"/>
              <a:pPr>
                <a:defRPr/>
              </a:pPr>
              <a:t>‹#›</a:t>
            </a:fld>
            <a:endParaRPr lang="en-GB" altLang="cs-CZ"/>
          </a:p>
        </p:txBody>
      </p:sp>
    </p:spTree>
    <p:extLst>
      <p:ext uri="{BB962C8B-B14F-4D97-AF65-F5344CB8AC3E}">
        <p14:creationId xmlns:p14="http://schemas.microsoft.com/office/powerpoint/2010/main" val="4946439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cs-CZ"/>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cs-CZ"/>
          </a:p>
        </p:txBody>
      </p:sp>
      <p:sp>
        <p:nvSpPr>
          <p:cNvPr id="7" name="Rectangle 6"/>
          <p:cNvSpPr>
            <a:spLocks noGrp="1" noChangeArrowheads="1"/>
          </p:cNvSpPr>
          <p:nvPr>
            <p:ph type="sldNum" sz="quarter" idx="12"/>
          </p:nvPr>
        </p:nvSpPr>
        <p:spPr>
          <a:ln/>
        </p:spPr>
        <p:txBody>
          <a:bodyPr/>
          <a:lstStyle>
            <a:lvl1pPr>
              <a:defRPr/>
            </a:lvl1pPr>
          </a:lstStyle>
          <a:p>
            <a:pPr>
              <a:defRPr/>
            </a:pPr>
            <a:fld id="{8EC9427A-6C7B-4F8A-82E4-C09542256741}" type="slidenum">
              <a:rPr lang="en-GB" altLang="cs-CZ"/>
              <a:pPr>
                <a:defRPr/>
              </a:pPr>
              <a:t>‹#›</a:t>
            </a:fld>
            <a:endParaRPr lang="en-GB" altLang="cs-CZ"/>
          </a:p>
        </p:txBody>
      </p:sp>
    </p:spTree>
    <p:extLst>
      <p:ext uri="{BB962C8B-B14F-4D97-AF65-F5344CB8AC3E}">
        <p14:creationId xmlns:p14="http://schemas.microsoft.com/office/powerpoint/2010/main" val="2930204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cs-CZ"/>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cs-CZ"/>
          </a:p>
        </p:txBody>
      </p:sp>
      <p:sp>
        <p:nvSpPr>
          <p:cNvPr id="7" name="Rectangle 6"/>
          <p:cNvSpPr>
            <a:spLocks noGrp="1" noChangeArrowheads="1"/>
          </p:cNvSpPr>
          <p:nvPr>
            <p:ph type="sldNum" sz="quarter" idx="12"/>
          </p:nvPr>
        </p:nvSpPr>
        <p:spPr>
          <a:ln/>
        </p:spPr>
        <p:txBody>
          <a:bodyPr/>
          <a:lstStyle>
            <a:lvl1pPr>
              <a:defRPr/>
            </a:lvl1pPr>
          </a:lstStyle>
          <a:p>
            <a:pPr>
              <a:defRPr/>
            </a:pPr>
            <a:fld id="{271578BA-9837-492A-A36E-13586DFA1C86}" type="slidenum">
              <a:rPr lang="en-GB" altLang="cs-CZ"/>
              <a:pPr>
                <a:defRPr/>
              </a:pPr>
              <a:t>‹#›</a:t>
            </a:fld>
            <a:endParaRPr lang="en-GB" altLang="cs-CZ"/>
          </a:p>
        </p:txBody>
      </p:sp>
    </p:spTree>
    <p:extLst>
      <p:ext uri="{BB962C8B-B14F-4D97-AF65-F5344CB8AC3E}">
        <p14:creationId xmlns:p14="http://schemas.microsoft.com/office/powerpoint/2010/main" val="1517551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cs-CZ"/>
              <a:t>Klepnutím lze upravit styl předlohy nadpisů.</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cs-CZ"/>
              <a:t>Klepnutím lze upravit styly předlohy textu</a:t>
            </a:r>
          </a:p>
          <a:p>
            <a:pPr lvl="1"/>
            <a:r>
              <a:rPr lang="en-GB" altLang="cs-CZ"/>
              <a:t>Druhá úroveň</a:t>
            </a:r>
          </a:p>
          <a:p>
            <a:pPr lvl="2"/>
            <a:r>
              <a:rPr lang="en-GB" altLang="cs-CZ"/>
              <a:t>Třetí úroveň</a:t>
            </a:r>
          </a:p>
          <a:p>
            <a:pPr lvl="3"/>
            <a:r>
              <a:rPr lang="en-GB" altLang="cs-CZ"/>
              <a:t>Čtvrtá úroveň</a:t>
            </a:r>
          </a:p>
          <a:p>
            <a:pPr lvl="4"/>
            <a:r>
              <a:rPr lang="en-GB" altLang="cs-CZ"/>
              <a:t>Pátá úroveň</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GB" altLang="cs-CZ"/>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GB" altLang="cs-CZ"/>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8A797E03-A6E2-49B3-AA5C-E32A00E88042}" type="slidenum">
              <a:rPr lang="en-GB" altLang="cs-CZ"/>
              <a:pPr>
                <a:defRPr/>
              </a:pPr>
              <a:t>‹#›</a:t>
            </a:fld>
            <a:endParaRPr lang="en-GB" altLang="cs-CZ"/>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image" Target="../media/image128.jpe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eg"/><Relationship Id="rId1" Type="http://schemas.openxmlformats.org/officeDocument/2006/relationships/slideLayout" Target="../slideLayouts/slideLayout7.xml"/><Relationship Id="rId5" Type="http://schemas.openxmlformats.org/officeDocument/2006/relationships/image" Target="../media/image49.jpg"/><Relationship Id="rId4" Type="http://schemas.openxmlformats.org/officeDocument/2006/relationships/image" Target="../media/image48.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5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5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jpeg"/><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73.jpeg"/><Relationship Id="rId9" Type="http://schemas.openxmlformats.org/officeDocument/2006/relationships/image" Target="../media/image78.png"/></Relationships>
</file>

<file path=ppt/slides/_rels/slide6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png"/><Relationship Id="rId1" Type="http://schemas.openxmlformats.org/officeDocument/2006/relationships/slideLayout" Target="../slideLayouts/slideLayout7.xml"/><Relationship Id="rId4" Type="http://schemas.openxmlformats.org/officeDocument/2006/relationships/image" Target="../media/image85.jpeg"/></Relationships>
</file>

<file path=ppt/slides/_rels/slide6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6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s>
</file>

<file path=ppt/slides/_rels/slide8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png"/><Relationship Id="rId1" Type="http://schemas.openxmlformats.org/officeDocument/2006/relationships/slideLayout" Target="../slideLayouts/slideLayout6.xml"/><Relationship Id="rId5" Type="http://schemas.openxmlformats.org/officeDocument/2006/relationships/image" Target="../media/image118.jpeg"/><Relationship Id="rId4" Type="http://schemas.openxmlformats.org/officeDocument/2006/relationships/hyperlink" Target="http://www.bioimages.org.uk/MMWSt/Pix+Tess/2000/00-04/00-04-04/RhiMin_2.jpg" TargetMode="External"/></Relationships>
</file>

<file path=ppt/slides/_rels/slide95.xml.rels><?xml version="1.0" encoding="UTF-8" standalone="yes"?>
<Relationships xmlns="http://schemas.openxmlformats.org/package/2006/relationships"><Relationship Id="rId2" Type="http://schemas.openxmlformats.org/officeDocument/2006/relationships/image" Target="../media/image119.emf"/><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20.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1.emf"/></Relationships>
</file>

<file path=ppt/slides/_rels/slide97.xml.rels><?xml version="1.0" encoding="UTF-8" standalone="yes"?>
<Relationships xmlns="http://schemas.openxmlformats.org/package/2006/relationships"><Relationship Id="rId2" Type="http://schemas.openxmlformats.org/officeDocument/2006/relationships/image" Target="../media/image122.emf"/><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52400" y="399871"/>
            <a:ext cx="8686800" cy="1200329"/>
          </a:xfrm>
        </p:spPr>
        <p:txBody>
          <a:bodyPr/>
          <a:lstStyle/>
          <a:p>
            <a:r>
              <a:rPr lang="cs-CZ" altLang="cs-CZ" sz="6600" b="1"/>
              <a:t>Predation</a:t>
            </a:r>
            <a:br>
              <a:rPr lang="cs-CZ" altLang="cs-CZ" sz="6600"/>
            </a:br>
            <a:r>
              <a:rPr lang="cs-CZ" altLang="cs-CZ" sz="3600"/>
              <a:t>(in its broad sense)</a:t>
            </a:r>
            <a:endParaRPr lang="en-GB" altLang="cs-CZ" sz="5400" dirty="0"/>
          </a:p>
        </p:txBody>
      </p:sp>
      <p:sp>
        <p:nvSpPr>
          <p:cNvPr id="3075" name="Rectangle 3"/>
          <p:cNvSpPr>
            <a:spLocks noGrp="1" noChangeArrowheads="1"/>
          </p:cNvSpPr>
          <p:nvPr>
            <p:ph type="subTitle" idx="1"/>
          </p:nvPr>
        </p:nvSpPr>
        <p:spPr>
          <a:xfrm>
            <a:off x="419100" y="2243546"/>
            <a:ext cx="8153400" cy="2667000"/>
          </a:xfrm>
        </p:spPr>
        <p:txBody>
          <a:bodyPr/>
          <a:lstStyle/>
          <a:p>
            <a:r>
              <a:rPr lang="cs-CZ" altLang="cs-CZ" dirty="0"/>
              <a:t>One consumes another one (i.e. </a:t>
            </a:r>
            <a:r>
              <a:rPr lang="en-GB" altLang="cs-CZ" dirty="0"/>
              <a:t>+ </a:t>
            </a:r>
            <a:r>
              <a:rPr lang="cs-CZ" altLang="cs-CZ" dirty="0"/>
              <a:t>– relationship)</a:t>
            </a:r>
          </a:p>
          <a:p>
            <a:endParaRPr lang="cs-CZ" altLang="cs-CZ" dirty="0"/>
          </a:p>
          <a:p>
            <a:r>
              <a:rPr lang="en-GB" altLang="cs-CZ" dirty="0"/>
              <a:t>resource - consumer dynamics,</a:t>
            </a:r>
            <a:br>
              <a:rPr lang="cs-CZ" altLang="cs-CZ" dirty="0"/>
            </a:br>
            <a:r>
              <a:rPr lang="cs-CZ" altLang="cs-CZ" dirty="0"/>
              <a:t>where </a:t>
            </a:r>
            <a:r>
              <a:rPr lang="en-GB" altLang="cs-CZ" dirty="0"/>
              <a:t>resource </a:t>
            </a:r>
            <a:r>
              <a:rPr lang="cs-CZ" altLang="cs-CZ" dirty="0"/>
              <a:t>is</a:t>
            </a:r>
            <a:r>
              <a:rPr lang="en-GB" altLang="cs-CZ" dirty="0"/>
              <a:t> </a:t>
            </a:r>
            <a:r>
              <a:rPr lang="cs-CZ" altLang="cs-CZ" dirty="0"/>
              <a:t>a </a:t>
            </a:r>
            <a:r>
              <a:rPr lang="en-GB" altLang="cs-CZ" dirty="0" err="1"/>
              <a:t>popula</a:t>
            </a:r>
            <a:r>
              <a:rPr lang="cs-CZ" altLang="cs-CZ" dirty="0"/>
              <a:t>tion able to grow</a:t>
            </a:r>
            <a:endParaRPr lang="en-GB" altLang="cs-CZ" dirty="0"/>
          </a:p>
        </p:txBody>
      </p:sp>
      <p:sp>
        <p:nvSpPr>
          <p:cNvPr id="3076" name="Text Box 4"/>
          <p:cNvSpPr txBox="1">
            <a:spLocks noChangeArrowheads="1"/>
          </p:cNvSpPr>
          <p:nvPr/>
        </p:nvSpPr>
        <p:spPr bwMode="auto">
          <a:xfrm>
            <a:off x="152400" y="5562600"/>
            <a:ext cx="896765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50000"/>
              </a:spcBef>
              <a:buFontTx/>
              <a:buNone/>
            </a:pPr>
            <a:r>
              <a:rPr lang="cs-CZ" altLang="cs-CZ" sz="2400" dirty="0">
                <a:solidFill>
                  <a:srgbClr val="999999"/>
                </a:solidFill>
              </a:rPr>
              <a:t>Traditionally, population ecology studies only some of the relationships and omits others which are difficult to study or model.</a:t>
            </a:r>
            <a:endParaRPr lang="en-GB" altLang="cs-CZ" sz="2400" dirty="0">
              <a:solidFill>
                <a:srgbClr val="999999"/>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305170" y="152400"/>
            <a:ext cx="3276230"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50000"/>
              </a:spcBef>
              <a:buFontTx/>
              <a:buNone/>
            </a:pPr>
            <a:r>
              <a:rPr lang="cs-CZ" altLang="cs-CZ" sz="2400"/>
              <a:t>Neutral stability</a:t>
            </a:r>
            <a:br>
              <a:rPr lang="cs-CZ" altLang="cs-CZ" sz="2400"/>
            </a:br>
            <a:r>
              <a:rPr lang="cs-CZ" altLang="cs-CZ" sz="2400"/>
              <a:t>(stable oscilations)</a:t>
            </a:r>
          </a:p>
          <a:p>
            <a:pPr>
              <a:spcBef>
                <a:spcPct val="50000"/>
              </a:spcBef>
              <a:buFontTx/>
              <a:buNone/>
            </a:pPr>
            <a:r>
              <a:rPr lang="cs-CZ" altLang="cs-CZ" sz="2400"/>
              <a:t>Magnitude of oscilations is given by initial abundaces</a:t>
            </a:r>
            <a:endParaRPr lang="en-GB" altLang="cs-CZ" sz="2400"/>
          </a:p>
        </p:txBody>
      </p:sp>
      <p:pic>
        <p:nvPicPr>
          <p:cNvPr id="9" name="Picture 8">
            <a:extLst>
              <a:ext uri="{FF2B5EF4-FFF2-40B4-BE49-F238E27FC236}">
                <a16:creationId xmlns:a16="http://schemas.microsoft.com/office/drawing/2014/main" id="{7A779B6F-C409-3AC5-1F32-5041E244D2E1}"/>
              </a:ext>
            </a:extLst>
          </p:cNvPr>
          <p:cNvPicPr>
            <a:picLocks noChangeAspect="1"/>
          </p:cNvPicPr>
          <p:nvPr/>
        </p:nvPicPr>
        <p:blipFill>
          <a:blip r:embed="rId2"/>
          <a:stretch>
            <a:fillRect/>
          </a:stretch>
        </p:blipFill>
        <p:spPr>
          <a:xfrm>
            <a:off x="1" y="3124201"/>
            <a:ext cx="6547244" cy="3733800"/>
          </a:xfrm>
          <a:prstGeom prst="rect">
            <a:avLst/>
          </a:prstGeom>
        </p:spPr>
      </p:pic>
      <p:pic>
        <p:nvPicPr>
          <p:cNvPr id="7" name="Picture 6">
            <a:extLst>
              <a:ext uri="{FF2B5EF4-FFF2-40B4-BE49-F238E27FC236}">
                <a16:creationId xmlns:a16="http://schemas.microsoft.com/office/drawing/2014/main" id="{2583A39A-0E0B-5E77-D79C-E5DBEF3D85D8}"/>
              </a:ext>
            </a:extLst>
          </p:cNvPr>
          <p:cNvPicPr>
            <a:picLocks noChangeAspect="1"/>
          </p:cNvPicPr>
          <p:nvPr/>
        </p:nvPicPr>
        <p:blipFill rotWithShape="1">
          <a:blip r:embed="rId3"/>
          <a:srcRect r="-198"/>
          <a:stretch/>
        </p:blipFill>
        <p:spPr>
          <a:xfrm>
            <a:off x="4038600" y="0"/>
            <a:ext cx="5105400" cy="3471757"/>
          </a:xfrm>
          <a:prstGeom prst="rect">
            <a:avLst/>
          </a:prstGeom>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53975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611" name="Text Box 3"/>
          <p:cNvSpPr txBox="1">
            <a:spLocks noChangeArrowheads="1"/>
          </p:cNvSpPr>
          <p:nvPr/>
        </p:nvSpPr>
        <p:spPr bwMode="auto">
          <a:xfrm>
            <a:off x="5943600" y="685800"/>
            <a:ext cx="2819400" cy="2446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50000"/>
              </a:spcBef>
              <a:buFontTx/>
              <a:buNone/>
            </a:pPr>
            <a:r>
              <a:rPr lang="cs-CZ" altLang="cs-CZ" sz="1800" i="1"/>
              <a:t>Pinguicula alpina</a:t>
            </a:r>
          </a:p>
          <a:p>
            <a:pPr eaLnBrk="1" hangingPunct="1">
              <a:spcBef>
                <a:spcPct val="50000"/>
              </a:spcBef>
              <a:buFontTx/>
              <a:buNone/>
            </a:pPr>
            <a:r>
              <a:rPr lang="cs-CZ" altLang="cs-CZ" sz="1800"/>
              <a:t>(Lentibulariaceae)</a:t>
            </a:r>
          </a:p>
          <a:p>
            <a:pPr eaLnBrk="1" hangingPunct="1">
              <a:spcBef>
                <a:spcPct val="50000"/>
              </a:spcBef>
              <a:buFontTx/>
              <a:buNone/>
            </a:pPr>
            <a:endParaRPr lang="cs-CZ" altLang="cs-CZ" sz="1800"/>
          </a:p>
          <a:p>
            <a:pPr eaLnBrk="1" hangingPunct="1">
              <a:spcBef>
                <a:spcPct val="50000"/>
              </a:spcBef>
              <a:buFontTx/>
              <a:buNone/>
            </a:pPr>
            <a:endParaRPr lang="cs-CZ" altLang="cs-CZ" sz="1800"/>
          </a:p>
          <a:p>
            <a:pPr eaLnBrk="1" hangingPunct="1">
              <a:spcBef>
                <a:spcPct val="50000"/>
              </a:spcBef>
              <a:buFontTx/>
              <a:buNone/>
            </a:pPr>
            <a:endParaRPr lang="cs-CZ" altLang="cs-CZ" sz="1800"/>
          </a:p>
          <a:p>
            <a:pPr eaLnBrk="1" hangingPunct="1">
              <a:spcBef>
                <a:spcPct val="50000"/>
              </a:spcBef>
              <a:buFontTx/>
              <a:buNone/>
            </a:pPr>
            <a:r>
              <a:rPr lang="cs-CZ" altLang="cs-CZ" sz="1800" i="1"/>
              <a:t>Pinguicula vulgaris</a:t>
            </a:r>
            <a:endParaRPr lang="cs-CZ" altLang="cs-CZ" sz="1800" i="1" dirty="0"/>
          </a:p>
        </p:txBody>
      </p:sp>
      <p:pic>
        <p:nvPicPr>
          <p:cNvPr id="4" name="Picture 2">
            <a:extLst>
              <a:ext uri="{FF2B5EF4-FFF2-40B4-BE49-F238E27FC236}">
                <a16:creationId xmlns:a16="http://schemas.microsoft.com/office/drawing/2014/main" id="{85CAE2B5-928A-48B9-9A2B-A1D9270E04D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419600" y="3403790"/>
            <a:ext cx="4724400" cy="34669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907379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24334"/>
            <a:ext cx="9180424" cy="69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285" y="24334"/>
            <a:ext cx="3744416" cy="830997"/>
          </a:xfrm>
          <a:prstGeom prst="rect">
            <a:avLst/>
          </a:prstGeom>
          <a:solidFill>
            <a:schemeClr val="bg1"/>
          </a:solidFill>
        </p:spPr>
        <p:txBody>
          <a:bodyPr wrap="square" rtlCol="0">
            <a:spAutoFit/>
          </a:bodyPr>
          <a:lstStyle/>
          <a:p>
            <a:r>
              <a:rPr lang="cs-CZ" i="1" dirty="0"/>
              <a:t>Drosera rotundifolia</a:t>
            </a:r>
          </a:p>
          <a:p>
            <a:r>
              <a:rPr lang="cs-CZ" i="1"/>
              <a:t>Foto </a:t>
            </a:r>
            <a:r>
              <a:rPr lang="cs-CZ"/>
              <a:t>Vladimír </a:t>
            </a:r>
            <a:r>
              <a:rPr lang="cs-CZ" dirty="0"/>
              <a:t>Šimek</a:t>
            </a:r>
            <a:endParaRPr lang="en-US" i="1" dirty="0"/>
          </a:p>
        </p:txBody>
      </p:sp>
    </p:spTree>
    <p:extLst>
      <p:ext uri="{BB962C8B-B14F-4D97-AF65-F5344CB8AC3E}">
        <p14:creationId xmlns:p14="http://schemas.microsoft.com/office/powerpoint/2010/main" val="277403298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hidden="1"/>
          <p:cNvSpPr>
            <a:spLocks noGrp="1" noChangeArrowheads="1"/>
          </p:cNvSpPr>
          <p:nvPr>
            <p:ph type="title"/>
          </p:nvPr>
        </p:nvSpPr>
        <p:spPr/>
        <p:txBody>
          <a:bodyPr/>
          <a:lstStyle/>
          <a:p>
            <a:pPr eaLnBrk="1" hangingPunct="1"/>
            <a:endParaRPr lang="cs-CZ" altLang="cs-CZ"/>
          </a:p>
        </p:txBody>
      </p:sp>
      <p:sp>
        <p:nvSpPr>
          <p:cNvPr id="70659" name="Rectangle 3"/>
          <p:cNvSpPr>
            <a:spLocks noGrp="1" noChangeAspect="1" noChangeArrowheads="1"/>
          </p:cNvSpPr>
          <p:nvPr isPhoto="1"/>
        </p:nvSpPr>
        <p:spPr bwMode="auto">
          <a:xfrm>
            <a:off x="0" y="0"/>
            <a:ext cx="4500563" cy="685800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endParaRPr lang="cs-CZ" altLang="en-US" sz="1800"/>
          </a:p>
        </p:txBody>
      </p:sp>
      <p:sp>
        <p:nvSpPr>
          <p:cNvPr id="70660" name="Text Box 4"/>
          <p:cNvSpPr txBox="1">
            <a:spLocks noChangeArrowheads="1"/>
          </p:cNvSpPr>
          <p:nvPr/>
        </p:nvSpPr>
        <p:spPr bwMode="auto">
          <a:xfrm>
            <a:off x="4572000" y="152400"/>
            <a:ext cx="2743200" cy="2369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50000"/>
              </a:spcBef>
              <a:buFontTx/>
              <a:buNone/>
            </a:pPr>
            <a:r>
              <a:rPr lang="cs-CZ" altLang="cs-CZ" sz="2000" i="1"/>
              <a:t>Nepenthes</a:t>
            </a:r>
            <a:br>
              <a:rPr lang="cs-CZ" altLang="cs-CZ" sz="2000" i="1"/>
            </a:br>
            <a:r>
              <a:rPr lang="cs-CZ" altLang="cs-CZ" sz="2000" i="1"/>
              <a:t>- </a:t>
            </a:r>
            <a:r>
              <a:rPr lang="cs-CZ" altLang="cs-CZ" sz="2000"/>
              <a:t>Papua New Guinea</a:t>
            </a:r>
          </a:p>
          <a:p>
            <a:pPr eaLnBrk="1" hangingPunct="1">
              <a:spcBef>
                <a:spcPct val="50000"/>
              </a:spcBef>
              <a:buFontTx/>
              <a:buNone/>
            </a:pPr>
            <a:endParaRPr lang="cs-CZ" altLang="cs-CZ" sz="2000"/>
          </a:p>
          <a:p>
            <a:pPr eaLnBrk="1" hangingPunct="1">
              <a:spcBef>
                <a:spcPct val="50000"/>
              </a:spcBef>
              <a:buFontTx/>
              <a:buNone/>
            </a:pPr>
            <a:endParaRPr lang="cs-CZ" altLang="cs-CZ" sz="2000"/>
          </a:p>
          <a:p>
            <a:pPr>
              <a:buNone/>
            </a:pPr>
            <a:r>
              <a:rPr lang="cs-CZ" sz="2000" i="1"/>
              <a:t>Utricularia australis</a:t>
            </a:r>
          </a:p>
          <a:p>
            <a:pPr>
              <a:buNone/>
            </a:pPr>
            <a:r>
              <a:rPr lang="cs-CZ" altLang="cs-CZ" sz="2000"/>
              <a:t>(Lentibulariaceae)</a:t>
            </a:r>
          </a:p>
        </p:txBody>
      </p:sp>
      <p:pic>
        <p:nvPicPr>
          <p:cNvPr id="5" name="Picture 4" descr="A picture containing plant&#10;&#10;Description automatically generated">
            <a:extLst>
              <a:ext uri="{FF2B5EF4-FFF2-40B4-BE49-F238E27FC236}">
                <a16:creationId xmlns:a16="http://schemas.microsoft.com/office/drawing/2014/main" id="{BE6BA536-8084-4A9B-944A-86FEB0B45C2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05200" y="2633846"/>
            <a:ext cx="5638800" cy="4224154"/>
          </a:xfrm>
          <a:prstGeom prst="rect">
            <a:avLst/>
          </a:prstGeom>
        </p:spPr>
      </p:pic>
    </p:spTree>
    <p:extLst>
      <p:ext uri="{BB962C8B-B14F-4D97-AF65-F5344CB8AC3E}">
        <p14:creationId xmlns:p14="http://schemas.microsoft.com/office/powerpoint/2010/main" val="100765790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FC17606-C57C-438A-AC2D-4A211937F7DD}"/>
              </a:ext>
            </a:extLst>
          </p:cNvPr>
          <p:cNvSpPr txBox="1">
            <a:spLocks/>
          </p:cNvSpPr>
          <p:nvPr/>
        </p:nvSpPr>
        <p:spPr bwMode="auto">
          <a:xfrm>
            <a:off x="685800" y="219808"/>
            <a:ext cx="7772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cs-CZ" kern="0"/>
              <a:t>Non-consumer „parasitisms“</a:t>
            </a:r>
            <a:endParaRPr lang="en-US" kern="0" dirty="0"/>
          </a:p>
        </p:txBody>
      </p:sp>
      <p:sp>
        <p:nvSpPr>
          <p:cNvPr id="5" name="Subtitle 2">
            <a:extLst>
              <a:ext uri="{FF2B5EF4-FFF2-40B4-BE49-F238E27FC236}">
                <a16:creationId xmlns:a16="http://schemas.microsoft.com/office/drawing/2014/main" id="{E620B248-5405-41D9-8931-0C8DD3667EBC}"/>
              </a:ext>
            </a:extLst>
          </p:cNvPr>
          <p:cNvSpPr txBox="1">
            <a:spLocks/>
          </p:cNvSpPr>
          <p:nvPr/>
        </p:nvSpPr>
        <p:spPr bwMode="auto">
          <a:xfrm>
            <a:off x="171994" y="1524000"/>
            <a:ext cx="89916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defRPr>
            </a:lvl2pPr>
            <a:lvl3pPr marL="914400" indent="0" algn="ctr" rtl="0" eaLnBrk="0" fontAlgn="base" hangingPunct="0">
              <a:spcBef>
                <a:spcPct val="20000"/>
              </a:spcBef>
              <a:spcAft>
                <a:spcPct val="0"/>
              </a:spcAft>
              <a:buNone/>
              <a:defRPr sz="2400">
                <a:solidFill>
                  <a:schemeClr val="tx1"/>
                </a:solidFill>
                <a:latin typeface="+mn-lt"/>
              </a:defRPr>
            </a:lvl3pPr>
            <a:lvl4pPr marL="1371600" indent="0" algn="ctr" rtl="0" eaLnBrk="0" fontAlgn="base" hangingPunct="0">
              <a:spcBef>
                <a:spcPct val="20000"/>
              </a:spcBef>
              <a:spcAft>
                <a:spcPct val="0"/>
              </a:spcAft>
              <a:buNone/>
              <a:defRPr sz="2000">
                <a:solidFill>
                  <a:schemeClr val="tx1"/>
                </a:solidFill>
                <a:latin typeface="+mn-lt"/>
              </a:defRPr>
            </a:lvl4pPr>
            <a:lvl5pPr marL="1828800" indent="0" algn="ctr" rtl="0" eaLnBrk="0" fontAlgn="base" hangingPunct="0">
              <a:spcBef>
                <a:spcPct val="20000"/>
              </a:spcBef>
              <a:spcAft>
                <a:spcPct val="0"/>
              </a:spcAft>
              <a:buNone/>
              <a:defRPr sz="2000">
                <a:solidFill>
                  <a:schemeClr val="tx1"/>
                </a:solidFill>
                <a:latin typeface="+mn-lt"/>
              </a:defRPr>
            </a:lvl5pPr>
            <a:lvl6pPr marL="2286000" indent="0" algn="ctr" rtl="0" eaLnBrk="0" fontAlgn="base" hangingPunct="0">
              <a:spcBef>
                <a:spcPct val="20000"/>
              </a:spcBef>
              <a:spcAft>
                <a:spcPct val="0"/>
              </a:spcAft>
              <a:buNone/>
              <a:defRPr sz="2000">
                <a:solidFill>
                  <a:schemeClr val="tx1"/>
                </a:solidFill>
                <a:latin typeface="+mn-lt"/>
              </a:defRPr>
            </a:lvl6pPr>
            <a:lvl7pPr marL="2743200" indent="0" algn="ctr" rtl="0" eaLnBrk="0" fontAlgn="base" hangingPunct="0">
              <a:spcBef>
                <a:spcPct val="20000"/>
              </a:spcBef>
              <a:spcAft>
                <a:spcPct val="0"/>
              </a:spcAft>
              <a:buNone/>
              <a:defRPr sz="2000">
                <a:solidFill>
                  <a:schemeClr val="tx1"/>
                </a:solidFill>
                <a:latin typeface="+mn-lt"/>
              </a:defRPr>
            </a:lvl7pPr>
            <a:lvl8pPr marL="3200400" indent="0" algn="ctr" rtl="0" eaLnBrk="0" fontAlgn="base" hangingPunct="0">
              <a:spcBef>
                <a:spcPct val="20000"/>
              </a:spcBef>
              <a:spcAft>
                <a:spcPct val="0"/>
              </a:spcAft>
              <a:buNone/>
              <a:defRPr sz="2000">
                <a:solidFill>
                  <a:schemeClr val="tx1"/>
                </a:solidFill>
                <a:latin typeface="+mn-lt"/>
              </a:defRPr>
            </a:lvl8pPr>
            <a:lvl9pPr marL="3657600" indent="0" algn="ctr" rtl="0" eaLnBrk="0" fontAlgn="base" hangingPunct="0">
              <a:spcBef>
                <a:spcPct val="20000"/>
              </a:spcBef>
              <a:spcAft>
                <a:spcPct val="0"/>
              </a:spcAft>
              <a:buNone/>
              <a:defRPr sz="2000">
                <a:solidFill>
                  <a:schemeClr val="tx1"/>
                </a:solidFill>
                <a:latin typeface="+mn-lt"/>
              </a:defRPr>
            </a:lvl9pPr>
          </a:lstStyle>
          <a:p>
            <a:pPr algn="l"/>
            <a:r>
              <a:rPr lang="cs-CZ" sz="2800" kern="0" dirty="0"/>
              <a:t>Services are provided instead of nutrients </a:t>
            </a:r>
          </a:p>
          <a:p>
            <a:pPr marL="457200" indent="-457200" algn="l">
              <a:buFont typeface="Arial" panose="020B0604020202020204" pitchFamily="34" charset="0"/>
              <a:buChar char="•"/>
            </a:pPr>
            <a:r>
              <a:rPr lang="cs-CZ" sz="2800" kern="0" dirty="0"/>
              <a:t>Nesting parasites</a:t>
            </a:r>
          </a:p>
          <a:p>
            <a:pPr marL="457200" indent="-457200" algn="l">
              <a:buFont typeface="Arial" panose="020B0604020202020204" pitchFamily="34" charset="0"/>
              <a:buChar char="•"/>
            </a:pPr>
            <a:r>
              <a:rPr lang="cs-CZ" sz="2800" kern="0" dirty="0"/>
              <a:t>Structural parasites (epiphytes, climbers – do not consume the host, but harm it)</a:t>
            </a:r>
          </a:p>
          <a:p>
            <a:pPr marL="457200" indent="-457200" algn="l">
              <a:buFont typeface="Arial" panose="020B0604020202020204" pitchFamily="34" charset="0"/>
              <a:buChar char="•"/>
            </a:pPr>
            <a:r>
              <a:rPr lang="cs-CZ" sz="2800" kern="0" dirty="0"/>
              <a:t>Exozoochory – beneficial for plants, annoying for animals</a:t>
            </a:r>
          </a:p>
          <a:p>
            <a:pPr marL="457200" indent="-457200" algn="l">
              <a:buFont typeface="Arial" panose="020B0604020202020204" pitchFamily="34" charset="0"/>
              <a:buChar char="•"/>
            </a:pPr>
            <a:r>
              <a:rPr lang="cs-CZ" sz="2800" kern="0" dirty="0"/>
              <a:t>Deceptive flowers – colourful flowers without nectar</a:t>
            </a:r>
          </a:p>
          <a:p>
            <a:pPr algn="l"/>
            <a:endParaRPr lang="en-US" kern="0" dirty="0"/>
          </a:p>
        </p:txBody>
      </p:sp>
    </p:spTree>
    <p:extLst>
      <p:ext uri="{BB962C8B-B14F-4D97-AF65-F5344CB8AC3E}">
        <p14:creationId xmlns:p14="http://schemas.microsoft.com/office/powerpoint/2010/main" val="342112252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685800" y="304800"/>
            <a:ext cx="7772400" cy="1143000"/>
          </a:xfrm>
        </p:spPr>
        <p:txBody>
          <a:bodyPr/>
          <a:lstStyle/>
          <a:p>
            <a:r>
              <a:rPr lang="cs-CZ" altLang="cs-CZ"/>
              <a:t>Omitted aspects of predation</a:t>
            </a:r>
            <a:endParaRPr lang="en-GB" altLang="cs-CZ" dirty="0"/>
          </a:p>
        </p:txBody>
      </p:sp>
      <p:sp>
        <p:nvSpPr>
          <p:cNvPr id="72707" name="Rectangle 3"/>
          <p:cNvSpPr>
            <a:spLocks noGrp="1" noChangeArrowheads="1"/>
          </p:cNvSpPr>
          <p:nvPr>
            <p:ph type="body" idx="1"/>
          </p:nvPr>
        </p:nvSpPr>
        <p:spPr>
          <a:xfrm>
            <a:off x="381000" y="1676400"/>
            <a:ext cx="8077200" cy="4876800"/>
          </a:xfrm>
        </p:spPr>
        <p:txBody>
          <a:bodyPr/>
          <a:lstStyle/>
          <a:p>
            <a:r>
              <a:rPr lang="cs-CZ" altLang="cs-CZ"/>
              <a:t>Spatial structure</a:t>
            </a:r>
          </a:p>
          <a:p>
            <a:r>
              <a:rPr lang="cs-CZ" altLang="cs-CZ"/>
              <a:t>Selectivity, specialization, food preference, switching, optimal foraging</a:t>
            </a:r>
          </a:p>
          <a:p>
            <a:r>
              <a:rPr lang="cs-CZ" altLang="cs-CZ"/>
              <a:t>Competition of predators and prey</a:t>
            </a:r>
            <a:br>
              <a:rPr lang="cs-CZ" altLang="cs-CZ"/>
            </a:br>
            <a:r>
              <a:rPr lang="cs-CZ" altLang="cs-CZ" sz="2800"/>
              <a:t>(competition of prey can be affected by predation)</a:t>
            </a:r>
            <a:endParaRPr lang="cs-CZ" altLang="cs-CZ" sz="2800" dirty="0"/>
          </a:p>
          <a:p>
            <a:r>
              <a:rPr lang="cs-CZ" altLang="cs-CZ"/>
              <a:t>will be in Community Ecology</a:t>
            </a:r>
            <a:endParaRPr lang="en-GB" altLang="cs-CZ"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457200" y="228600"/>
            <a:ext cx="8229600" cy="2739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50000"/>
              </a:spcBef>
              <a:buFontTx/>
              <a:buNone/>
            </a:pPr>
            <a:r>
              <a:rPr lang="cs-CZ" altLang="cs-CZ" sz="2800" b="1" dirty="0"/>
              <a:t>Density dependent growth rate of prey</a:t>
            </a:r>
            <a:r>
              <a:rPr lang="cs-CZ" altLang="cs-CZ" sz="2800" dirty="0"/>
              <a:t>:</a:t>
            </a:r>
            <a:endParaRPr lang="en-GB" altLang="cs-CZ" sz="2800" dirty="0"/>
          </a:p>
          <a:p>
            <a:pPr>
              <a:spcBef>
                <a:spcPct val="50000"/>
              </a:spcBef>
              <a:buFontTx/>
              <a:buNone/>
            </a:pPr>
            <a:r>
              <a:rPr lang="en-GB" altLang="cs-CZ" sz="2400" i="1" dirty="0"/>
              <a:t>d</a:t>
            </a:r>
            <a:r>
              <a:rPr lang="cs-CZ" altLang="cs-CZ" sz="2400" i="1" dirty="0"/>
              <a:t>N</a:t>
            </a:r>
            <a:r>
              <a:rPr lang="en-GB" altLang="cs-CZ" sz="2400" i="1" dirty="0"/>
              <a:t>/dt = </a:t>
            </a:r>
            <a:r>
              <a:rPr lang="cs-CZ" altLang="cs-CZ" sz="2400" i="1" dirty="0"/>
              <a:t>r</a:t>
            </a:r>
            <a:r>
              <a:rPr lang="cs-CZ" altLang="cs-CZ" sz="2400" i="1" baseline="-25000" dirty="0"/>
              <a:t>N</a:t>
            </a:r>
            <a:r>
              <a:rPr lang="cs-CZ" altLang="cs-CZ" sz="2400" i="1" dirty="0"/>
              <a:t>N</a:t>
            </a:r>
            <a:r>
              <a:rPr lang="en-GB" altLang="cs-CZ" sz="2400" b="1" dirty="0"/>
              <a:t>(1-</a:t>
            </a:r>
            <a:r>
              <a:rPr lang="cs-CZ" altLang="cs-CZ" sz="2400" b="1" i="1" dirty="0"/>
              <a:t>N</a:t>
            </a:r>
            <a:r>
              <a:rPr lang="en-GB" altLang="cs-CZ" sz="2400" b="1" i="1" dirty="0"/>
              <a:t>/K</a:t>
            </a:r>
            <a:r>
              <a:rPr lang="cs-CZ" altLang="cs-CZ" sz="2400" b="1" i="1" baseline="-25000" dirty="0"/>
              <a:t>N</a:t>
            </a:r>
            <a:r>
              <a:rPr lang="en-GB" altLang="cs-CZ" sz="2400" b="1" dirty="0"/>
              <a:t>)</a:t>
            </a:r>
            <a:r>
              <a:rPr lang="en-GB" altLang="cs-CZ" sz="2400" i="1" dirty="0"/>
              <a:t> - </a:t>
            </a:r>
            <a:r>
              <a:rPr lang="cs-CZ" altLang="cs-CZ" sz="2400" i="1" dirty="0"/>
              <a:t>c</a:t>
            </a:r>
            <a:r>
              <a:rPr lang="en-GB" altLang="cs-CZ" sz="2400" i="1" dirty="0"/>
              <a:t>P</a:t>
            </a:r>
            <a:r>
              <a:rPr lang="cs-CZ" altLang="cs-CZ" sz="2400" i="1" dirty="0"/>
              <a:t>N</a:t>
            </a:r>
            <a:endParaRPr lang="en-GB" altLang="cs-CZ" sz="2400" i="1" dirty="0"/>
          </a:p>
          <a:p>
            <a:pPr>
              <a:spcBef>
                <a:spcPct val="50000"/>
              </a:spcBef>
              <a:buFontTx/>
              <a:buNone/>
            </a:pPr>
            <a:r>
              <a:rPr lang="en-GB" altLang="cs-CZ" sz="2400" i="1" dirty="0" err="1"/>
              <a:t>dP</a:t>
            </a:r>
            <a:r>
              <a:rPr lang="en-GB" altLang="cs-CZ" sz="2400" i="1" dirty="0"/>
              <a:t>/dt = </a:t>
            </a:r>
            <a:r>
              <a:rPr lang="cs-CZ" altLang="cs-CZ" sz="2400" i="1" dirty="0"/>
              <a:t>gcN</a:t>
            </a:r>
            <a:r>
              <a:rPr lang="en-GB" altLang="cs-CZ" sz="2400" i="1" dirty="0"/>
              <a:t>P </a:t>
            </a:r>
            <a:r>
              <a:rPr lang="cs-CZ" altLang="cs-CZ" sz="2400" i="1" dirty="0"/>
              <a:t>-</a:t>
            </a:r>
            <a:r>
              <a:rPr lang="en-GB" altLang="cs-CZ" sz="2400" i="1" dirty="0"/>
              <a:t> </a:t>
            </a:r>
            <a:r>
              <a:rPr lang="cs-CZ" altLang="cs-CZ" sz="2400" i="1" dirty="0"/>
              <a:t>d</a:t>
            </a:r>
            <a:r>
              <a:rPr lang="en-GB" altLang="cs-CZ" sz="2400" i="1" baseline="-25000" dirty="0"/>
              <a:t>P</a:t>
            </a:r>
            <a:r>
              <a:rPr lang="en-GB" altLang="cs-CZ" sz="2400" i="1" dirty="0"/>
              <a:t>P</a:t>
            </a:r>
            <a:endParaRPr lang="cs-CZ" altLang="cs-CZ" sz="2400" i="1" dirty="0"/>
          </a:p>
          <a:p>
            <a:pPr>
              <a:spcBef>
                <a:spcPct val="50000"/>
              </a:spcBef>
              <a:buFontTx/>
              <a:buNone/>
            </a:pPr>
            <a:r>
              <a:rPr lang="cs-CZ" altLang="cs-CZ" sz="2400" dirty="0"/>
              <a:t>Damped oscilations, stable equilibrium </a:t>
            </a:r>
          </a:p>
          <a:p>
            <a:pPr>
              <a:spcBef>
                <a:spcPct val="50000"/>
              </a:spcBef>
              <a:buFontTx/>
              <a:buNone/>
            </a:pPr>
            <a:r>
              <a:rPr lang="cs-CZ" altLang="cs-CZ" sz="2400" dirty="0"/>
              <a:t>Density dependence of prey is enough for stabilisation</a:t>
            </a:r>
            <a:endParaRPr lang="en-GB" altLang="cs-CZ" sz="2400" dirty="0"/>
          </a:p>
        </p:txBody>
      </p:sp>
      <p:pic>
        <p:nvPicPr>
          <p:cNvPr id="3" name="Picture 2">
            <a:extLst>
              <a:ext uri="{FF2B5EF4-FFF2-40B4-BE49-F238E27FC236}">
                <a16:creationId xmlns:a16="http://schemas.microsoft.com/office/drawing/2014/main" id="{FEC15DF1-6AEA-EA11-C760-08390DA7CEF8}"/>
              </a:ext>
            </a:extLst>
          </p:cNvPr>
          <p:cNvPicPr>
            <a:picLocks noChangeAspect="1"/>
          </p:cNvPicPr>
          <p:nvPr/>
        </p:nvPicPr>
        <p:blipFill>
          <a:blip r:embed="rId2"/>
          <a:stretch>
            <a:fillRect/>
          </a:stretch>
        </p:blipFill>
        <p:spPr>
          <a:xfrm>
            <a:off x="4572000" y="3358877"/>
            <a:ext cx="4572000" cy="3499123"/>
          </a:xfrm>
          <a:prstGeom prst="rect">
            <a:avLst/>
          </a:prstGeom>
        </p:spPr>
      </p:pic>
      <p:pic>
        <p:nvPicPr>
          <p:cNvPr id="5" name="Picture 4">
            <a:extLst>
              <a:ext uri="{FF2B5EF4-FFF2-40B4-BE49-F238E27FC236}">
                <a16:creationId xmlns:a16="http://schemas.microsoft.com/office/drawing/2014/main" id="{DD038CBD-4990-D871-E75F-A51500F4BEE0}"/>
              </a:ext>
            </a:extLst>
          </p:cNvPr>
          <p:cNvPicPr>
            <a:picLocks noChangeAspect="1"/>
          </p:cNvPicPr>
          <p:nvPr/>
        </p:nvPicPr>
        <p:blipFill>
          <a:blip r:embed="rId3"/>
          <a:stretch>
            <a:fillRect/>
          </a:stretch>
        </p:blipFill>
        <p:spPr>
          <a:xfrm>
            <a:off x="0" y="3358877"/>
            <a:ext cx="4571999" cy="34991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0">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4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228600" y="226676"/>
            <a:ext cx="8534400" cy="5232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50000"/>
              </a:spcBef>
              <a:buFontTx/>
              <a:buNone/>
            </a:pPr>
            <a:r>
              <a:rPr lang="cs-CZ" altLang="cs-CZ" sz="2800" b="1" dirty="0"/>
              <a:t>Functional response of predator</a:t>
            </a:r>
          </a:p>
          <a:p>
            <a:pPr>
              <a:spcBef>
                <a:spcPct val="50000"/>
              </a:spcBef>
              <a:buFontTx/>
              <a:buNone/>
            </a:pPr>
            <a:r>
              <a:rPr lang="cs-CZ" altLang="cs-CZ" sz="2400" dirty="0"/>
              <a:t>Predator gets satiated </a:t>
            </a:r>
            <a:r>
              <a:rPr lang="cs-CZ" altLang="cs-CZ" sz="2000" dirty="0"/>
              <a:t>(no density-dependency yet)</a:t>
            </a:r>
            <a:endParaRPr lang="en-GB" altLang="cs-CZ" sz="2000" dirty="0"/>
          </a:p>
          <a:p>
            <a:pPr>
              <a:spcBef>
                <a:spcPct val="50000"/>
              </a:spcBef>
              <a:buFontTx/>
              <a:buNone/>
            </a:pPr>
            <a:r>
              <a:rPr lang="en-GB" altLang="cs-CZ" sz="2400" dirty="0" err="1"/>
              <a:t>Holling</a:t>
            </a:r>
            <a:r>
              <a:rPr lang="cs-CZ" altLang="cs-CZ" sz="2400" dirty="0"/>
              <a:t>‘s</a:t>
            </a:r>
            <a:r>
              <a:rPr lang="en-GB" altLang="cs-CZ" sz="2400" dirty="0"/>
              <a:t> </a:t>
            </a:r>
            <a:r>
              <a:rPr lang="en-GB" altLang="cs-CZ" sz="2400" dirty="0" err="1"/>
              <a:t>typ</a:t>
            </a:r>
            <a:r>
              <a:rPr lang="cs-CZ" altLang="cs-CZ" sz="2400" dirty="0"/>
              <a:t>es:</a:t>
            </a:r>
          </a:p>
          <a:p>
            <a:pPr marL="342900" indent="-342900">
              <a:spcBef>
                <a:spcPct val="50000"/>
              </a:spcBef>
            </a:pPr>
            <a:r>
              <a:rPr lang="cs-CZ" altLang="cs-CZ" sz="2400" dirty="0"/>
              <a:t>I – linear growth to a limit.</a:t>
            </a:r>
          </a:p>
          <a:p>
            <a:pPr marL="342900" indent="-342900">
              <a:spcBef>
                <a:spcPct val="50000"/>
              </a:spcBef>
            </a:pPr>
            <a:r>
              <a:rPr lang="en-GB" altLang="cs-CZ" sz="2400" dirty="0"/>
              <a:t>II </a:t>
            </a:r>
            <a:r>
              <a:rPr lang="cs-CZ" altLang="cs-CZ" sz="2400" dirty="0"/>
              <a:t>– gradual satiation; combination of time needed for finding the prey, and for processing the prey (catch, eat, digest)</a:t>
            </a:r>
            <a:br>
              <a:rPr lang="cs-CZ" altLang="cs-CZ" sz="2400" dirty="0"/>
            </a:br>
            <a:r>
              <a:rPr lang="en-GB" altLang="cs-CZ" sz="2400" dirty="0">
                <a:solidFill>
                  <a:srgbClr val="999999"/>
                </a:solidFill>
              </a:rPr>
              <a:t>(</a:t>
            </a:r>
            <a:r>
              <a:rPr lang="en-GB" altLang="cs-CZ" sz="2400" dirty="0" err="1">
                <a:solidFill>
                  <a:srgbClr val="999999"/>
                </a:solidFill>
              </a:rPr>
              <a:t>Holling</a:t>
            </a:r>
            <a:r>
              <a:rPr lang="cs-CZ" altLang="cs-CZ" sz="2400" dirty="0">
                <a:solidFill>
                  <a:srgbClr val="999999"/>
                </a:solidFill>
              </a:rPr>
              <a:t>‘s d</a:t>
            </a:r>
            <a:r>
              <a:rPr lang="en-GB" altLang="cs-CZ" sz="2400" dirty="0">
                <a:solidFill>
                  <a:srgbClr val="999999"/>
                </a:solidFill>
              </a:rPr>
              <a:t>is</a:t>
            </a:r>
            <a:r>
              <a:rPr lang="cs-CZ" altLang="cs-CZ" sz="2400" dirty="0">
                <a:solidFill>
                  <a:srgbClr val="999999"/>
                </a:solidFill>
              </a:rPr>
              <a:t>c</a:t>
            </a:r>
            <a:r>
              <a:rPr lang="en-GB" altLang="cs-CZ" sz="2400" dirty="0">
                <a:solidFill>
                  <a:srgbClr val="999999"/>
                </a:solidFill>
              </a:rPr>
              <a:t> equation)</a:t>
            </a:r>
            <a:endParaRPr lang="cs-CZ" altLang="cs-CZ" sz="2400" dirty="0">
              <a:solidFill>
                <a:srgbClr val="999999"/>
              </a:solidFill>
            </a:endParaRPr>
          </a:p>
          <a:p>
            <a:pPr marL="342900" indent="-342900">
              <a:spcBef>
                <a:spcPct val="50000"/>
              </a:spcBef>
            </a:pPr>
            <a:r>
              <a:rPr lang="en-GB" altLang="cs-CZ" sz="2400" dirty="0"/>
              <a:t>III – </a:t>
            </a:r>
            <a:r>
              <a:rPr lang="cs-CZ" altLang="cs-CZ" sz="2400" dirty="0"/>
              <a:t>at small prey density, they can all hide</a:t>
            </a:r>
            <a:r>
              <a:rPr lang="en-GB" altLang="cs-CZ" sz="2400" dirty="0"/>
              <a:t>.</a:t>
            </a:r>
          </a:p>
          <a:p>
            <a:pPr>
              <a:spcBef>
                <a:spcPct val="50000"/>
              </a:spcBef>
              <a:buFontTx/>
              <a:buNone/>
            </a:pPr>
            <a:endParaRPr lang="cs-CZ" altLang="cs-CZ" sz="2400" dirty="0"/>
          </a:p>
          <a:p>
            <a:pPr>
              <a:spcBef>
                <a:spcPct val="50000"/>
              </a:spcBef>
              <a:buFontTx/>
              <a:buNone/>
            </a:pPr>
            <a:endParaRPr lang="en-GB" altLang="cs-CZ" sz="2400" b="1" dirty="0"/>
          </a:p>
        </p:txBody>
      </p:sp>
      <p:pic>
        <p:nvPicPr>
          <p:cNvPr id="18436" name="Picture 4"/>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7323" t="3626" r="1389" b="8574"/>
          <a:stretch/>
        </p:blipFill>
        <p:spPr bwMode="auto">
          <a:xfrm>
            <a:off x="744260" y="4377741"/>
            <a:ext cx="2847531" cy="2133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7" name="Picture 5"/>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5405" t="6941" r="4914" b="6203"/>
          <a:stretch/>
        </p:blipFill>
        <p:spPr bwMode="auto">
          <a:xfrm>
            <a:off x="3457574" y="4451726"/>
            <a:ext cx="2730523" cy="2059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8" name="Picture 6"/>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5195" t="4403" r="5714" b="7523"/>
          <a:stretch/>
        </p:blipFill>
        <p:spPr bwMode="auto">
          <a:xfrm>
            <a:off x="6188097" y="4377742"/>
            <a:ext cx="2771684" cy="2133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9" name="Rectangle 7"/>
          <p:cNvSpPr>
            <a:spLocks noChangeArrowheads="1"/>
          </p:cNvSpPr>
          <p:nvPr/>
        </p:nvSpPr>
        <p:spPr bwMode="auto">
          <a:xfrm>
            <a:off x="7171621" y="3183102"/>
            <a:ext cx="1905000" cy="111629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cs-CZ" altLang="cs-CZ" sz="2400"/>
          </a:p>
        </p:txBody>
      </p:sp>
      <p:sp>
        <p:nvSpPr>
          <p:cNvPr id="18440" name="Line 8"/>
          <p:cNvSpPr>
            <a:spLocks noChangeShapeType="1"/>
          </p:cNvSpPr>
          <p:nvPr/>
        </p:nvSpPr>
        <p:spPr bwMode="auto">
          <a:xfrm flipV="1">
            <a:off x="7171621" y="3183102"/>
            <a:ext cx="1905000" cy="111629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41" name="Text Box 10"/>
          <p:cNvSpPr txBox="1">
            <a:spLocks noChangeArrowheads="1"/>
          </p:cNvSpPr>
          <p:nvPr/>
        </p:nvSpPr>
        <p:spPr bwMode="auto">
          <a:xfrm>
            <a:off x="7171621" y="3669855"/>
            <a:ext cx="194482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50000"/>
              </a:spcBef>
              <a:buFontTx/>
              <a:buNone/>
            </a:pPr>
            <a:r>
              <a:rPr lang="cs-CZ" altLang="cs-CZ" sz="2000" dirty="0">
                <a:solidFill>
                  <a:srgbClr val="999999"/>
                </a:solidFill>
              </a:rPr>
              <a:t>in </a:t>
            </a:r>
            <a:r>
              <a:rPr lang="en-GB" altLang="cs-CZ" sz="2000" dirty="0">
                <a:solidFill>
                  <a:srgbClr val="999999"/>
                </a:solidFill>
              </a:rPr>
              <a:t>L</a:t>
            </a:r>
            <a:r>
              <a:rPr lang="cs-CZ" altLang="cs-CZ" sz="2000" dirty="0">
                <a:solidFill>
                  <a:srgbClr val="999999"/>
                </a:solidFill>
              </a:rPr>
              <a:t>-</a:t>
            </a:r>
            <a:r>
              <a:rPr lang="en-GB" altLang="cs-CZ" sz="2000" dirty="0">
                <a:solidFill>
                  <a:srgbClr val="999999"/>
                </a:solidFill>
              </a:rPr>
              <a:t>V </a:t>
            </a:r>
            <a:r>
              <a:rPr lang="cs-CZ" altLang="cs-CZ" sz="2000" dirty="0">
                <a:solidFill>
                  <a:srgbClr val="999999"/>
                </a:solidFill>
              </a:rPr>
              <a:t>unlimited constant increase</a:t>
            </a:r>
            <a:endParaRPr lang="en-GB" altLang="cs-CZ" sz="2000" dirty="0">
              <a:solidFill>
                <a:srgbClr val="999999"/>
              </a:solidFill>
            </a:endParaRPr>
          </a:p>
        </p:txBody>
      </p:sp>
      <p:sp>
        <p:nvSpPr>
          <p:cNvPr id="10" name="Text Box 10">
            <a:extLst>
              <a:ext uri="{FF2B5EF4-FFF2-40B4-BE49-F238E27FC236}">
                <a16:creationId xmlns:a16="http://schemas.microsoft.com/office/drawing/2014/main" id="{8E9A3BB7-AB92-459B-A2FF-33106EA1AFA5}"/>
              </a:ext>
            </a:extLst>
          </p:cNvPr>
          <p:cNvSpPr txBox="1">
            <a:spLocks noChangeArrowheads="1"/>
          </p:cNvSpPr>
          <p:nvPr/>
        </p:nvSpPr>
        <p:spPr bwMode="auto">
          <a:xfrm>
            <a:off x="4287984" y="6396335"/>
            <a:ext cx="252845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50000"/>
              </a:spcBef>
              <a:buFontTx/>
              <a:buNone/>
            </a:pPr>
            <a:r>
              <a:rPr lang="cs-CZ" altLang="cs-CZ" sz="2000" b="1">
                <a:latin typeface="Arial" panose="020B0604020202020204" pitchFamily="34" charset="0"/>
                <a:cs typeface="Arial" panose="020B0604020202020204" pitchFamily="34" charset="0"/>
              </a:rPr>
              <a:t>Prey</a:t>
            </a:r>
            <a:r>
              <a:rPr lang="cs-CZ" altLang="cs-CZ" sz="2400" b="1">
                <a:latin typeface="Arial" panose="020B0604020202020204" pitchFamily="34" charset="0"/>
                <a:cs typeface="Arial" panose="020B0604020202020204" pitchFamily="34" charset="0"/>
              </a:rPr>
              <a:t> </a:t>
            </a:r>
            <a:r>
              <a:rPr lang="cs-CZ" altLang="cs-CZ" sz="2000" b="1">
                <a:latin typeface="Arial" panose="020B0604020202020204" pitchFamily="34" charset="0"/>
                <a:cs typeface="Arial" panose="020B0604020202020204" pitchFamily="34" charset="0"/>
              </a:rPr>
              <a:t>density</a:t>
            </a:r>
            <a:endParaRPr lang="en-GB" altLang="cs-CZ" sz="2000" b="1">
              <a:latin typeface="Arial" panose="020B0604020202020204" pitchFamily="34" charset="0"/>
              <a:cs typeface="Arial" panose="020B0604020202020204" pitchFamily="34" charset="0"/>
            </a:endParaRPr>
          </a:p>
        </p:txBody>
      </p:sp>
      <p:sp>
        <p:nvSpPr>
          <p:cNvPr id="11" name="Text Box 10">
            <a:extLst>
              <a:ext uri="{FF2B5EF4-FFF2-40B4-BE49-F238E27FC236}">
                <a16:creationId xmlns:a16="http://schemas.microsoft.com/office/drawing/2014/main" id="{4C77DB89-241F-4317-A178-BCB90AE227EC}"/>
              </a:ext>
            </a:extLst>
          </p:cNvPr>
          <p:cNvSpPr txBox="1">
            <a:spLocks noChangeArrowheads="1"/>
          </p:cNvSpPr>
          <p:nvPr/>
        </p:nvSpPr>
        <p:spPr bwMode="auto">
          <a:xfrm rot="16200000">
            <a:off x="-639345" y="5247719"/>
            <a:ext cx="205932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50000"/>
              </a:spcBef>
              <a:buFontTx/>
              <a:buNone/>
            </a:pPr>
            <a:r>
              <a:rPr lang="cs-CZ" altLang="cs-CZ" sz="2000" b="1">
                <a:latin typeface="Arial" panose="020B0604020202020204" pitchFamily="34" charset="0"/>
                <a:cs typeface="Arial" panose="020B0604020202020204" pitchFamily="34" charset="0"/>
              </a:rPr>
              <a:t>Prey attacked</a:t>
            </a:r>
            <a:br>
              <a:rPr lang="cs-CZ" altLang="cs-CZ" sz="2000" b="1">
                <a:latin typeface="Arial" panose="020B0604020202020204" pitchFamily="34" charset="0"/>
                <a:cs typeface="Arial" panose="020B0604020202020204" pitchFamily="34" charset="0"/>
              </a:rPr>
            </a:br>
            <a:r>
              <a:rPr lang="cs-CZ" altLang="cs-CZ" sz="2000" b="1">
                <a:latin typeface="Arial" panose="020B0604020202020204" pitchFamily="34" charset="0"/>
                <a:cs typeface="Arial" panose="020B0604020202020204" pitchFamily="34" charset="0"/>
              </a:rPr>
              <a:t>per predator</a:t>
            </a:r>
            <a:endParaRPr lang="en-GB" altLang="cs-CZ" sz="2000" b="1">
              <a:latin typeface="Arial" panose="020B0604020202020204" pitchFamily="34" charset="0"/>
              <a:cs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228600" y="226676"/>
            <a:ext cx="8686800" cy="5878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50000"/>
              </a:spcBef>
              <a:buFontTx/>
              <a:buNone/>
            </a:pPr>
            <a:r>
              <a:rPr lang="cs-CZ" altLang="cs-CZ" sz="2800" b="1" dirty="0"/>
              <a:t>Functional response – Holling type II</a:t>
            </a:r>
          </a:p>
          <a:p>
            <a:pPr>
              <a:spcBef>
                <a:spcPct val="50000"/>
              </a:spcBef>
              <a:buFontTx/>
              <a:buNone/>
            </a:pPr>
            <a:r>
              <a:rPr lang="cs-CZ" altLang="cs-CZ" sz="2400" i="1" dirty="0"/>
              <a:t>T</a:t>
            </a:r>
            <a:r>
              <a:rPr lang="cs-CZ" altLang="cs-CZ" sz="2400" dirty="0"/>
              <a:t> – total time (or energy) spent by hunt; </a:t>
            </a:r>
            <a:r>
              <a:rPr lang="cs-CZ" altLang="cs-CZ" sz="2400" i="1" dirty="0"/>
              <a:t>T = T</a:t>
            </a:r>
            <a:r>
              <a:rPr lang="cs-CZ" altLang="cs-CZ" sz="2400" i="1" baseline="-25000" dirty="0"/>
              <a:t>s</a:t>
            </a:r>
            <a:r>
              <a:rPr lang="cs-CZ" altLang="cs-CZ" sz="2400" i="1" dirty="0"/>
              <a:t> + T</a:t>
            </a:r>
            <a:r>
              <a:rPr lang="cs-CZ" altLang="cs-CZ" sz="2400" i="1" baseline="-25000" dirty="0"/>
              <a:t>h</a:t>
            </a:r>
            <a:br>
              <a:rPr lang="cs-CZ" altLang="cs-CZ" sz="2400" dirty="0"/>
            </a:br>
            <a:r>
              <a:rPr lang="cs-CZ" altLang="cs-CZ" sz="2400" dirty="0"/>
              <a:t>	</a:t>
            </a:r>
            <a:r>
              <a:rPr lang="cs-CZ" altLang="cs-CZ" sz="2400" i="1" dirty="0"/>
              <a:t>T</a:t>
            </a:r>
            <a:r>
              <a:rPr lang="cs-CZ" altLang="cs-CZ" sz="2400" i="1" baseline="-25000" dirty="0"/>
              <a:t>s</a:t>
            </a:r>
            <a:r>
              <a:rPr lang="cs-CZ" altLang="cs-CZ" sz="2400" dirty="0"/>
              <a:t> – time for searching; decrease with increasing prey density</a:t>
            </a:r>
            <a:br>
              <a:rPr lang="cs-CZ" altLang="cs-CZ" sz="2400" dirty="0"/>
            </a:br>
            <a:r>
              <a:rPr lang="cs-CZ" altLang="cs-CZ" sz="2400" dirty="0"/>
              <a:t>	</a:t>
            </a:r>
            <a:r>
              <a:rPr lang="cs-CZ" altLang="cs-CZ" sz="2400" i="1" dirty="0"/>
              <a:t>T</a:t>
            </a:r>
            <a:r>
              <a:rPr lang="cs-CZ" altLang="cs-CZ" sz="2400" i="1" baseline="-25000" dirty="0"/>
              <a:t>h</a:t>
            </a:r>
            <a:r>
              <a:rPr lang="cs-CZ" altLang="cs-CZ" sz="2400" dirty="0"/>
              <a:t> – time for handling; independent of prey density</a:t>
            </a:r>
          </a:p>
          <a:p>
            <a:pPr>
              <a:spcBef>
                <a:spcPct val="50000"/>
              </a:spcBef>
              <a:buFontTx/>
              <a:buNone/>
            </a:pPr>
            <a:r>
              <a:rPr lang="cs-CZ" altLang="cs-CZ" sz="2400" i="1" dirty="0"/>
              <a:t>cN = cN/</a:t>
            </a:r>
            <a:r>
              <a:rPr lang="cs-CZ" altLang="cs-CZ" sz="2400" dirty="0"/>
              <a:t>(1+</a:t>
            </a:r>
            <a:r>
              <a:rPr lang="cs-CZ" altLang="cs-CZ" sz="2400" i="1" dirty="0"/>
              <a:t>c</a:t>
            </a:r>
            <a:r>
              <a:rPr lang="cs-CZ" altLang="cs-CZ" sz="2400" b="1" i="1" dirty="0"/>
              <a:t>h</a:t>
            </a:r>
            <a:r>
              <a:rPr lang="cs-CZ" altLang="cs-CZ" sz="2400" i="1" dirty="0"/>
              <a:t>N</a:t>
            </a:r>
            <a:r>
              <a:rPr lang="cs-CZ" altLang="cs-CZ" sz="2400" dirty="0"/>
              <a:t>)</a:t>
            </a:r>
            <a:br>
              <a:rPr lang="cs-CZ" altLang="cs-CZ" sz="2400" dirty="0"/>
            </a:br>
            <a:r>
              <a:rPr lang="cs-CZ" altLang="cs-CZ" sz="2400" dirty="0"/>
              <a:t>	</a:t>
            </a:r>
            <a:r>
              <a:rPr lang="cs-CZ" altLang="cs-CZ" sz="2400" i="1" dirty="0"/>
              <a:t>c</a:t>
            </a:r>
            <a:r>
              <a:rPr lang="cs-CZ" altLang="cs-CZ" sz="2400" dirty="0"/>
              <a:t> – attack rate</a:t>
            </a:r>
            <a:br>
              <a:rPr lang="cs-CZ" altLang="cs-CZ" sz="2400" dirty="0"/>
            </a:br>
            <a:r>
              <a:rPr lang="cs-CZ" altLang="cs-CZ" sz="2400" dirty="0"/>
              <a:t>	</a:t>
            </a:r>
            <a:r>
              <a:rPr lang="cs-CZ" altLang="cs-CZ" sz="2400" i="1" dirty="0"/>
              <a:t>h</a:t>
            </a:r>
            <a:r>
              <a:rPr lang="cs-CZ" altLang="cs-CZ" sz="2400" dirty="0"/>
              <a:t> – </a:t>
            </a:r>
            <a:r>
              <a:rPr lang="cs-CZ" altLang="cs-CZ" sz="2400"/>
              <a:t>handling time</a:t>
            </a:r>
            <a:endParaRPr lang="cs-CZ" altLang="cs-CZ" sz="1200"/>
          </a:p>
          <a:p>
            <a:pPr>
              <a:spcBef>
                <a:spcPct val="50000"/>
              </a:spcBef>
              <a:buNone/>
            </a:pPr>
            <a:r>
              <a:rPr lang="en-GB" altLang="cs-CZ" sz="2400" i="1"/>
              <a:t>d</a:t>
            </a:r>
            <a:r>
              <a:rPr lang="cs-CZ" altLang="cs-CZ" sz="2400" i="1"/>
              <a:t>N</a:t>
            </a:r>
            <a:r>
              <a:rPr lang="en-GB" altLang="cs-CZ" sz="2400" i="1"/>
              <a:t>/dt = </a:t>
            </a:r>
            <a:r>
              <a:rPr lang="cs-CZ" altLang="cs-CZ" sz="2400" i="1"/>
              <a:t>r</a:t>
            </a:r>
            <a:r>
              <a:rPr lang="cs-CZ" altLang="cs-CZ" sz="2400" i="1" baseline="-25000"/>
              <a:t>N</a:t>
            </a:r>
            <a:r>
              <a:rPr lang="cs-CZ" altLang="cs-CZ" sz="2400" i="1"/>
              <a:t>N - </a:t>
            </a:r>
            <a:r>
              <a:rPr lang="cs-CZ" altLang="cs-CZ" sz="2400" b="1" i="1"/>
              <a:t>cN/</a:t>
            </a:r>
            <a:r>
              <a:rPr lang="cs-CZ" altLang="cs-CZ" sz="2400" b="1"/>
              <a:t>(1+</a:t>
            </a:r>
            <a:r>
              <a:rPr lang="cs-CZ" altLang="cs-CZ" sz="2400" b="1" i="1"/>
              <a:t>chN</a:t>
            </a:r>
            <a:r>
              <a:rPr lang="cs-CZ" altLang="cs-CZ" sz="2400" b="1"/>
              <a:t>)</a:t>
            </a:r>
            <a:r>
              <a:rPr lang="cs-CZ" altLang="cs-CZ" sz="2400" i="1"/>
              <a:t>P</a:t>
            </a:r>
          </a:p>
          <a:p>
            <a:pPr>
              <a:spcBef>
                <a:spcPct val="50000"/>
              </a:spcBef>
              <a:buNone/>
            </a:pPr>
            <a:r>
              <a:rPr lang="en-GB" altLang="cs-CZ" sz="2400" i="1"/>
              <a:t>dP</a:t>
            </a:r>
            <a:r>
              <a:rPr lang="en-GB" altLang="cs-CZ" sz="2400" i="1" dirty="0"/>
              <a:t>/dt = </a:t>
            </a:r>
            <a:r>
              <a:rPr lang="cs-CZ" altLang="cs-CZ" sz="2400" i="1" dirty="0"/>
              <a:t>g</a:t>
            </a:r>
            <a:r>
              <a:rPr lang="cs-CZ" altLang="cs-CZ" sz="2400" b="1" i="1" dirty="0"/>
              <a:t>cN/</a:t>
            </a:r>
            <a:r>
              <a:rPr lang="cs-CZ" altLang="cs-CZ" sz="2400" b="1" dirty="0"/>
              <a:t>(1+</a:t>
            </a:r>
            <a:r>
              <a:rPr lang="cs-CZ" altLang="cs-CZ" sz="2400" b="1" i="1" dirty="0"/>
              <a:t>chN</a:t>
            </a:r>
            <a:r>
              <a:rPr lang="cs-CZ" altLang="cs-CZ" sz="2400" b="1" dirty="0"/>
              <a:t>)</a:t>
            </a:r>
            <a:r>
              <a:rPr lang="en-GB" altLang="cs-CZ" sz="2400" i="1" dirty="0"/>
              <a:t>P </a:t>
            </a:r>
            <a:r>
              <a:rPr lang="cs-CZ" altLang="cs-CZ" sz="2400" i="1" dirty="0"/>
              <a:t>-</a:t>
            </a:r>
            <a:r>
              <a:rPr lang="en-GB" altLang="cs-CZ" sz="2400" i="1" dirty="0"/>
              <a:t> </a:t>
            </a:r>
            <a:r>
              <a:rPr lang="cs-CZ" altLang="cs-CZ" sz="2400" i="1" dirty="0"/>
              <a:t>d</a:t>
            </a:r>
            <a:r>
              <a:rPr lang="en-GB" altLang="cs-CZ" sz="2400" i="1" baseline="-25000" dirty="0"/>
              <a:t>P</a:t>
            </a:r>
            <a:r>
              <a:rPr lang="en-GB" altLang="cs-CZ" sz="2400" i="1" dirty="0"/>
              <a:t>P</a:t>
            </a:r>
            <a:r>
              <a:rPr lang="cs-CZ" altLang="cs-CZ" sz="2400" i="1" dirty="0"/>
              <a:t> </a:t>
            </a:r>
          </a:p>
          <a:p>
            <a:pPr>
              <a:spcBef>
                <a:spcPct val="50000"/>
              </a:spcBef>
              <a:buFontTx/>
              <a:buNone/>
            </a:pPr>
            <a:endParaRPr lang="cs-CZ" altLang="cs-CZ" sz="2400" dirty="0"/>
          </a:p>
          <a:p>
            <a:pPr>
              <a:spcBef>
                <a:spcPct val="50000"/>
              </a:spcBef>
              <a:buFontTx/>
              <a:buNone/>
            </a:pPr>
            <a:endParaRPr lang="cs-CZ" altLang="cs-CZ" sz="2400" dirty="0"/>
          </a:p>
          <a:p>
            <a:pPr>
              <a:spcBef>
                <a:spcPct val="50000"/>
              </a:spcBef>
              <a:buFontTx/>
              <a:buNone/>
            </a:pPr>
            <a:endParaRPr lang="en-GB" altLang="cs-CZ" sz="2400" b="1" dirty="0"/>
          </a:p>
        </p:txBody>
      </p:sp>
      <p:pic>
        <p:nvPicPr>
          <p:cNvPr id="18437" name="Picture 5"/>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5405" t="6941" r="4914" b="6203"/>
          <a:stretch/>
        </p:blipFill>
        <p:spPr bwMode="auto">
          <a:xfrm>
            <a:off x="685800" y="4451726"/>
            <a:ext cx="2730523" cy="2059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10">
            <a:extLst>
              <a:ext uri="{FF2B5EF4-FFF2-40B4-BE49-F238E27FC236}">
                <a16:creationId xmlns:a16="http://schemas.microsoft.com/office/drawing/2014/main" id="{8E9A3BB7-AB92-459B-A2FF-33106EA1AFA5}"/>
              </a:ext>
            </a:extLst>
          </p:cNvPr>
          <p:cNvSpPr txBox="1">
            <a:spLocks noChangeArrowheads="1"/>
          </p:cNvSpPr>
          <p:nvPr/>
        </p:nvSpPr>
        <p:spPr bwMode="auto">
          <a:xfrm>
            <a:off x="1433946" y="6396335"/>
            <a:ext cx="198237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50000"/>
              </a:spcBef>
              <a:buFontTx/>
              <a:buNone/>
            </a:pPr>
            <a:r>
              <a:rPr lang="cs-CZ" altLang="cs-CZ" sz="2000" b="1">
                <a:latin typeface="Arial" panose="020B0604020202020204" pitchFamily="34" charset="0"/>
                <a:cs typeface="Arial" panose="020B0604020202020204" pitchFamily="34" charset="0"/>
              </a:rPr>
              <a:t>Prey</a:t>
            </a:r>
            <a:r>
              <a:rPr lang="cs-CZ" altLang="cs-CZ" sz="2400" b="1">
                <a:latin typeface="Arial" panose="020B0604020202020204" pitchFamily="34" charset="0"/>
                <a:cs typeface="Arial" panose="020B0604020202020204" pitchFamily="34" charset="0"/>
              </a:rPr>
              <a:t> </a:t>
            </a:r>
            <a:r>
              <a:rPr lang="cs-CZ" altLang="cs-CZ" sz="2000" b="1">
                <a:latin typeface="Arial" panose="020B0604020202020204" pitchFamily="34" charset="0"/>
                <a:cs typeface="Arial" panose="020B0604020202020204" pitchFamily="34" charset="0"/>
              </a:rPr>
              <a:t>density</a:t>
            </a:r>
            <a:endParaRPr lang="en-GB" altLang="cs-CZ" sz="2000" b="1">
              <a:latin typeface="Arial" panose="020B0604020202020204" pitchFamily="34" charset="0"/>
              <a:cs typeface="Arial" panose="020B0604020202020204" pitchFamily="34" charset="0"/>
            </a:endParaRPr>
          </a:p>
        </p:txBody>
      </p:sp>
      <p:sp>
        <p:nvSpPr>
          <p:cNvPr id="11" name="Text Box 10">
            <a:extLst>
              <a:ext uri="{FF2B5EF4-FFF2-40B4-BE49-F238E27FC236}">
                <a16:creationId xmlns:a16="http://schemas.microsoft.com/office/drawing/2014/main" id="{4C77DB89-241F-4317-A178-BCB90AE227EC}"/>
              </a:ext>
            </a:extLst>
          </p:cNvPr>
          <p:cNvSpPr txBox="1">
            <a:spLocks noChangeArrowheads="1"/>
          </p:cNvSpPr>
          <p:nvPr/>
        </p:nvSpPr>
        <p:spPr bwMode="auto">
          <a:xfrm rot="16200000">
            <a:off x="-639345" y="5247719"/>
            <a:ext cx="205932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50000"/>
              </a:spcBef>
              <a:buFontTx/>
              <a:buNone/>
            </a:pPr>
            <a:r>
              <a:rPr lang="cs-CZ" altLang="cs-CZ" sz="2000" b="1">
                <a:latin typeface="Arial" panose="020B0604020202020204" pitchFamily="34" charset="0"/>
                <a:cs typeface="Arial" panose="020B0604020202020204" pitchFamily="34" charset="0"/>
              </a:rPr>
              <a:t>Prey attacked</a:t>
            </a:r>
            <a:br>
              <a:rPr lang="cs-CZ" altLang="cs-CZ" sz="2000" b="1">
                <a:latin typeface="Arial" panose="020B0604020202020204" pitchFamily="34" charset="0"/>
                <a:cs typeface="Arial" panose="020B0604020202020204" pitchFamily="34" charset="0"/>
              </a:rPr>
            </a:br>
            <a:r>
              <a:rPr lang="cs-CZ" altLang="cs-CZ" sz="2000" b="1">
                <a:latin typeface="Arial" panose="020B0604020202020204" pitchFamily="34" charset="0"/>
                <a:cs typeface="Arial" panose="020B0604020202020204" pitchFamily="34" charset="0"/>
              </a:rPr>
              <a:t>per predator</a:t>
            </a:r>
            <a:endParaRPr lang="en-GB" altLang="cs-CZ" sz="2000" b="1">
              <a:latin typeface="Arial" panose="020B0604020202020204" pitchFamily="34" charset="0"/>
              <a:cs typeface="Arial" panose="020B0604020202020204" pitchFamily="34" charset="0"/>
            </a:endParaRPr>
          </a:p>
        </p:txBody>
      </p:sp>
      <p:cxnSp>
        <p:nvCxnSpPr>
          <p:cNvPr id="2" name="Straight Arrow Connector 1">
            <a:extLst>
              <a:ext uri="{FF2B5EF4-FFF2-40B4-BE49-F238E27FC236}">
                <a16:creationId xmlns:a16="http://schemas.microsoft.com/office/drawing/2014/main" id="{44A0236B-5E98-5422-0351-C2DCD11DB3FC}"/>
              </a:ext>
            </a:extLst>
          </p:cNvPr>
          <p:cNvCxnSpPr/>
          <p:nvPr/>
        </p:nvCxnSpPr>
        <p:spPr bwMode="auto">
          <a:xfrm>
            <a:off x="1524000" y="1981200"/>
            <a:ext cx="457200" cy="243701"/>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Text Box 10">
            <a:extLst>
              <a:ext uri="{FF2B5EF4-FFF2-40B4-BE49-F238E27FC236}">
                <a16:creationId xmlns:a16="http://schemas.microsoft.com/office/drawing/2014/main" id="{C5304C4D-69D8-9443-3AF8-FEFE6174F9E7}"/>
              </a:ext>
            </a:extLst>
          </p:cNvPr>
          <p:cNvSpPr txBox="1">
            <a:spLocks noChangeArrowheads="1"/>
          </p:cNvSpPr>
          <p:nvPr/>
        </p:nvSpPr>
        <p:spPr bwMode="auto">
          <a:xfrm>
            <a:off x="4415133" y="2421045"/>
            <a:ext cx="469684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50000"/>
              </a:spcBef>
              <a:buFontTx/>
              <a:buNone/>
            </a:pPr>
            <a:r>
              <a:rPr lang="cs-CZ" altLang="cs-CZ" sz="2000"/>
              <a:t>affects how much is the respose curved (h=0 leads to linear increase – no satiation)</a:t>
            </a:r>
            <a:endParaRPr lang="cs-CZ" altLang="cs-CZ" sz="2000" dirty="0"/>
          </a:p>
        </p:txBody>
      </p:sp>
      <p:cxnSp>
        <p:nvCxnSpPr>
          <p:cNvPr id="4" name="Straight Arrow Connector 3">
            <a:extLst>
              <a:ext uri="{FF2B5EF4-FFF2-40B4-BE49-F238E27FC236}">
                <a16:creationId xmlns:a16="http://schemas.microsoft.com/office/drawing/2014/main" id="{179A83DE-5CC2-3DDC-15D9-11B0F903A967}"/>
              </a:ext>
            </a:extLst>
          </p:cNvPr>
          <p:cNvCxnSpPr/>
          <p:nvPr/>
        </p:nvCxnSpPr>
        <p:spPr bwMode="auto">
          <a:xfrm flipV="1">
            <a:off x="3633220" y="2774988"/>
            <a:ext cx="781913" cy="353943"/>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4977856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228600" y="226676"/>
            <a:ext cx="8686800" cy="6247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50000"/>
              </a:spcBef>
              <a:buFontTx/>
              <a:buNone/>
            </a:pPr>
            <a:r>
              <a:rPr lang="cs-CZ" altLang="cs-CZ" sz="2800" b="1" dirty="0"/>
              <a:t>Optimal foraging strategy</a:t>
            </a:r>
          </a:p>
          <a:p>
            <a:pPr>
              <a:spcBef>
                <a:spcPct val="50000"/>
              </a:spcBef>
              <a:buFontTx/>
              <a:buNone/>
            </a:pPr>
            <a:r>
              <a:rPr lang="cs-CZ" altLang="cs-CZ" sz="2400" dirty="0"/>
              <a:t>Should I be specialist or should I enrich my diet?</a:t>
            </a:r>
          </a:p>
          <a:p>
            <a:pPr>
              <a:spcBef>
                <a:spcPct val="50000"/>
              </a:spcBef>
              <a:buNone/>
            </a:pPr>
            <a:r>
              <a:rPr lang="cs-CZ" altLang="cs-CZ" sz="2400" i="1" dirty="0"/>
              <a:t>E</a:t>
            </a:r>
            <a:r>
              <a:rPr lang="cs-CZ" altLang="cs-CZ" sz="2400" dirty="0"/>
              <a:t> – energy in the prey;</a:t>
            </a:r>
            <a:r>
              <a:rPr lang="cs-CZ" altLang="cs-CZ" sz="2400" i="1" dirty="0"/>
              <a:t> T</a:t>
            </a:r>
            <a:r>
              <a:rPr lang="cs-CZ" altLang="cs-CZ" sz="2400" i="1" baseline="-25000" dirty="0"/>
              <a:t>s</a:t>
            </a:r>
            <a:r>
              <a:rPr lang="cs-CZ" altLang="cs-CZ" sz="2400" dirty="0"/>
              <a:t> – time for searching; </a:t>
            </a:r>
            <a:r>
              <a:rPr lang="cs-CZ" altLang="cs-CZ" sz="2400" i="1" dirty="0"/>
              <a:t>T</a:t>
            </a:r>
            <a:r>
              <a:rPr lang="cs-CZ" altLang="cs-CZ" sz="2400" i="1" baseline="-25000" dirty="0"/>
              <a:t>h</a:t>
            </a:r>
            <a:r>
              <a:rPr lang="cs-CZ" altLang="cs-CZ" sz="2400" dirty="0"/>
              <a:t> – time for handling</a:t>
            </a:r>
          </a:p>
          <a:p>
            <a:pPr>
              <a:spcBef>
                <a:spcPct val="50000"/>
              </a:spcBef>
              <a:buFontTx/>
              <a:buNone/>
            </a:pPr>
            <a:r>
              <a:rPr lang="cs-CZ" altLang="cs-CZ" sz="2400" dirty="0"/>
              <a:t>Yield from prey = </a:t>
            </a:r>
            <a:r>
              <a:rPr lang="cs-CZ" altLang="cs-CZ" sz="2400" i="1" dirty="0"/>
              <a:t>E</a:t>
            </a:r>
            <a:r>
              <a:rPr lang="cs-CZ" altLang="cs-CZ" sz="2400" i="1"/>
              <a:t>/T</a:t>
            </a:r>
            <a:r>
              <a:rPr lang="cs-CZ" altLang="cs-CZ" sz="2400" i="1" baseline="-25000"/>
              <a:t>h</a:t>
            </a:r>
            <a:br>
              <a:rPr lang="cs-CZ" altLang="cs-CZ" sz="2400" i="1" baseline="-25000"/>
            </a:br>
            <a:r>
              <a:rPr lang="cs-CZ" altLang="cs-CZ" sz="2400" b="1" i="1"/>
              <a:t>E</a:t>
            </a:r>
            <a:r>
              <a:rPr lang="cs-CZ" altLang="cs-CZ" sz="2400" b="1" i="1" baseline="-25000"/>
              <a:t>1</a:t>
            </a:r>
            <a:r>
              <a:rPr lang="cs-CZ" altLang="cs-CZ" sz="2400" b="1" i="1"/>
              <a:t> / T</a:t>
            </a:r>
            <a:r>
              <a:rPr lang="cs-CZ" altLang="cs-CZ" sz="2400" b="1" i="1" baseline="-25000"/>
              <a:t>h1</a:t>
            </a:r>
            <a:r>
              <a:rPr lang="cs-CZ" altLang="cs-CZ" sz="2400" b="1" i="1"/>
              <a:t> &gt; E</a:t>
            </a:r>
            <a:r>
              <a:rPr lang="cs-CZ" altLang="cs-CZ" sz="2400" b="1" i="1" baseline="-25000"/>
              <a:t>2</a:t>
            </a:r>
            <a:r>
              <a:rPr lang="cs-CZ" altLang="cs-CZ" sz="2400" b="1" i="1"/>
              <a:t> / T</a:t>
            </a:r>
            <a:r>
              <a:rPr lang="cs-CZ" altLang="cs-CZ" sz="2400" b="1" i="1" baseline="-25000"/>
              <a:t>h2 </a:t>
            </a:r>
            <a:r>
              <a:rPr lang="cs-CZ" altLang="cs-CZ" sz="2400"/>
              <a:t>(i.e. prey1 is better)</a:t>
            </a:r>
            <a:endParaRPr lang="cs-CZ" altLang="cs-CZ" sz="2400" dirty="0"/>
          </a:p>
          <a:p>
            <a:pPr>
              <a:spcBef>
                <a:spcPct val="50000"/>
              </a:spcBef>
              <a:buFontTx/>
              <a:buNone/>
            </a:pPr>
            <a:r>
              <a:rPr lang="cs-CZ" altLang="cs-CZ" sz="2400" dirty="0"/>
              <a:t>Yield from hunt </a:t>
            </a:r>
            <a:r>
              <a:rPr lang="cs-CZ" altLang="cs-CZ" sz="2400"/>
              <a:t>= </a:t>
            </a:r>
            <a:r>
              <a:rPr lang="cs-CZ" altLang="cs-CZ" sz="2400" i="1"/>
              <a:t>E</a:t>
            </a:r>
            <a:r>
              <a:rPr lang="cs-CZ" altLang="cs-CZ" sz="2400" i="1" dirty="0"/>
              <a:t>/(T</a:t>
            </a:r>
            <a:r>
              <a:rPr lang="cs-CZ" altLang="cs-CZ" sz="2400" i="1" baseline="-25000" dirty="0"/>
              <a:t>s</a:t>
            </a:r>
            <a:r>
              <a:rPr lang="cs-CZ" altLang="cs-CZ" sz="2400" i="1" dirty="0"/>
              <a:t>+T</a:t>
            </a:r>
            <a:r>
              <a:rPr lang="cs-CZ" altLang="cs-CZ" sz="2400" i="1" baseline="-25000" dirty="0"/>
              <a:t>h</a:t>
            </a:r>
            <a:r>
              <a:rPr lang="cs-CZ" altLang="cs-CZ" sz="2400" i="1" dirty="0"/>
              <a:t>)</a:t>
            </a:r>
          </a:p>
          <a:p>
            <a:pPr>
              <a:spcBef>
                <a:spcPct val="50000"/>
              </a:spcBef>
              <a:buFontTx/>
              <a:buNone/>
            </a:pPr>
            <a:r>
              <a:rPr lang="cs-CZ" altLang="cs-CZ" sz="2400" dirty="0"/>
              <a:t>If </a:t>
            </a:r>
            <a:r>
              <a:rPr lang="cs-CZ" altLang="cs-CZ" sz="2400" b="1" i="1" dirty="0"/>
              <a:t>E</a:t>
            </a:r>
            <a:r>
              <a:rPr lang="cs-CZ" altLang="cs-CZ" sz="2400" b="1" i="1" baseline="-25000" dirty="0"/>
              <a:t>1</a:t>
            </a:r>
            <a:r>
              <a:rPr lang="cs-CZ" altLang="cs-CZ" sz="2400" b="1" i="1" dirty="0"/>
              <a:t> / (T</a:t>
            </a:r>
            <a:r>
              <a:rPr lang="cs-CZ" altLang="cs-CZ" sz="2400" b="1" i="1" baseline="-25000" dirty="0"/>
              <a:t>s1</a:t>
            </a:r>
            <a:r>
              <a:rPr lang="cs-CZ" altLang="cs-CZ" sz="2400" b="1" i="1" dirty="0"/>
              <a:t> + T</a:t>
            </a:r>
            <a:r>
              <a:rPr lang="cs-CZ" altLang="cs-CZ" sz="2400" b="1" i="1" baseline="-25000" dirty="0"/>
              <a:t>h1</a:t>
            </a:r>
            <a:r>
              <a:rPr lang="cs-CZ" altLang="cs-CZ" sz="2400" b="1" i="1" dirty="0"/>
              <a:t>) ≤ E</a:t>
            </a:r>
            <a:r>
              <a:rPr lang="cs-CZ" altLang="cs-CZ" sz="2400" b="1" i="1" baseline="-25000" dirty="0"/>
              <a:t>2</a:t>
            </a:r>
            <a:r>
              <a:rPr lang="cs-CZ" altLang="cs-CZ" sz="2400" b="1" i="1" dirty="0"/>
              <a:t> / T</a:t>
            </a:r>
            <a:r>
              <a:rPr lang="cs-CZ" altLang="cs-CZ" sz="2400" b="1" i="1" baseline="-25000" dirty="0"/>
              <a:t>h2</a:t>
            </a:r>
            <a:r>
              <a:rPr lang="cs-CZ" altLang="cs-CZ" sz="2400" b="1" dirty="0"/>
              <a:t> </a:t>
            </a:r>
            <a:r>
              <a:rPr lang="cs-CZ" altLang="cs-CZ" sz="2000" dirty="0"/>
              <a:t>(i.e</a:t>
            </a:r>
            <a:r>
              <a:rPr lang="cs-CZ" altLang="cs-CZ" sz="2000"/>
              <a:t>. </a:t>
            </a:r>
            <a:r>
              <a:rPr lang="cs-CZ" altLang="cs-CZ" sz="2000" i="1"/>
              <a:t>T</a:t>
            </a:r>
            <a:r>
              <a:rPr lang="cs-CZ" altLang="cs-CZ" sz="2000" i="1" baseline="-25000"/>
              <a:t>s2</a:t>
            </a:r>
            <a:r>
              <a:rPr lang="cs-CZ" altLang="cs-CZ" sz="2000" i="1"/>
              <a:t>→0</a:t>
            </a:r>
            <a:r>
              <a:rPr lang="cs-CZ" altLang="cs-CZ" sz="2000" dirty="0"/>
              <a:t>)</a:t>
            </a:r>
            <a:r>
              <a:rPr lang="cs-CZ" altLang="cs-CZ" sz="2400" dirty="0"/>
              <a:t>,</a:t>
            </a:r>
            <a:br>
              <a:rPr lang="cs-CZ" altLang="cs-CZ" sz="2400" dirty="0"/>
            </a:br>
            <a:r>
              <a:rPr lang="cs-CZ" altLang="cs-CZ" sz="2400" dirty="0"/>
              <a:t>	it is worth to include species 2</a:t>
            </a:r>
          </a:p>
          <a:p>
            <a:pPr>
              <a:spcBef>
                <a:spcPct val="50000"/>
              </a:spcBef>
              <a:buNone/>
            </a:pPr>
            <a:r>
              <a:rPr lang="cs-CZ" altLang="cs-CZ" sz="2400" dirty="0"/>
              <a:t>I can eat also other species if I find them</a:t>
            </a:r>
            <a:br>
              <a:rPr lang="cs-CZ" altLang="cs-CZ" sz="2400" dirty="0"/>
            </a:br>
            <a:r>
              <a:rPr lang="cs-CZ" altLang="cs-CZ" sz="2400" dirty="0"/>
              <a:t>	during the search for the preferred one </a:t>
            </a:r>
          </a:p>
          <a:p>
            <a:pPr>
              <a:spcBef>
                <a:spcPct val="50000"/>
              </a:spcBef>
              <a:buFontTx/>
              <a:buNone/>
            </a:pPr>
            <a:r>
              <a:rPr lang="cs-CZ" altLang="cs-CZ" sz="2400"/>
              <a:t>Generally:</a:t>
            </a:r>
            <a:br>
              <a:rPr lang="cs-CZ" altLang="cs-CZ" sz="2400"/>
            </a:br>
            <a:r>
              <a:rPr lang="cs-CZ" altLang="cs-CZ" sz="2400" i="1"/>
              <a:t>T</a:t>
            </a:r>
            <a:r>
              <a:rPr lang="cs-CZ" altLang="cs-CZ" sz="2400" i="1" baseline="-25000"/>
              <a:t>s</a:t>
            </a:r>
            <a:r>
              <a:rPr lang="cs-CZ" altLang="cs-CZ" sz="2400" i="1"/>
              <a:t> &lt;&lt; T</a:t>
            </a:r>
            <a:r>
              <a:rPr lang="cs-CZ" altLang="cs-CZ" sz="2400" i="1" baseline="-25000"/>
              <a:t>h2</a:t>
            </a:r>
            <a:r>
              <a:rPr lang="cs-CZ" altLang="cs-CZ" sz="2400"/>
              <a:t> – specialised diet</a:t>
            </a:r>
            <a:br>
              <a:rPr lang="cs-CZ" altLang="cs-CZ" sz="2400"/>
            </a:br>
            <a:r>
              <a:rPr lang="cs-CZ" altLang="cs-CZ" sz="2400" i="1"/>
              <a:t>T</a:t>
            </a:r>
            <a:r>
              <a:rPr lang="cs-CZ" altLang="cs-CZ" sz="2400" i="1" baseline="-25000"/>
              <a:t>s</a:t>
            </a:r>
            <a:r>
              <a:rPr lang="cs-CZ" altLang="cs-CZ" sz="2400" i="1"/>
              <a:t> &gt;&gt; T</a:t>
            </a:r>
            <a:r>
              <a:rPr lang="cs-CZ" altLang="cs-CZ" sz="2400" i="1" baseline="-25000"/>
              <a:t>h2</a:t>
            </a:r>
            <a:r>
              <a:rPr lang="cs-CZ" altLang="cs-CZ" sz="2400"/>
              <a:t> </a:t>
            </a:r>
            <a:r>
              <a:rPr lang="cs-CZ" altLang="cs-CZ" sz="2400" dirty="0"/>
              <a:t>– rich diet</a:t>
            </a:r>
            <a:r>
              <a:rPr lang="cs-CZ" altLang="cs-CZ" sz="2400"/>
              <a:t>, generalists</a:t>
            </a:r>
            <a:endParaRPr lang="cs-CZ" altLang="cs-CZ" sz="2000" i="1" dirty="0"/>
          </a:p>
        </p:txBody>
      </p:sp>
    </p:spTree>
    <p:extLst>
      <p:ext uri="{BB962C8B-B14F-4D97-AF65-F5344CB8AC3E}">
        <p14:creationId xmlns:p14="http://schemas.microsoft.com/office/powerpoint/2010/main" val="1461320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81000" y="762000"/>
            <a:ext cx="3581400" cy="3048000"/>
          </a:xfrm>
        </p:spPr>
        <p:txBody>
          <a:bodyPr/>
          <a:lstStyle/>
          <a:p>
            <a:r>
              <a:rPr lang="en-GB" altLang="cs-CZ"/>
              <a:t>Type II </a:t>
            </a:r>
            <a:r>
              <a:rPr lang="cs-CZ" altLang="cs-CZ"/>
              <a:t>alone leads to </a:t>
            </a:r>
            <a:r>
              <a:rPr lang="en-GB" altLang="cs-CZ"/>
              <a:t>destabili</a:t>
            </a:r>
            <a:r>
              <a:rPr lang="cs-CZ" altLang="cs-CZ"/>
              <a:t>sation</a:t>
            </a:r>
            <a:endParaRPr lang="en-GB" altLang="cs-CZ"/>
          </a:p>
        </p:txBody>
      </p:sp>
      <p:pic>
        <p:nvPicPr>
          <p:cNvPr id="22531" name="Picture 3" descr="C:\DOCUME~1\BAOBAB~1\LOCALS~1\Temp\~AUT0018.bmp"/>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080164" y="1"/>
            <a:ext cx="498763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2" name="TextBox 1"/>
          <p:cNvSpPr txBox="1">
            <a:spLocks noChangeArrowheads="1"/>
          </p:cNvSpPr>
          <p:nvPr/>
        </p:nvSpPr>
        <p:spPr bwMode="auto">
          <a:xfrm>
            <a:off x="76200" y="4419600"/>
            <a:ext cx="38862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cs-CZ" altLang="en-US" sz="2400"/>
              <a:t>Clearly nonsense behaviour</a:t>
            </a:r>
          </a:p>
          <a:p>
            <a:pPr>
              <a:spcBef>
                <a:spcPct val="0"/>
              </a:spcBef>
              <a:buFontTx/>
              <a:buNone/>
            </a:pPr>
            <a:r>
              <a:rPr lang="cs-CZ" altLang="en-US" sz="2400"/>
              <a:t>– it can happen that introduction of correct assumption to the model can even worsen its behaviour</a:t>
            </a:r>
            <a:endParaRPr lang="en-US" altLang="en-US" sz="24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DOCUME~1\BAOBAB~1\LOCALS~1\Temp\~AUT0019.bmp"/>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52400" y="2819400"/>
            <a:ext cx="88392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Box 2">
            <a:extLst>
              <a:ext uri="{FF2B5EF4-FFF2-40B4-BE49-F238E27FC236}">
                <a16:creationId xmlns:a16="http://schemas.microsoft.com/office/drawing/2014/main" id="{C33C5A5F-39B7-4624-8421-19E8489DF07C}"/>
              </a:ext>
            </a:extLst>
          </p:cNvPr>
          <p:cNvSpPr txBox="1">
            <a:spLocks noChangeArrowheads="1"/>
          </p:cNvSpPr>
          <p:nvPr/>
        </p:nvSpPr>
        <p:spPr bwMode="auto">
          <a:xfrm>
            <a:off x="228600" y="226676"/>
            <a:ext cx="8839200"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50000"/>
              </a:spcBef>
              <a:buFontTx/>
              <a:buNone/>
            </a:pPr>
            <a:r>
              <a:rPr lang="cs-CZ" altLang="cs-CZ" sz="2400" b="1" dirty="0"/>
              <a:t>Joint application of Density dependence and Functional response</a:t>
            </a:r>
          </a:p>
          <a:p>
            <a:pPr>
              <a:spcBef>
                <a:spcPct val="50000"/>
              </a:spcBef>
              <a:buFontTx/>
              <a:buNone/>
            </a:pPr>
            <a:r>
              <a:rPr lang="cs-CZ" altLang="cs-CZ" sz="2400" dirty="0"/>
              <a:t>Stable oscilations</a:t>
            </a:r>
            <a:r>
              <a:rPr lang="cs-CZ" altLang="cs-CZ" sz="2400"/>
              <a:t>, independent </a:t>
            </a:r>
            <a:r>
              <a:rPr lang="cs-CZ" altLang="cs-CZ" sz="2400" dirty="0"/>
              <a:t>from initial conditions</a:t>
            </a:r>
            <a:endParaRPr lang="en-GB" altLang="cs-CZ" sz="2000" dirty="0"/>
          </a:p>
          <a:p>
            <a:pPr>
              <a:spcBef>
                <a:spcPct val="50000"/>
              </a:spcBef>
              <a:buFontTx/>
              <a:buNone/>
            </a:pPr>
            <a:endParaRPr lang="cs-CZ" altLang="cs-CZ" sz="2400" dirty="0"/>
          </a:p>
          <a:p>
            <a:pPr>
              <a:spcBef>
                <a:spcPct val="50000"/>
              </a:spcBef>
              <a:buFontTx/>
              <a:buNone/>
            </a:pPr>
            <a:endParaRPr lang="en-GB" altLang="cs-CZ" sz="2400" b="1"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a:extLst>
              <a:ext uri="{FF2B5EF4-FFF2-40B4-BE49-F238E27FC236}">
                <a16:creationId xmlns:a16="http://schemas.microsoft.com/office/drawing/2014/main" id="{C33C5A5F-39B7-4624-8421-19E8489DF07C}"/>
              </a:ext>
            </a:extLst>
          </p:cNvPr>
          <p:cNvSpPr txBox="1">
            <a:spLocks noChangeArrowheads="1"/>
          </p:cNvSpPr>
          <p:nvPr/>
        </p:nvSpPr>
        <p:spPr bwMode="auto">
          <a:xfrm>
            <a:off x="228599" y="226676"/>
            <a:ext cx="8915399"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50000"/>
              </a:spcBef>
              <a:buFontTx/>
              <a:buNone/>
            </a:pPr>
            <a:r>
              <a:rPr lang="cs-CZ" altLang="cs-CZ" sz="2400" b="1" dirty="0"/>
              <a:t>Joint application of Density dependence and Functional response</a:t>
            </a:r>
          </a:p>
          <a:p>
            <a:pPr>
              <a:spcBef>
                <a:spcPct val="50000"/>
              </a:spcBef>
              <a:buFontTx/>
              <a:buNone/>
            </a:pPr>
            <a:r>
              <a:rPr lang="cs-CZ" altLang="cs-CZ" sz="2400" dirty="0"/>
              <a:t>Stable oscilations</a:t>
            </a:r>
            <a:r>
              <a:rPr lang="cs-CZ" altLang="cs-CZ" sz="2400"/>
              <a:t>, independent </a:t>
            </a:r>
            <a:r>
              <a:rPr lang="cs-CZ" altLang="cs-CZ" sz="2400" dirty="0"/>
              <a:t>from initial conditions</a:t>
            </a:r>
            <a:endParaRPr lang="en-GB" altLang="cs-CZ" sz="2000" dirty="0"/>
          </a:p>
          <a:p>
            <a:pPr>
              <a:spcBef>
                <a:spcPct val="50000"/>
              </a:spcBef>
              <a:buFontTx/>
              <a:buNone/>
            </a:pPr>
            <a:endParaRPr lang="cs-CZ" altLang="cs-CZ" sz="2400"/>
          </a:p>
          <a:p>
            <a:pPr>
              <a:spcBef>
                <a:spcPct val="50000"/>
              </a:spcBef>
              <a:buFontTx/>
              <a:buNone/>
            </a:pPr>
            <a:endParaRPr lang="cs-CZ" altLang="cs-CZ" sz="2400" dirty="0"/>
          </a:p>
          <a:p>
            <a:pPr>
              <a:spcBef>
                <a:spcPct val="50000"/>
              </a:spcBef>
              <a:buFontTx/>
              <a:buNone/>
            </a:pPr>
            <a:r>
              <a:rPr lang="cs-CZ" altLang="cs-CZ" sz="2400" b="1"/>
              <a:t>Type II functional response		+ density dependence of prey</a:t>
            </a:r>
            <a:endParaRPr lang="en-GB" altLang="cs-CZ" sz="2400" b="1" dirty="0"/>
          </a:p>
        </p:txBody>
      </p:sp>
      <p:pic>
        <p:nvPicPr>
          <p:cNvPr id="4" name="Picture 3">
            <a:extLst>
              <a:ext uri="{FF2B5EF4-FFF2-40B4-BE49-F238E27FC236}">
                <a16:creationId xmlns:a16="http://schemas.microsoft.com/office/drawing/2014/main" id="{5A6D952C-5CC8-14A0-0413-78B3448A776A}"/>
              </a:ext>
            </a:extLst>
          </p:cNvPr>
          <p:cNvPicPr>
            <a:picLocks noChangeAspect="1"/>
          </p:cNvPicPr>
          <p:nvPr/>
        </p:nvPicPr>
        <p:blipFill>
          <a:blip r:embed="rId2"/>
          <a:stretch>
            <a:fillRect/>
          </a:stretch>
        </p:blipFill>
        <p:spPr>
          <a:xfrm>
            <a:off x="4564058" y="3352800"/>
            <a:ext cx="4579941" cy="3505200"/>
          </a:xfrm>
          <a:prstGeom prst="rect">
            <a:avLst/>
          </a:prstGeom>
        </p:spPr>
      </p:pic>
      <p:pic>
        <p:nvPicPr>
          <p:cNvPr id="5" name="Picture 4">
            <a:extLst>
              <a:ext uri="{FF2B5EF4-FFF2-40B4-BE49-F238E27FC236}">
                <a16:creationId xmlns:a16="http://schemas.microsoft.com/office/drawing/2014/main" id="{EF4E15FD-59A6-7868-BFEC-9BB921B352C5}"/>
              </a:ext>
            </a:extLst>
          </p:cNvPr>
          <p:cNvPicPr>
            <a:picLocks noChangeAspect="1"/>
          </p:cNvPicPr>
          <p:nvPr/>
        </p:nvPicPr>
        <p:blipFill>
          <a:blip r:embed="rId3"/>
          <a:stretch>
            <a:fillRect/>
          </a:stretch>
        </p:blipFill>
        <p:spPr>
          <a:xfrm>
            <a:off x="0" y="3352800"/>
            <a:ext cx="4579941" cy="3505200"/>
          </a:xfrm>
          <a:prstGeom prst="rect">
            <a:avLst/>
          </a:prstGeom>
        </p:spPr>
      </p:pic>
      <p:sp>
        <p:nvSpPr>
          <p:cNvPr id="6" name="Text Box 2">
            <a:extLst>
              <a:ext uri="{FF2B5EF4-FFF2-40B4-BE49-F238E27FC236}">
                <a16:creationId xmlns:a16="http://schemas.microsoft.com/office/drawing/2014/main" id="{7908F02B-3D9D-3527-A1D0-CE1554939189}"/>
              </a:ext>
            </a:extLst>
          </p:cNvPr>
          <p:cNvSpPr txBox="1">
            <a:spLocks noChangeArrowheads="1"/>
          </p:cNvSpPr>
          <p:nvPr/>
        </p:nvSpPr>
        <p:spPr bwMode="auto">
          <a:xfrm>
            <a:off x="8534400" y="6019800"/>
            <a:ext cx="457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50000"/>
              </a:spcBef>
              <a:buFontTx/>
              <a:buNone/>
            </a:pPr>
            <a:r>
              <a:rPr lang="cs-CZ" altLang="cs-CZ" sz="2400" b="1"/>
              <a:t>K</a:t>
            </a:r>
            <a:endParaRPr lang="en-GB" altLang="cs-CZ" sz="2400" b="1" dirty="0"/>
          </a:p>
        </p:txBody>
      </p:sp>
    </p:spTree>
    <p:extLst>
      <p:ext uri="{BB962C8B-B14F-4D97-AF65-F5344CB8AC3E}">
        <p14:creationId xmlns:p14="http://schemas.microsoft.com/office/powerpoint/2010/main" val="35539968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182880" y="152400"/>
            <a:ext cx="8763000" cy="1143000"/>
          </a:xfrm>
        </p:spPr>
        <p:txBody>
          <a:bodyPr/>
          <a:lstStyle/>
          <a:p>
            <a:r>
              <a:rPr lang="cs-CZ" altLang="en-US"/>
              <a:t>Regular cycles in nature</a:t>
            </a:r>
            <a:endParaRPr lang="en-US" altLang="en-US" dirty="0"/>
          </a:p>
        </p:txBody>
      </p:sp>
      <p:sp>
        <p:nvSpPr>
          <p:cNvPr id="26627" name="Content Placeholder 2"/>
          <p:cNvSpPr>
            <a:spLocks noGrp="1"/>
          </p:cNvSpPr>
          <p:nvPr>
            <p:ph idx="1"/>
          </p:nvPr>
        </p:nvSpPr>
        <p:spPr>
          <a:xfrm>
            <a:off x="411480" y="4648200"/>
            <a:ext cx="8534400" cy="2057400"/>
          </a:xfrm>
        </p:spPr>
        <p:txBody>
          <a:bodyPr/>
          <a:lstStyle/>
          <a:p>
            <a:r>
              <a:rPr lang="cs-CZ" altLang="en-US"/>
              <a:t>They surely exist</a:t>
            </a:r>
          </a:p>
          <a:p>
            <a:r>
              <a:rPr lang="cs-CZ" altLang="en-US"/>
              <a:t>Many possible explanations</a:t>
            </a:r>
          </a:p>
          <a:p>
            <a:r>
              <a:rPr lang="cs-CZ" altLang="en-US"/>
              <a:t>How important is the predator-prey dynamics?</a:t>
            </a:r>
          </a:p>
        </p:txBody>
      </p:sp>
      <p:pic>
        <p:nvPicPr>
          <p:cNvPr id="3" name="Picture 2">
            <a:extLst>
              <a:ext uri="{FF2B5EF4-FFF2-40B4-BE49-F238E27FC236}">
                <a16:creationId xmlns:a16="http://schemas.microsoft.com/office/drawing/2014/main" id="{0649672E-1245-4A87-DBC5-D6FCC8555D93}"/>
              </a:ext>
            </a:extLst>
          </p:cNvPr>
          <p:cNvPicPr>
            <a:picLocks noChangeAspect="1"/>
          </p:cNvPicPr>
          <p:nvPr/>
        </p:nvPicPr>
        <p:blipFill>
          <a:blip r:embed="rId2"/>
          <a:stretch>
            <a:fillRect/>
          </a:stretch>
        </p:blipFill>
        <p:spPr>
          <a:xfrm>
            <a:off x="411480" y="1440451"/>
            <a:ext cx="8351519" cy="3116569"/>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p:cNvPicPr>
            <a:picLocks noGrp="1" noChangeAspect="1" noChangeArrowheads="1"/>
          </p:cNvPicPr>
          <p:nvPr>
            <p:ph sz="quarter" idx="2"/>
          </p:nvPr>
        </p:nvPicPr>
        <p:blipFill>
          <a:blip r:embed="rId3" cstate="screen">
            <a:extLst>
              <a:ext uri="{28A0092B-C50C-407E-A947-70E740481C1C}">
                <a14:useLocalDpi xmlns:a14="http://schemas.microsoft.com/office/drawing/2010/main"/>
              </a:ext>
            </a:extLst>
          </a:blip>
          <a:srcRect/>
          <a:stretch>
            <a:fillRect/>
          </a:stretch>
        </p:blipFill>
        <p:spPr>
          <a:xfrm>
            <a:off x="5081588" y="1341438"/>
            <a:ext cx="4062412" cy="2446337"/>
          </a:xfrm>
        </p:spPr>
      </p:pic>
      <p:pic>
        <p:nvPicPr>
          <p:cNvPr id="27651" name="Picture 7"/>
          <p:cNvPicPr>
            <a:picLocks noGrp="1" noChangeAspect="1" noChangeArrowheads="1"/>
          </p:cNvPicPr>
          <p:nvPr>
            <p:ph sz="quarter" idx="3"/>
          </p:nvPr>
        </p:nvPicPr>
        <p:blipFill>
          <a:blip r:embed="rId4">
            <a:extLst>
              <a:ext uri="{28A0092B-C50C-407E-A947-70E740481C1C}">
                <a14:useLocalDpi xmlns:a14="http://schemas.microsoft.com/office/drawing/2010/main"/>
              </a:ext>
            </a:extLst>
          </a:blip>
          <a:srcRect/>
          <a:stretch>
            <a:fillRect/>
          </a:stretch>
        </p:blipFill>
        <p:spPr>
          <a:xfrm>
            <a:off x="0" y="4051300"/>
            <a:ext cx="4932363" cy="2806700"/>
          </a:xfrm>
        </p:spPr>
      </p:pic>
      <p:pic>
        <p:nvPicPr>
          <p:cNvPr id="27652" name="Picture 10"/>
          <p:cNvPicPr>
            <a:picLocks noGrp="1" noChangeAspect="1" noChangeArrowheads="1"/>
          </p:cNvPicPr>
          <p:nvPr>
            <p:ph sz="quarter" idx="4"/>
          </p:nvPr>
        </p:nvPicPr>
        <p:blipFill>
          <a:blip r:embed="rId5">
            <a:extLst>
              <a:ext uri="{28A0092B-C50C-407E-A947-70E740481C1C}">
                <a14:useLocalDpi xmlns:a14="http://schemas.microsoft.com/office/drawing/2010/main"/>
              </a:ext>
            </a:extLst>
          </a:blip>
          <a:srcRect/>
          <a:stretch>
            <a:fillRect/>
          </a:stretch>
        </p:blipFill>
        <p:spPr>
          <a:xfrm>
            <a:off x="5003800" y="3911600"/>
            <a:ext cx="4140200" cy="2946400"/>
          </a:xfrm>
        </p:spPr>
      </p:pic>
      <p:pic>
        <p:nvPicPr>
          <p:cNvPr id="27653" name="Picture 1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1484313"/>
            <a:ext cx="4919663" cy="2360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a:extLst>
              <a:ext uri="{FF2B5EF4-FFF2-40B4-BE49-F238E27FC236}">
                <a16:creationId xmlns:a16="http://schemas.microsoft.com/office/drawing/2014/main" id="{54FF0603-C6EB-4CB1-9918-5336116A7342}"/>
              </a:ext>
            </a:extLst>
          </p:cNvPr>
          <p:cNvSpPr>
            <a:spLocks noGrp="1"/>
          </p:cNvSpPr>
          <p:nvPr>
            <p:ph type="title"/>
          </p:nvPr>
        </p:nvSpPr>
        <p:spPr>
          <a:xfrm>
            <a:off x="190500" y="55562"/>
            <a:ext cx="8763000" cy="709613"/>
          </a:xfrm>
        </p:spPr>
        <p:txBody>
          <a:bodyPr/>
          <a:lstStyle/>
          <a:p>
            <a:r>
              <a:rPr lang="cs-CZ" altLang="en-US" sz="4000"/>
              <a:t>Classical data – hare and lynx in Canada</a:t>
            </a:r>
            <a:endParaRPr lang="en-US" altLang="en-US" sz="4000" dirty="0"/>
          </a:p>
        </p:txBody>
      </p:sp>
      <p:sp>
        <p:nvSpPr>
          <p:cNvPr id="9" name="TextBox 1">
            <a:extLst>
              <a:ext uri="{FF2B5EF4-FFF2-40B4-BE49-F238E27FC236}">
                <a16:creationId xmlns:a16="http://schemas.microsoft.com/office/drawing/2014/main" id="{2C2D2D29-058E-4051-9980-950657D1853D}"/>
              </a:ext>
            </a:extLst>
          </p:cNvPr>
          <p:cNvSpPr txBox="1">
            <a:spLocks noChangeArrowheads="1"/>
          </p:cNvSpPr>
          <p:nvPr/>
        </p:nvSpPr>
        <p:spPr bwMode="auto">
          <a:xfrm>
            <a:off x="400050" y="637808"/>
            <a:ext cx="83439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cs-CZ" altLang="en-US" sz="2400"/>
              <a:t>90 years long time series, population size estimated based on the hunted individuals, used in many publications</a:t>
            </a:r>
            <a:endParaRPr lang="en-US" altLang="en-US" sz="24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0" y="217487"/>
            <a:ext cx="6096000" cy="1143000"/>
          </a:xfrm>
        </p:spPr>
        <p:txBody>
          <a:bodyPr/>
          <a:lstStyle/>
          <a:p>
            <a:r>
              <a:rPr lang="cs-CZ" altLang="cs-CZ"/>
              <a:t>Classification of</a:t>
            </a:r>
            <a:br>
              <a:rPr lang="cs-CZ" altLang="cs-CZ" dirty="0"/>
            </a:br>
            <a:r>
              <a:rPr lang="cs-CZ" altLang="cs-CZ" dirty="0" err="1"/>
              <a:t>Begon</a:t>
            </a:r>
            <a:r>
              <a:rPr lang="cs-CZ" altLang="cs-CZ" dirty="0"/>
              <a:t>, </a:t>
            </a:r>
            <a:r>
              <a:rPr lang="cs-CZ" altLang="cs-CZ" dirty="0" err="1"/>
              <a:t>Townsend</a:t>
            </a:r>
            <a:r>
              <a:rPr lang="cs-CZ" altLang="cs-CZ" dirty="0"/>
              <a:t>, </a:t>
            </a:r>
            <a:r>
              <a:rPr lang="cs-CZ" altLang="cs-CZ" dirty="0" err="1"/>
              <a:t>Harper</a:t>
            </a:r>
            <a:endParaRPr lang="en-GB" altLang="cs-CZ" dirty="0"/>
          </a:p>
        </p:txBody>
      </p:sp>
      <p:sp>
        <p:nvSpPr>
          <p:cNvPr id="3076" name="Text Box 4"/>
          <p:cNvSpPr txBox="1">
            <a:spLocks noChangeArrowheads="1"/>
          </p:cNvSpPr>
          <p:nvPr/>
        </p:nvSpPr>
        <p:spPr bwMode="auto">
          <a:xfrm>
            <a:off x="152400" y="1713762"/>
            <a:ext cx="8839200" cy="5032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50000"/>
              </a:spcBef>
              <a:buFontTx/>
              <a:buNone/>
            </a:pPr>
            <a:r>
              <a:rPr lang="cs-CZ" altLang="cs-CZ" sz="2800" b="1" dirty="0"/>
              <a:t>Taxonomic:</a:t>
            </a:r>
            <a:r>
              <a:rPr lang="cs-CZ" altLang="cs-CZ" sz="2800" dirty="0"/>
              <a:t> carnivores, herbivores</a:t>
            </a:r>
            <a:r>
              <a:rPr lang="cs-CZ" altLang="cs-CZ" sz="2200" dirty="0"/>
              <a:t> (+ omnivores + fungi…)</a:t>
            </a:r>
          </a:p>
          <a:p>
            <a:pPr>
              <a:spcBef>
                <a:spcPct val="50000"/>
              </a:spcBef>
              <a:buFontTx/>
              <a:buNone/>
            </a:pPr>
            <a:r>
              <a:rPr lang="cs-CZ" altLang="cs-CZ" sz="2800" b="1" dirty="0"/>
              <a:t>Functional</a:t>
            </a:r>
            <a:endParaRPr lang="cs-CZ" altLang="cs-CZ" sz="2800" dirty="0"/>
          </a:p>
          <a:p>
            <a:pPr>
              <a:spcBef>
                <a:spcPct val="50000"/>
              </a:spcBef>
              <a:buFontTx/>
              <a:buNone/>
            </a:pPr>
            <a:endParaRPr lang="cs-CZ" altLang="cs-CZ" sz="2200" dirty="0"/>
          </a:p>
          <a:p>
            <a:pPr>
              <a:spcBef>
                <a:spcPct val="50000"/>
              </a:spcBef>
              <a:buFontTx/>
              <a:buNone/>
            </a:pPr>
            <a:endParaRPr lang="cs-CZ" altLang="cs-CZ" sz="2200" dirty="0"/>
          </a:p>
          <a:p>
            <a:pPr>
              <a:spcBef>
                <a:spcPct val="50000"/>
              </a:spcBef>
              <a:buFontTx/>
              <a:buNone/>
            </a:pPr>
            <a:endParaRPr lang="cs-CZ" altLang="cs-CZ" sz="2200" dirty="0"/>
          </a:p>
          <a:p>
            <a:pPr>
              <a:spcBef>
                <a:spcPct val="50000"/>
              </a:spcBef>
              <a:buFontTx/>
              <a:buNone/>
            </a:pPr>
            <a:endParaRPr lang="cs-CZ" altLang="cs-CZ" sz="2200" dirty="0"/>
          </a:p>
          <a:p>
            <a:pPr>
              <a:spcBef>
                <a:spcPct val="50000"/>
              </a:spcBef>
              <a:buFontTx/>
              <a:buNone/>
            </a:pPr>
            <a:r>
              <a:rPr lang="cs-CZ" altLang="cs-CZ" sz="2200" dirty="0"/>
              <a:t>Unintuitive assignment to categories: blood-sucking insect – grazer; leaf-eating catterpilar – parasite; plancton-eating whale – predator, carnivorous plant – predator, seed-eating rodent – predator</a:t>
            </a:r>
          </a:p>
          <a:p>
            <a:pPr>
              <a:spcBef>
                <a:spcPct val="50000"/>
              </a:spcBef>
              <a:buFontTx/>
              <a:buNone/>
            </a:pPr>
            <a:r>
              <a:rPr lang="cs-CZ" altLang="cs-CZ" sz="2800" dirty="0"/>
              <a:t>No classification is perfect.</a:t>
            </a:r>
            <a:endParaRPr lang="en-GB" altLang="cs-CZ" sz="2800" dirty="0"/>
          </a:p>
        </p:txBody>
      </p:sp>
      <p:pic>
        <p:nvPicPr>
          <p:cNvPr id="3" name="Obrázek 2">
            <a:extLst>
              <a:ext uri="{FF2B5EF4-FFF2-40B4-BE49-F238E27FC236}">
                <a16:creationId xmlns:a16="http://schemas.microsoft.com/office/drawing/2014/main" id="{93C73CE0-F5C3-4640-AEDC-3D41EFD53F2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39435" y="-4308"/>
            <a:ext cx="2904565" cy="1364795"/>
          </a:xfrm>
          <a:prstGeom prst="rect">
            <a:avLst/>
          </a:prstGeom>
        </p:spPr>
      </p:pic>
      <p:graphicFrame>
        <p:nvGraphicFramePr>
          <p:cNvPr id="2" name="Table 3">
            <a:extLst>
              <a:ext uri="{FF2B5EF4-FFF2-40B4-BE49-F238E27FC236}">
                <a16:creationId xmlns:a16="http://schemas.microsoft.com/office/drawing/2014/main" id="{469F8081-A6A8-47A5-A97F-3C057E2F5991}"/>
              </a:ext>
            </a:extLst>
          </p:cNvPr>
          <p:cNvGraphicFramePr>
            <a:graphicFrameLocks noGrp="1"/>
          </p:cNvGraphicFramePr>
          <p:nvPr>
            <p:extLst>
              <p:ext uri="{D42A27DB-BD31-4B8C-83A1-F6EECF244321}">
                <p14:modId xmlns:p14="http://schemas.microsoft.com/office/powerpoint/2010/main" val="3536925701"/>
              </p:ext>
            </p:extLst>
          </p:nvPr>
        </p:nvGraphicFramePr>
        <p:xfrm>
          <a:off x="2133600" y="2286000"/>
          <a:ext cx="6705600" cy="2651760"/>
        </p:xfrm>
        <a:graphic>
          <a:graphicData uri="http://schemas.openxmlformats.org/drawingml/2006/table">
            <a:tbl>
              <a:tblPr firstRow="1" bandRow="1">
                <a:tableStyleId>{3C2FFA5D-87B4-456A-9821-1D502468CF0F}</a:tableStyleId>
              </a:tblPr>
              <a:tblGrid>
                <a:gridCol w="2235200">
                  <a:extLst>
                    <a:ext uri="{9D8B030D-6E8A-4147-A177-3AD203B41FA5}">
                      <a16:colId xmlns:a16="http://schemas.microsoft.com/office/drawing/2014/main" val="2653779032"/>
                    </a:ext>
                  </a:extLst>
                </a:gridCol>
                <a:gridCol w="2235200">
                  <a:extLst>
                    <a:ext uri="{9D8B030D-6E8A-4147-A177-3AD203B41FA5}">
                      <a16:colId xmlns:a16="http://schemas.microsoft.com/office/drawing/2014/main" val="1553459030"/>
                    </a:ext>
                  </a:extLst>
                </a:gridCol>
                <a:gridCol w="2235200">
                  <a:extLst>
                    <a:ext uri="{9D8B030D-6E8A-4147-A177-3AD203B41FA5}">
                      <a16:colId xmlns:a16="http://schemas.microsoft.com/office/drawing/2014/main" val="1302138792"/>
                    </a:ext>
                  </a:extLst>
                </a:gridCol>
              </a:tblGrid>
              <a:tr h="370840">
                <a:tc>
                  <a:txBody>
                    <a:bodyPr/>
                    <a:lstStyle/>
                    <a:p>
                      <a:endParaRPr lang="en-GB" sz="2400"/>
                    </a:p>
                  </a:txBody>
                  <a:tcPr/>
                </a:tc>
                <a:tc>
                  <a:txBody>
                    <a:bodyPr/>
                    <a:lstStyle/>
                    <a:p>
                      <a:r>
                        <a:rPr lang="cs-CZ" sz="2400"/>
                        <a:t>individuals of prey eaten</a:t>
                      </a:r>
                      <a:endParaRPr lang="en-GB" sz="2400"/>
                    </a:p>
                  </a:txBody>
                  <a:tcPr/>
                </a:tc>
                <a:tc>
                  <a:txBody>
                    <a:bodyPr/>
                    <a:lstStyle/>
                    <a:p>
                      <a:r>
                        <a:rPr lang="cs-CZ" sz="2400"/>
                        <a:t>prey killed</a:t>
                      </a:r>
                      <a:endParaRPr lang="en-GB" sz="2400"/>
                    </a:p>
                  </a:txBody>
                  <a:tcPr/>
                </a:tc>
                <a:extLst>
                  <a:ext uri="{0D108BD9-81ED-4DB2-BD59-A6C34878D82A}">
                    <a16:rowId xmlns:a16="http://schemas.microsoft.com/office/drawing/2014/main" val="774902070"/>
                  </a:ext>
                </a:extLst>
              </a:tr>
              <a:tr h="370840">
                <a:tc>
                  <a:txBody>
                    <a:bodyPr/>
                    <a:lstStyle/>
                    <a:p>
                      <a:r>
                        <a:rPr lang="cs-CZ" sz="2400"/>
                        <a:t>true predators</a:t>
                      </a:r>
                      <a:endParaRPr lang="en-GB" sz="2400"/>
                    </a:p>
                  </a:txBody>
                  <a:tcPr/>
                </a:tc>
                <a:tc>
                  <a:txBody>
                    <a:bodyPr/>
                    <a:lstStyle/>
                    <a:p>
                      <a:r>
                        <a:rPr lang="cs-CZ" sz="2400"/>
                        <a:t>many</a:t>
                      </a:r>
                      <a:endParaRPr lang="en-GB" sz="2400"/>
                    </a:p>
                  </a:txBody>
                  <a:tcPr/>
                </a:tc>
                <a:tc>
                  <a:txBody>
                    <a:bodyPr/>
                    <a:lstStyle/>
                    <a:p>
                      <a:r>
                        <a:rPr lang="cs-CZ" sz="2400"/>
                        <a:t>yes</a:t>
                      </a:r>
                      <a:endParaRPr lang="en-GB" sz="2400"/>
                    </a:p>
                  </a:txBody>
                  <a:tcPr/>
                </a:tc>
                <a:extLst>
                  <a:ext uri="{0D108BD9-81ED-4DB2-BD59-A6C34878D82A}">
                    <a16:rowId xmlns:a16="http://schemas.microsoft.com/office/drawing/2014/main" val="3624705235"/>
                  </a:ext>
                </a:extLst>
              </a:tr>
              <a:tr h="370840">
                <a:tc>
                  <a:txBody>
                    <a:bodyPr/>
                    <a:lstStyle/>
                    <a:p>
                      <a:r>
                        <a:rPr lang="cs-CZ" sz="2400"/>
                        <a:t>grazers</a:t>
                      </a:r>
                      <a:endParaRPr lang="en-GB" sz="2400"/>
                    </a:p>
                  </a:txBody>
                  <a:tcPr/>
                </a:tc>
                <a:tc>
                  <a:txBody>
                    <a:bodyPr/>
                    <a:lstStyle/>
                    <a:p>
                      <a:r>
                        <a:rPr lang="cs-CZ" sz="2400"/>
                        <a:t>many</a:t>
                      </a:r>
                      <a:endParaRPr lang="en-GB" sz="2400"/>
                    </a:p>
                  </a:txBody>
                  <a:tcPr/>
                </a:tc>
                <a:tc>
                  <a:txBody>
                    <a:bodyPr/>
                    <a:lstStyle/>
                    <a:p>
                      <a:r>
                        <a:rPr lang="cs-CZ" sz="2400"/>
                        <a:t>no</a:t>
                      </a:r>
                      <a:endParaRPr lang="en-GB" sz="2400"/>
                    </a:p>
                  </a:txBody>
                  <a:tcPr/>
                </a:tc>
                <a:extLst>
                  <a:ext uri="{0D108BD9-81ED-4DB2-BD59-A6C34878D82A}">
                    <a16:rowId xmlns:a16="http://schemas.microsoft.com/office/drawing/2014/main" val="142245679"/>
                  </a:ext>
                </a:extLst>
              </a:tr>
              <a:tr h="370840">
                <a:tc>
                  <a:txBody>
                    <a:bodyPr/>
                    <a:lstStyle/>
                    <a:p>
                      <a:r>
                        <a:rPr lang="cs-CZ" sz="2400"/>
                        <a:t>parasitoids</a:t>
                      </a:r>
                      <a:endParaRPr lang="en-GB" sz="2400"/>
                    </a:p>
                  </a:txBody>
                  <a:tcPr/>
                </a:tc>
                <a:tc>
                  <a:txBody>
                    <a:bodyPr/>
                    <a:lstStyle/>
                    <a:p>
                      <a:r>
                        <a:rPr lang="cs-CZ" sz="2400"/>
                        <a:t>one</a:t>
                      </a:r>
                      <a:endParaRPr lang="en-GB" sz="2400"/>
                    </a:p>
                  </a:txBody>
                  <a:tcPr/>
                </a:tc>
                <a:tc>
                  <a:txBody>
                    <a:bodyPr/>
                    <a:lstStyle/>
                    <a:p>
                      <a:r>
                        <a:rPr lang="cs-CZ" sz="2400"/>
                        <a:t>yes</a:t>
                      </a:r>
                      <a:endParaRPr lang="en-GB" sz="2400"/>
                    </a:p>
                  </a:txBody>
                  <a:tcPr/>
                </a:tc>
                <a:extLst>
                  <a:ext uri="{0D108BD9-81ED-4DB2-BD59-A6C34878D82A}">
                    <a16:rowId xmlns:a16="http://schemas.microsoft.com/office/drawing/2014/main" val="1705417654"/>
                  </a:ext>
                </a:extLst>
              </a:tr>
              <a:tr h="370840">
                <a:tc>
                  <a:txBody>
                    <a:bodyPr/>
                    <a:lstStyle/>
                    <a:p>
                      <a:r>
                        <a:rPr lang="cs-CZ" sz="2400"/>
                        <a:t>parasites</a:t>
                      </a:r>
                      <a:endParaRPr lang="en-GB" sz="2400"/>
                    </a:p>
                  </a:txBody>
                  <a:tcPr/>
                </a:tc>
                <a:tc>
                  <a:txBody>
                    <a:bodyPr/>
                    <a:lstStyle/>
                    <a:p>
                      <a:r>
                        <a:rPr lang="cs-CZ" sz="2400"/>
                        <a:t>one</a:t>
                      </a:r>
                      <a:endParaRPr lang="en-GB" sz="2400"/>
                    </a:p>
                  </a:txBody>
                  <a:tcPr/>
                </a:tc>
                <a:tc>
                  <a:txBody>
                    <a:bodyPr/>
                    <a:lstStyle/>
                    <a:p>
                      <a:r>
                        <a:rPr lang="cs-CZ" sz="2400"/>
                        <a:t>no</a:t>
                      </a:r>
                      <a:endParaRPr lang="en-GB" sz="2400"/>
                    </a:p>
                  </a:txBody>
                  <a:tcPr/>
                </a:tc>
                <a:extLst>
                  <a:ext uri="{0D108BD9-81ED-4DB2-BD59-A6C34878D82A}">
                    <a16:rowId xmlns:a16="http://schemas.microsoft.com/office/drawing/2014/main" val="870753423"/>
                  </a:ext>
                </a:extLst>
              </a:tr>
            </a:tbl>
          </a:graphicData>
        </a:graphic>
      </p:graphicFrame>
    </p:spTree>
    <p:extLst>
      <p:ext uri="{BB962C8B-B14F-4D97-AF65-F5344CB8AC3E}">
        <p14:creationId xmlns:p14="http://schemas.microsoft.com/office/powerpoint/2010/main" val="7945046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type="body" idx="1"/>
          </p:nvPr>
        </p:nvSpPr>
        <p:spPr>
          <a:xfrm>
            <a:off x="685800" y="1371600"/>
            <a:ext cx="7772400" cy="4724400"/>
          </a:xfrm>
        </p:spPr>
        <p:txBody>
          <a:bodyPr/>
          <a:lstStyle/>
          <a:p>
            <a:pPr eaLnBrk="1" hangingPunct="1"/>
            <a:r>
              <a:rPr lang="cs-CZ" altLang="cs-CZ" sz="2800"/>
              <a:t>No one doubts that the dynamics of lynx population is largely determined by amount of available prey</a:t>
            </a:r>
          </a:p>
          <a:p>
            <a:pPr eaLnBrk="1" hangingPunct="1"/>
            <a:r>
              <a:rPr lang="cs-CZ" altLang="cs-CZ" sz="2800"/>
              <a:t>But hare may not be the only prey</a:t>
            </a:r>
          </a:p>
          <a:p>
            <a:pPr eaLnBrk="1" hangingPunct="1"/>
            <a:r>
              <a:rPr lang="cs-CZ" altLang="cs-CZ" sz="2800"/>
              <a:t>It is not clear if hares are suppressed by lynx to the extent to see such cycles. There may be other enemies: other large animals, or diseases.</a:t>
            </a:r>
          </a:p>
          <a:p>
            <a:pPr eaLnBrk="1" hangingPunct="1"/>
            <a:r>
              <a:rPr lang="cs-CZ" altLang="cs-CZ" sz="2800"/>
              <a:t>Hares are also likely limited by other trophic level, i.e. their food source</a:t>
            </a:r>
          </a:p>
          <a:p>
            <a:pPr eaLnBrk="1" hangingPunct="1"/>
            <a:r>
              <a:rPr lang="cs-CZ" altLang="cs-CZ" sz="2800"/>
              <a:t>But the model fits nicely </a:t>
            </a:r>
            <a:r>
              <a:rPr lang="cs-CZ" altLang="cs-CZ" sz="2800">
                <a:sym typeface="Wingdings" panose="05000000000000000000" pitchFamily="2" charset="2"/>
              </a:rPr>
              <a:t></a:t>
            </a:r>
            <a:endParaRPr lang="cs-CZ" altLang="cs-CZ" sz="2800"/>
          </a:p>
        </p:txBody>
      </p:sp>
      <p:sp>
        <p:nvSpPr>
          <p:cNvPr id="4" name="Title 1">
            <a:extLst>
              <a:ext uri="{FF2B5EF4-FFF2-40B4-BE49-F238E27FC236}">
                <a16:creationId xmlns:a16="http://schemas.microsoft.com/office/drawing/2014/main" id="{21D0457E-141E-4B9D-B313-E26A80840A47}"/>
              </a:ext>
            </a:extLst>
          </p:cNvPr>
          <p:cNvSpPr txBox="1">
            <a:spLocks/>
          </p:cNvSpPr>
          <p:nvPr/>
        </p:nvSpPr>
        <p:spPr bwMode="auto">
          <a:xfrm>
            <a:off x="190500" y="55562"/>
            <a:ext cx="8763000" cy="709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cs-CZ" altLang="en-US" sz="4000" kern="0"/>
              <a:t>Classical data – hare and lynx in Canada</a:t>
            </a:r>
            <a:endParaRPr lang="en-US" altLang="en-US" sz="4000" kern="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6350"/>
            <a:ext cx="7164388" cy="686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699" name="Text Box 5"/>
          <p:cNvSpPr txBox="1">
            <a:spLocks noChangeArrowheads="1"/>
          </p:cNvSpPr>
          <p:nvPr/>
        </p:nvSpPr>
        <p:spPr bwMode="auto">
          <a:xfrm>
            <a:off x="7524751" y="42211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cs-CZ" altLang="cs-CZ" sz="1800">
                <a:latin typeface="Arial" charset="0"/>
                <a:cs typeface="Arial" charset="0"/>
              </a:rPr>
              <a:t>(BTH)</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Distribution map of Australian dingoes. The black line represents the Dingo fence (after Fleming et al. 2001).">
            <a:extLst>
              <a:ext uri="{FF2B5EF4-FFF2-40B4-BE49-F238E27FC236}">
                <a16:creationId xmlns:a16="http://schemas.microsoft.com/office/drawing/2014/main" id="{220F8E9F-2A26-A195-E21E-A9B423F41FE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4636769"/>
            <a:ext cx="3657600" cy="222123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50625508-57B8-3121-5003-A72BE135B830}"/>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t="5648"/>
          <a:stretch/>
        </p:blipFill>
        <p:spPr bwMode="auto">
          <a:xfrm>
            <a:off x="3657600" y="4635144"/>
            <a:ext cx="5486400" cy="2222855"/>
          </a:xfrm>
          <a:prstGeom prst="rect">
            <a:avLst/>
          </a:prstGeom>
          <a:noFill/>
          <a:extLst>
            <a:ext uri="{909E8E84-426E-40DD-AFC4-6F175D3DCCD1}">
              <a14:hiddenFill xmlns:a14="http://schemas.microsoft.com/office/drawing/2010/main">
                <a:solidFill>
                  <a:srgbClr val="FFFFFF"/>
                </a:solidFill>
              </a14:hiddenFill>
            </a:ext>
          </a:extLst>
        </p:spPr>
      </p:pic>
      <p:sp>
        <p:nvSpPr>
          <p:cNvPr id="28675" name="Rectangle 3"/>
          <p:cNvSpPr>
            <a:spLocks noGrp="1" noChangeArrowheads="1"/>
          </p:cNvSpPr>
          <p:nvPr>
            <p:ph type="body" idx="1"/>
          </p:nvPr>
        </p:nvSpPr>
        <p:spPr>
          <a:xfrm>
            <a:off x="0" y="842535"/>
            <a:ext cx="8153400" cy="4724400"/>
          </a:xfrm>
        </p:spPr>
        <p:txBody>
          <a:bodyPr/>
          <a:lstStyle/>
          <a:p>
            <a:pPr eaLnBrk="1" hangingPunct="1"/>
            <a:r>
              <a:rPr lang="cs-CZ" altLang="cs-CZ" sz="2800" dirty="0"/>
              <a:t>Dingo fence in Australia</a:t>
            </a:r>
          </a:p>
          <a:p>
            <a:pPr eaLnBrk="1" hangingPunct="1"/>
            <a:r>
              <a:rPr lang="cs-CZ" altLang="cs-CZ" sz="2800" dirty="0"/>
              <a:t>Culling dingos to save sheep</a:t>
            </a:r>
          </a:p>
          <a:p>
            <a:pPr eaLnBrk="1" hangingPunct="1"/>
            <a:r>
              <a:rPr lang="cs-CZ" altLang="cs-CZ" sz="2800" dirty="0"/>
              <a:t>Release of cangaroos</a:t>
            </a:r>
            <a:br>
              <a:rPr lang="cs-CZ" altLang="cs-CZ" sz="2800" dirty="0"/>
            </a:br>
            <a:r>
              <a:rPr lang="cs-CZ" altLang="cs-CZ" sz="2800" dirty="0"/>
              <a:t>–&gt; overgrazed vegetation</a:t>
            </a:r>
            <a:br>
              <a:rPr lang="cs-CZ" altLang="cs-CZ" sz="2800" dirty="0"/>
            </a:br>
            <a:r>
              <a:rPr lang="cs-CZ" altLang="cs-CZ" sz="2800" dirty="0"/>
              <a:t>–&gt; sheep starve</a:t>
            </a:r>
          </a:p>
          <a:p>
            <a:pPr eaLnBrk="1" hangingPunct="1"/>
            <a:r>
              <a:rPr lang="cs-CZ" altLang="cs-CZ" sz="2800" dirty="0"/>
              <a:t>Release of cats and foxes</a:t>
            </a:r>
            <a:br>
              <a:rPr lang="cs-CZ" altLang="cs-CZ" sz="2800" dirty="0"/>
            </a:br>
            <a:r>
              <a:rPr lang="cs-CZ" altLang="cs-CZ" sz="2800" dirty="0"/>
              <a:t>–&gt; decrase of small mammal herbivores</a:t>
            </a:r>
            <a:br>
              <a:rPr lang="cs-CZ" altLang="cs-CZ" sz="2800" dirty="0"/>
            </a:br>
            <a:r>
              <a:rPr lang="cs-CZ" altLang="cs-CZ" sz="2800" dirty="0"/>
              <a:t>–&gt; more shrubs –&gt; taller dunes…</a:t>
            </a:r>
          </a:p>
        </p:txBody>
      </p:sp>
      <p:sp>
        <p:nvSpPr>
          <p:cNvPr id="4" name="Title 1">
            <a:extLst>
              <a:ext uri="{FF2B5EF4-FFF2-40B4-BE49-F238E27FC236}">
                <a16:creationId xmlns:a16="http://schemas.microsoft.com/office/drawing/2014/main" id="{21D0457E-141E-4B9D-B313-E26A80840A47}"/>
              </a:ext>
            </a:extLst>
          </p:cNvPr>
          <p:cNvSpPr txBox="1">
            <a:spLocks/>
          </p:cNvSpPr>
          <p:nvPr/>
        </p:nvSpPr>
        <p:spPr bwMode="auto">
          <a:xfrm>
            <a:off x="190500" y="55562"/>
            <a:ext cx="5067300" cy="709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cs-CZ" altLang="en-US" sz="4000" kern="0" dirty="0"/>
              <a:t>Cascade effect</a:t>
            </a:r>
            <a:endParaRPr lang="en-US" altLang="en-US" sz="4000" kern="0" dirty="0"/>
          </a:p>
        </p:txBody>
      </p:sp>
      <p:sp>
        <p:nvSpPr>
          <p:cNvPr id="3" name="TextBox 2">
            <a:extLst>
              <a:ext uri="{FF2B5EF4-FFF2-40B4-BE49-F238E27FC236}">
                <a16:creationId xmlns:a16="http://schemas.microsoft.com/office/drawing/2014/main" id="{D1CB61A0-7692-C1C5-C1B5-C776420F75E4}"/>
              </a:ext>
            </a:extLst>
          </p:cNvPr>
          <p:cNvSpPr txBox="1"/>
          <p:nvPr/>
        </p:nvSpPr>
        <p:spPr>
          <a:xfrm>
            <a:off x="7924800" y="6534834"/>
            <a:ext cx="1333500" cy="323165"/>
          </a:xfrm>
          <a:prstGeom prst="rect">
            <a:avLst/>
          </a:prstGeom>
          <a:noFill/>
        </p:spPr>
        <p:txBody>
          <a:bodyPr wrap="square">
            <a:spAutoFit/>
          </a:bodyPr>
          <a:lstStyle/>
          <a:p>
            <a:r>
              <a:rPr lang="en-US" sz="1500" dirty="0"/>
              <a:t>www.gct.com</a:t>
            </a:r>
          </a:p>
        </p:txBody>
      </p:sp>
      <p:sp>
        <p:nvSpPr>
          <p:cNvPr id="8" name="TextBox 7">
            <a:extLst>
              <a:ext uri="{FF2B5EF4-FFF2-40B4-BE49-F238E27FC236}">
                <a16:creationId xmlns:a16="http://schemas.microsoft.com/office/drawing/2014/main" id="{B9131CA1-FD7C-C224-58A9-D7052C5B5969}"/>
              </a:ext>
            </a:extLst>
          </p:cNvPr>
          <p:cNvSpPr txBox="1"/>
          <p:nvPr/>
        </p:nvSpPr>
        <p:spPr>
          <a:xfrm>
            <a:off x="0" y="6534835"/>
            <a:ext cx="974481" cy="323165"/>
          </a:xfrm>
          <a:prstGeom prst="rect">
            <a:avLst/>
          </a:prstGeom>
          <a:noFill/>
        </p:spPr>
        <p:txBody>
          <a:bodyPr wrap="square">
            <a:spAutoFit/>
          </a:bodyPr>
          <a:lstStyle/>
          <a:p>
            <a:r>
              <a:rPr lang="cs-CZ" sz="1500" dirty="0"/>
              <a:t>wikipedia</a:t>
            </a:r>
            <a:endParaRPr lang="en-US" sz="1500" dirty="0"/>
          </a:p>
        </p:txBody>
      </p:sp>
      <p:pic>
        <p:nvPicPr>
          <p:cNvPr id="1036" name="Picture 12" descr="Image">
            <a:extLst>
              <a:ext uri="{FF2B5EF4-FFF2-40B4-BE49-F238E27FC236}">
                <a16:creationId xmlns:a16="http://schemas.microsoft.com/office/drawing/2014/main" id="{617D6ACD-D052-29C6-1D48-0CC8766028D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58892" y="0"/>
            <a:ext cx="4463550" cy="35052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BF39E8E-D7D8-CE19-E6DA-E98F7673087A}"/>
              </a:ext>
            </a:extLst>
          </p:cNvPr>
          <p:cNvSpPr txBox="1"/>
          <p:nvPr/>
        </p:nvSpPr>
        <p:spPr>
          <a:xfrm>
            <a:off x="4758892" y="3117939"/>
            <a:ext cx="2251508" cy="369332"/>
          </a:xfrm>
          <a:prstGeom prst="rect">
            <a:avLst/>
          </a:prstGeom>
          <a:noFill/>
        </p:spPr>
        <p:txBody>
          <a:bodyPr wrap="square">
            <a:spAutoFit/>
          </a:bodyPr>
          <a:lstStyle/>
          <a:p>
            <a:r>
              <a:rPr lang="cs-CZ" sz="1800" dirty="0"/>
              <a:t>Charlotte Mills et al.</a:t>
            </a:r>
            <a:endParaRPr lang="en-US" sz="1800" dirty="0"/>
          </a:p>
        </p:txBody>
      </p:sp>
    </p:spTree>
    <p:extLst>
      <p:ext uri="{BB962C8B-B14F-4D97-AF65-F5344CB8AC3E}">
        <p14:creationId xmlns:p14="http://schemas.microsoft.com/office/powerpoint/2010/main" val="1812665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7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675">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044" y="381000"/>
            <a:ext cx="7772400" cy="1362075"/>
          </a:xfrm>
        </p:spPr>
        <p:txBody>
          <a:bodyPr/>
          <a:lstStyle/>
          <a:p>
            <a:pPr algn="ctr">
              <a:defRPr/>
            </a:pPr>
            <a:r>
              <a:rPr lang="cs-CZ" sz="4400" cap="none" dirty="0"/>
              <a:t>Biological aspects of predation</a:t>
            </a:r>
            <a:endParaRPr lang="en-US" sz="4400" cap="none" dirty="0"/>
          </a:p>
        </p:txBody>
      </p:sp>
      <p:sp>
        <p:nvSpPr>
          <p:cNvPr id="3" name="TextBox 2"/>
          <p:cNvSpPr txBox="1"/>
          <p:nvPr/>
        </p:nvSpPr>
        <p:spPr>
          <a:xfrm>
            <a:off x="1676400" y="5892225"/>
            <a:ext cx="6019800" cy="707886"/>
          </a:xfrm>
          <a:prstGeom prst="rect">
            <a:avLst/>
          </a:prstGeom>
          <a:noFill/>
        </p:spPr>
        <p:txBody>
          <a:bodyPr wrap="square" rtlCol="0">
            <a:spAutoFit/>
          </a:bodyPr>
          <a:lstStyle/>
          <a:p>
            <a:pPr algn="ctr"/>
            <a:r>
              <a:rPr lang="cs-CZ" sz="4000" b="1" dirty="0"/>
              <a:t>How not to be eaten?</a:t>
            </a:r>
          </a:p>
        </p:txBody>
      </p:sp>
      <p:sp>
        <p:nvSpPr>
          <p:cNvPr id="4" name="Text Box 1026">
            <a:extLst>
              <a:ext uri="{FF2B5EF4-FFF2-40B4-BE49-F238E27FC236}">
                <a16:creationId xmlns:a16="http://schemas.microsoft.com/office/drawing/2014/main" id="{6599F787-01E2-4EC6-B779-9F957973CE76}"/>
              </a:ext>
            </a:extLst>
          </p:cNvPr>
          <p:cNvSpPr txBox="1">
            <a:spLocks noChangeArrowheads="1"/>
          </p:cNvSpPr>
          <p:nvPr/>
        </p:nvSpPr>
        <p:spPr bwMode="auto">
          <a:xfrm>
            <a:off x="682977" y="2028616"/>
            <a:ext cx="8001000"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50000"/>
              </a:spcBef>
              <a:buFontTx/>
              <a:buNone/>
            </a:pPr>
            <a:r>
              <a:rPr lang="cs-CZ" altLang="cs-CZ" dirty="0"/>
              <a:t>Almost each animal species eats someone,</a:t>
            </a:r>
            <a:br>
              <a:rPr lang="cs-CZ" altLang="cs-CZ" dirty="0"/>
            </a:br>
            <a:r>
              <a:rPr lang="cs-CZ" altLang="cs-CZ" dirty="0"/>
              <a:t>but is eaten at the same time.</a:t>
            </a:r>
            <a:endParaRPr lang="en-GB" altLang="cs-CZ" dirty="0"/>
          </a:p>
          <a:p>
            <a:pPr>
              <a:spcBef>
                <a:spcPct val="50000"/>
              </a:spcBef>
              <a:buFontTx/>
              <a:buNone/>
            </a:pPr>
            <a:r>
              <a:rPr lang="cs-CZ" altLang="cs-CZ" dirty="0"/>
              <a:t>Behaviour must be optimized</a:t>
            </a:r>
            <a:br>
              <a:rPr lang="cs-CZ" altLang="cs-CZ" dirty="0"/>
            </a:br>
            <a:r>
              <a:rPr lang="cs-CZ" altLang="cs-CZ" dirty="0"/>
              <a:t>to maximize amount of catched prey,</a:t>
            </a:r>
            <a:br>
              <a:rPr lang="cs-CZ" altLang="cs-CZ" dirty="0"/>
            </a:br>
            <a:r>
              <a:rPr lang="cs-CZ" altLang="cs-CZ" dirty="0"/>
              <a:t>and minimize probability of being eaten.</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Text Box 1027"/>
          <p:cNvSpPr txBox="1">
            <a:spLocks noChangeArrowheads="1"/>
          </p:cNvSpPr>
          <p:nvPr/>
        </p:nvSpPr>
        <p:spPr bwMode="auto">
          <a:xfrm>
            <a:off x="342900" y="1143000"/>
            <a:ext cx="8458200" cy="5416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571500" indent="-571500">
              <a:spcBef>
                <a:spcPct val="50000"/>
              </a:spcBef>
            </a:pPr>
            <a:r>
              <a:rPr lang="cs-CZ" altLang="cs-CZ" sz="3600" dirty="0"/>
              <a:t>Be hidden </a:t>
            </a:r>
            <a:r>
              <a:rPr lang="en-GB" altLang="cs-CZ" sz="3600" dirty="0"/>
              <a:t>(</a:t>
            </a:r>
            <a:r>
              <a:rPr lang="cs-CZ" altLang="cs-CZ" sz="3600" dirty="0"/>
              <a:t>in time or space</a:t>
            </a:r>
            <a:r>
              <a:rPr lang="en-GB" altLang="cs-CZ" sz="3600" dirty="0"/>
              <a:t>)</a:t>
            </a:r>
          </a:p>
          <a:p>
            <a:pPr marL="571500" indent="-571500">
              <a:spcBef>
                <a:spcPct val="50000"/>
              </a:spcBef>
            </a:pPr>
            <a:r>
              <a:rPr lang="cs-CZ" altLang="cs-CZ" sz="3600" dirty="0"/>
              <a:t>Not to be seen</a:t>
            </a:r>
            <a:r>
              <a:rPr lang="en-GB" altLang="cs-CZ" sz="3600" dirty="0"/>
              <a:t> (</a:t>
            </a:r>
            <a:r>
              <a:rPr lang="cs-CZ" altLang="cs-CZ" sz="3600" dirty="0"/>
              <a:t>cryptic colouration</a:t>
            </a:r>
            <a:r>
              <a:rPr lang="en-GB" altLang="cs-CZ" sz="3600" dirty="0"/>
              <a:t>)</a:t>
            </a:r>
          </a:p>
          <a:p>
            <a:pPr marL="571500" indent="-571500">
              <a:spcBef>
                <a:spcPct val="50000"/>
              </a:spcBef>
            </a:pPr>
            <a:r>
              <a:rPr lang="cs-CZ" altLang="cs-CZ" sz="3600" dirty="0"/>
              <a:t>Be noxious</a:t>
            </a:r>
            <a:r>
              <a:rPr lang="en-GB" altLang="cs-CZ" sz="3600" dirty="0"/>
              <a:t> </a:t>
            </a:r>
            <a:r>
              <a:rPr lang="cs-CZ" altLang="cs-CZ" sz="3600" dirty="0"/>
              <a:t>(toxic, stinging, disgusting) and aposematic.</a:t>
            </a:r>
          </a:p>
          <a:p>
            <a:pPr marL="1314450" lvl="1" indent="-571500">
              <a:spcBef>
                <a:spcPct val="50000"/>
              </a:spcBef>
            </a:pPr>
            <a:r>
              <a:rPr lang="cs-CZ" altLang="cs-CZ" sz="3200" dirty="0"/>
              <a:t>not deadly toxic, so that informed predator would not make free space for another uninformed one</a:t>
            </a:r>
          </a:p>
          <a:p>
            <a:pPr marL="571500" indent="-571500">
              <a:spcBef>
                <a:spcPct val="50000"/>
              </a:spcBef>
            </a:pPr>
            <a:r>
              <a:rPr lang="cs-CZ" altLang="cs-CZ" sz="3600" dirty="0"/>
              <a:t>Be similar to someone noxious (mimicry)</a:t>
            </a:r>
            <a:endParaRPr lang="en-GB" altLang="cs-CZ" sz="3600" dirty="0"/>
          </a:p>
        </p:txBody>
      </p:sp>
      <p:sp>
        <p:nvSpPr>
          <p:cNvPr id="4" name="Title 1">
            <a:extLst>
              <a:ext uri="{FF2B5EF4-FFF2-40B4-BE49-F238E27FC236}">
                <a16:creationId xmlns:a16="http://schemas.microsoft.com/office/drawing/2014/main" id="{275D9467-E8FB-4537-A59C-24DED43A61F1}"/>
              </a:ext>
            </a:extLst>
          </p:cNvPr>
          <p:cNvSpPr txBox="1">
            <a:spLocks/>
          </p:cNvSpPr>
          <p:nvPr/>
        </p:nvSpPr>
        <p:spPr>
          <a:xfrm>
            <a:off x="76200" y="177800"/>
            <a:ext cx="8763000" cy="762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cs-CZ" altLang="en-US" kern="0"/>
              <a:t>How not to be eaten</a:t>
            </a:r>
            <a:endParaRPr lang="en-US" altLang="en-US" kern="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000" y="1376363"/>
            <a:ext cx="3200400" cy="211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795" name="Text Box 3"/>
          <p:cNvSpPr txBox="1">
            <a:spLocks noChangeArrowheads="1"/>
          </p:cNvSpPr>
          <p:nvPr/>
        </p:nvSpPr>
        <p:spPr bwMode="auto">
          <a:xfrm>
            <a:off x="990600" y="825501"/>
            <a:ext cx="7467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50000"/>
              </a:spcBef>
              <a:buFontTx/>
              <a:buNone/>
            </a:pPr>
            <a:r>
              <a:rPr lang="en-GB" altLang="cs-CZ" sz="2400"/>
              <a:t>(</a:t>
            </a:r>
            <a:r>
              <a:rPr lang="cs-CZ" altLang="cs-CZ" sz="2400"/>
              <a:t>or </a:t>
            </a:r>
            <a:r>
              <a:rPr lang="en-GB" altLang="cs-CZ" sz="2400"/>
              <a:t>camouflage</a:t>
            </a:r>
            <a:r>
              <a:rPr lang="en-GB" altLang="cs-CZ" sz="2400" dirty="0"/>
              <a:t>)</a:t>
            </a:r>
          </a:p>
        </p:txBody>
      </p:sp>
      <p:pic>
        <p:nvPicPr>
          <p:cNvPr id="33796"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05400" y="1524000"/>
            <a:ext cx="2743200"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7"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0" y="3581400"/>
            <a:ext cx="3429000" cy="226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8"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419600" y="3657600"/>
            <a:ext cx="3505200" cy="231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a:extLst>
              <a:ext uri="{FF2B5EF4-FFF2-40B4-BE49-F238E27FC236}">
                <a16:creationId xmlns:a16="http://schemas.microsoft.com/office/drawing/2014/main" id="{99CD3DEB-AE31-42B1-B3B3-96B2F2B72ADD}"/>
              </a:ext>
            </a:extLst>
          </p:cNvPr>
          <p:cNvSpPr txBox="1">
            <a:spLocks/>
          </p:cNvSpPr>
          <p:nvPr/>
        </p:nvSpPr>
        <p:spPr>
          <a:xfrm>
            <a:off x="190500" y="215900"/>
            <a:ext cx="8763000" cy="762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cs-CZ" altLang="cs-CZ" sz="4400"/>
              <a:t>Cryptic colouration</a:t>
            </a:r>
            <a:endParaRPr lang="en-US" altLang="en-US" kern="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4925" y="0"/>
            <a:ext cx="4467225" cy="638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32300" y="3402013"/>
            <a:ext cx="4799013" cy="3455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862048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4800" y="730250"/>
            <a:ext cx="8305800" cy="554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Text Box 1027"/>
          <p:cNvSpPr txBox="1">
            <a:spLocks noChangeArrowheads="1"/>
          </p:cNvSpPr>
          <p:nvPr/>
        </p:nvSpPr>
        <p:spPr bwMode="auto">
          <a:xfrm>
            <a:off x="76200" y="939800"/>
            <a:ext cx="8991600" cy="5755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ts val="600"/>
              </a:spcBef>
              <a:buNone/>
            </a:pPr>
            <a:r>
              <a:rPr lang="en-GB" altLang="cs-CZ" dirty="0"/>
              <a:t>Müller</a:t>
            </a:r>
            <a:r>
              <a:rPr lang="cs-CZ" altLang="cs-CZ" dirty="0"/>
              <a:t>ian –</a:t>
            </a:r>
            <a:r>
              <a:rPr lang="en-GB" altLang="cs-CZ" dirty="0"/>
              <a:t> </a:t>
            </a:r>
            <a:r>
              <a:rPr lang="cs-CZ" altLang="cs-CZ" dirty="0"/>
              <a:t>both are noxious</a:t>
            </a:r>
          </a:p>
          <a:p>
            <a:pPr marL="1198800" lvl="1" indent="-457200">
              <a:spcBef>
                <a:spcPts val="600"/>
              </a:spcBef>
            </a:pPr>
            <a:r>
              <a:rPr lang="cs-CZ" altLang="cs-CZ" sz="2400" dirty="0"/>
              <a:t>predator learns fast</a:t>
            </a:r>
          </a:p>
          <a:p>
            <a:pPr marL="1198800" lvl="1" indent="-457200">
              <a:spcBef>
                <a:spcPts val="600"/>
              </a:spcBef>
            </a:pPr>
            <a:r>
              <a:rPr lang="cs-CZ" altLang="cs-CZ" sz="2400" dirty="0"/>
              <a:t>advantageous for both, especially if they do not compete</a:t>
            </a:r>
          </a:p>
          <a:p>
            <a:pPr marL="1198800" lvl="1" indent="-457200">
              <a:spcBef>
                <a:spcPts val="600"/>
              </a:spcBef>
            </a:pPr>
            <a:r>
              <a:rPr lang="cs-CZ" altLang="cs-CZ" sz="2400" dirty="0"/>
              <a:t>even multiple species</a:t>
            </a:r>
            <a:endParaRPr lang="en-GB" altLang="cs-CZ" sz="2400" dirty="0"/>
          </a:p>
          <a:p>
            <a:pPr>
              <a:spcBef>
                <a:spcPts val="600"/>
              </a:spcBef>
              <a:buFontTx/>
              <a:buNone/>
            </a:pPr>
            <a:r>
              <a:rPr lang="en-GB" altLang="cs-CZ" dirty="0"/>
              <a:t>Bates</a:t>
            </a:r>
            <a:r>
              <a:rPr lang="cs-CZ" altLang="cs-CZ" dirty="0"/>
              <a:t>ian</a:t>
            </a:r>
            <a:r>
              <a:rPr lang="en-GB" altLang="cs-CZ" dirty="0"/>
              <a:t> </a:t>
            </a:r>
            <a:r>
              <a:rPr lang="cs-CZ" altLang="cs-CZ" dirty="0"/>
              <a:t>–</a:t>
            </a:r>
            <a:r>
              <a:rPr lang="en-GB" altLang="cs-CZ" dirty="0"/>
              <a:t> </a:t>
            </a:r>
            <a:r>
              <a:rPr lang="cs-CZ" altLang="cs-CZ" dirty="0"/>
              <a:t>an edible species mimics a noxious one</a:t>
            </a:r>
          </a:p>
          <a:p>
            <a:pPr marL="1200150" lvl="1" indent="-457200">
              <a:spcBef>
                <a:spcPts val="600"/>
              </a:spcBef>
            </a:pPr>
            <a:r>
              <a:rPr lang="cs-CZ" altLang="cs-CZ" sz="2400" dirty="0"/>
              <a:t>predator learns slowly – mimics harm the model</a:t>
            </a:r>
          </a:p>
          <a:p>
            <a:pPr marL="1200150" lvl="1" indent="-457200">
              <a:spcBef>
                <a:spcPts val="600"/>
              </a:spcBef>
            </a:pPr>
            <a:r>
              <a:rPr lang="cs-CZ" altLang="cs-CZ" sz="2400" dirty="0"/>
              <a:t>mimic should be less abundant than model</a:t>
            </a:r>
          </a:p>
          <a:p>
            <a:pPr>
              <a:spcBef>
                <a:spcPts val="600"/>
              </a:spcBef>
              <a:buNone/>
            </a:pPr>
            <a:r>
              <a:rPr lang="cs-CZ" altLang="cs-CZ" sz="2400" dirty="0"/>
              <a:t>Mertensian – deadly species mimics a noxious one,</a:t>
            </a:r>
            <a:br>
              <a:rPr lang="cs-CZ" altLang="cs-CZ" sz="2400" dirty="0"/>
            </a:br>
            <a:r>
              <a:rPr lang="cs-CZ" altLang="cs-CZ" sz="2400" dirty="0"/>
              <a:t>	which serves for learning</a:t>
            </a:r>
          </a:p>
          <a:p>
            <a:pPr>
              <a:spcBef>
                <a:spcPts val="300"/>
              </a:spcBef>
              <a:buNone/>
            </a:pPr>
            <a:r>
              <a:rPr lang="cs-CZ" altLang="cs-CZ" sz="2400" dirty="0"/>
              <a:t>Automimicry – e.g. make the predator attack the tail instead of head</a:t>
            </a:r>
            <a:br>
              <a:rPr lang="cs-CZ" altLang="cs-CZ" sz="2400" dirty="0"/>
            </a:br>
            <a:r>
              <a:rPr lang="cs-CZ" altLang="cs-CZ" sz="2400" dirty="0"/>
              <a:t>	or make predator think the prey is watching</a:t>
            </a:r>
            <a:br>
              <a:rPr lang="cs-CZ" altLang="cs-CZ" sz="2400" dirty="0"/>
            </a:br>
            <a:r>
              <a:rPr lang="cs-CZ" altLang="cs-CZ" sz="2400" dirty="0"/>
              <a:t>	or make the predator believe the prey can escape fast</a:t>
            </a:r>
          </a:p>
          <a:p>
            <a:pPr>
              <a:spcBef>
                <a:spcPts val="300"/>
              </a:spcBef>
              <a:buFontTx/>
              <a:buNone/>
            </a:pPr>
            <a:r>
              <a:rPr lang="cs-CZ" altLang="cs-CZ" sz="2400" dirty="0"/>
              <a:t>Aggressive mimicry – predators try to seem harmless</a:t>
            </a:r>
          </a:p>
        </p:txBody>
      </p:sp>
      <p:sp>
        <p:nvSpPr>
          <p:cNvPr id="4" name="Title 1">
            <a:extLst>
              <a:ext uri="{FF2B5EF4-FFF2-40B4-BE49-F238E27FC236}">
                <a16:creationId xmlns:a16="http://schemas.microsoft.com/office/drawing/2014/main" id="{600175D6-1F06-49C0-A412-912ED01C5A8C}"/>
              </a:ext>
            </a:extLst>
          </p:cNvPr>
          <p:cNvSpPr txBox="1">
            <a:spLocks/>
          </p:cNvSpPr>
          <p:nvPr/>
        </p:nvSpPr>
        <p:spPr>
          <a:xfrm>
            <a:off x="76200" y="177800"/>
            <a:ext cx="8763000" cy="762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cs-CZ" altLang="en-US" kern="0"/>
              <a:t>Mimicry</a:t>
            </a:r>
            <a:endParaRPr lang="en-US" altLang="en-US" kern="0" dirty="0"/>
          </a:p>
        </p:txBody>
      </p:sp>
    </p:spTree>
    <p:extLst>
      <p:ext uri="{BB962C8B-B14F-4D97-AF65-F5344CB8AC3E}">
        <p14:creationId xmlns:p14="http://schemas.microsoft.com/office/powerpoint/2010/main" val="2603812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771">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771">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77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028"/>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667000" y="304800"/>
            <a:ext cx="6477000" cy="656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67" name="Text Box 1029"/>
          <p:cNvSpPr txBox="1">
            <a:spLocks noChangeArrowheads="1"/>
          </p:cNvSpPr>
          <p:nvPr/>
        </p:nvSpPr>
        <p:spPr bwMode="auto">
          <a:xfrm>
            <a:off x="152400" y="304800"/>
            <a:ext cx="2514600"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50000"/>
              </a:spcBef>
              <a:buFontTx/>
              <a:buNone/>
            </a:pPr>
            <a:r>
              <a:rPr lang="cs-CZ" altLang="cs-CZ" sz="2400"/>
              <a:t>Danainae</a:t>
            </a:r>
            <a:br>
              <a:rPr lang="cs-CZ" altLang="cs-CZ" sz="2400"/>
            </a:br>
            <a:r>
              <a:rPr lang="cs-CZ" altLang="cs-CZ" sz="2400"/>
              <a:t>– poisonous</a:t>
            </a:r>
            <a:br>
              <a:rPr lang="cs-CZ" altLang="cs-CZ" sz="2400"/>
            </a:br>
            <a:r>
              <a:rPr lang="cs-CZ" altLang="cs-CZ" sz="2400"/>
              <a:t>– often eat poisonous </a:t>
            </a:r>
            <a:r>
              <a:rPr lang="cs-CZ" altLang="cs-CZ" sz="2400" err="1"/>
              <a:t>Asclepiadaceae</a:t>
            </a:r>
            <a:r>
              <a:rPr lang="cs-CZ" altLang="cs-CZ" sz="2400"/>
              <a:t> and accummulate their secondary metabolites originally aimed at protection against herbivory.</a:t>
            </a:r>
            <a:endParaRPr lang="cs-CZ" altLang="cs-CZ" sz="24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85800" y="228600"/>
            <a:ext cx="7772400" cy="1143000"/>
          </a:xfrm>
        </p:spPr>
        <p:txBody>
          <a:bodyPr/>
          <a:lstStyle/>
          <a:p>
            <a:r>
              <a:rPr lang="cs-CZ" altLang="cs-CZ" dirty="0"/>
              <a:t>Predator and prey are animals (carnivory)</a:t>
            </a:r>
            <a:endParaRPr lang="en-GB" altLang="cs-CZ" dirty="0"/>
          </a:p>
        </p:txBody>
      </p:sp>
      <p:sp>
        <p:nvSpPr>
          <p:cNvPr id="5123" name="Rectangle 3"/>
          <p:cNvSpPr>
            <a:spLocks noGrp="1" noChangeArrowheads="1"/>
          </p:cNvSpPr>
          <p:nvPr>
            <p:ph type="body" idx="1"/>
          </p:nvPr>
        </p:nvSpPr>
        <p:spPr>
          <a:xfrm>
            <a:off x="685800" y="1371600"/>
            <a:ext cx="7924800" cy="4724400"/>
          </a:xfrm>
        </p:spPr>
        <p:txBody>
          <a:bodyPr/>
          <a:lstStyle/>
          <a:p>
            <a:r>
              <a:rPr lang="cs-CZ" altLang="cs-CZ" sz="2800" b="1" dirty="0"/>
              <a:t>Predator - prey</a:t>
            </a:r>
            <a:r>
              <a:rPr lang="en-GB" altLang="cs-CZ" sz="2800" dirty="0"/>
              <a:t>:</a:t>
            </a:r>
            <a:r>
              <a:rPr lang="cs-CZ" altLang="cs-CZ" sz="2800" dirty="0"/>
              <a:t> prey is catched and eaten; predator is mostly bigger than prey (or at least of the same size); prey is more abundant. </a:t>
            </a:r>
          </a:p>
          <a:p>
            <a:r>
              <a:rPr lang="cs-CZ" altLang="cs-CZ" sz="2800" b="1" dirty="0"/>
              <a:t>Parasite - host</a:t>
            </a:r>
            <a:r>
              <a:rPr lang="cs-CZ" altLang="cs-CZ" sz="2800" dirty="0"/>
              <a:t>: host is slowly used, not killed (the strategy is to save the host for longer). Host is usually bigger than parasite, parasite can be more abundant.</a:t>
            </a:r>
            <a:endParaRPr lang="cs-CZ" altLang="cs-CZ" sz="2800" dirty="0">
              <a:solidFill>
                <a:srgbClr val="FF0000"/>
              </a:solidFill>
            </a:endParaRPr>
          </a:p>
          <a:p>
            <a:r>
              <a:rPr lang="cs-CZ" altLang="cs-CZ" sz="2800" b="1" dirty="0"/>
              <a:t>Parasitoid</a:t>
            </a:r>
            <a:r>
              <a:rPr lang="cs-CZ" altLang="cs-CZ" sz="2800" dirty="0"/>
              <a:t> – saves the host first, but finally kills it.</a:t>
            </a:r>
          </a:p>
          <a:p>
            <a:r>
              <a:rPr lang="cs-CZ" altLang="cs-CZ" sz="2800" b="1" dirty="0"/>
              <a:t>Grazer</a:t>
            </a:r>
            <a:r>
              <a:rPr lang="cs-CZ" altLang="cs-CZ" sz="2800" dirty="0"/>
              <a:t> – blood-sucking insects or bats…</a:t>
            </a:r>
            <a:endParaRPr lang="en-GB" altLang="cs-CZ" sz="28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026" descr="C:\DOCUME~1\BAOBAB~1\LOCALS~1\Temp\~AUT0014.bm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8600" y="2895600"/>
            <a:ext cx="5576888" cy="3725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1" name="Picture 1027" descr="C:\DOCUME~1\BAOBAB~1\LOCALS~1\Temp\~AUT0015.bm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1219200"/>
            <a:ext cx="3927475" cy="5148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2" name="Picture 1028" descr="C:\DOCUME~1\BAOBAB~1\LOCALS~1\Temp\~AUT0016.bmp"/>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14300" y="352599"/>
            <a:ext cx="3733800" cy="2618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893" name="Text Box 1029"/>
          <p:cNvSpPr txBox="1">
            <a:spLocks noChangeArrowheads="1"/>
          </p:cNvSpPr>
          <p:nvPr/>
        </p:nvSpPr>
        <p:spPr bwMode="auto">
          <a:xfrm>
            <a:off x="4229100" y="352599"/>
            <a:ext cx="3581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50000"/>
              </a:spcBef>
              <a:buFontTx/>
              <a:buNone/>
            </a:pPr>
            <a:r>
              <a:rPr lang="cs-CZ" altLang="cs-CZ" sz="2400"/>
              <a:t>Longhorn beetle</a:t>
            </a:r>
          </a:p>
        </p:txBody>
      </p:sp>
      <p:sp>
        <p:nvSpPr>
          <p:cNvPr id="37894" name="Line 1030"/>
          <p:cNvSpPr>
            <a:spLocks noChangeShapeType="1"/>
          </p:cNvSpPr>
          <p:nvPr/>
        </p:nvSpPr>
        <p:spPr bwMode="auto">
          <a:xfrm flipH="1">
            <a:off x="2514600" y="609600"/>
            <a:ext cx="16764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 name="Text Box 1029">
            <a:extLst>
              <a:ext uri="{FF2B5EF4-FFF2-40B4-BE49-F238E27FC236}">
                <a16:creationId xmlns:a16="http://schemas.microsoft.com/office/drawing/2014/main" id="{70A8BC51-60CD-46BA-A0E5-FCABB9EA4EEF}"/>
              </a:ext>
            </a:extLst>
          </p:cNvPr>
          <p:cNvSpPr txBox="1">
            <a:spLocks noChangeArrowheads="1"/>
          </p:cNvSpPr>
          <p:nvPr/>
        </p:nvSpPr>
        <p:spPr bwMode="auto">
          <a:xfrm>
            <a:off x="7646987" y="1430920"/>
            <a:ext cx="152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50000"/>
              </a:spcBef>
              <a:buFontTx/>
              <a:buNone/>
            </a:pPr>
            <a:r>
              <a:rPr lang="cs-CZ" altLang="cs-CZ" sz="2400"/>
              <a:t>Hoverfly </a:t>
            </a:r>
          </a:p>
        </p:txBody>
      </p:sp>
      <p:sp>
        <p:nvSpPr>
          <p:cNvPr id="8" name="Line 1030">
            <a:extLst>
              <a:ext uri="{FF2B5EF4-FFF2-40B4-BE49-F238E27FC236}">
                <a16:creationId xmlns:a16="http://schemas.microsoft.com/office/drawing/2014/main" id="{1B89F37C-985F-4A39-91A7-D11DC6C98D19}"/>
              </a:ext>
            </a:extLst>
          </p:cNvPr>
          <p:cNvSpPr>
            <a:spLocks noChangeShapeType="1"/>
          </p:cNvSpPr>
          <p:nvPr/>
        </p:nvSpPr>
        <p:spPr bwMode="auto">
          <a:xfrm flipH="1">
            <a:off x="7310437" y="1892585"/>
            <a:ext cx="690563"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Text Box 1029">
            <a:extLst>
              <a:ext uri="{FF2B5EF4-FFF2-40B4-BE49-F238E27FC236}">
                <a16:creationId xmlns:a16="http://schemas.microsoft.com/office/drawing/2014/main" id="{A33BFFCB-F0D2-4FCD-8737-F61F58FC963C}"/>
              </a:ext>
            </a:extLst>
          </p:cNvPr>
          <p:cNvSpPr txBox="1">
            <a:spLocks noChangeArrowheads="1"/>
          </p:cNvSpPr>
          <p:nvPr/>
        </p:nvSpPr>
        <p:spPr bwMode="auto">
          <a:xfrm>
            <a:off x="4173537" y="6414665"/>
            <a:ext cx="152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50000"/>
              </a:spcBef>
              <a:buFontTx/>
              <a:buNone/>
            </a:pPr>
            <a:r>
              <a:rPr lang="cs-CZ" altLang="cs-CZ" sz="2400"/>
              <a:t>Wasp </a:t>
            </a:r>
          </a:p>
        </p:txBody>
      </p:sp>
      <p:sp>
        <p:nvSpPr>
          <p:cNvPr id="10" name="Line 1030">
            <a:extLst>
              <a:ext uri="{FF2B5EF4-FFF2-40B4-BE49-F238E27FC236}">
                <a16:creationId xmlns:a16="http://schemas.microsoft.com/office/drawing/2014/main" id="{42D395E5-5DBF-4EC0-865D-87F5AD08B819}"/>
              </a:ext>
            </a:extLst>
          </p:cNvPr>
          <p:cNvSpPr>
            <a:spLocks noChangeShapeType="1"/>
          </p:cNvSpPr>
          <p:nvPr/>
        </p:nvSpPr>
        <p:spPr bwMode="auto">
          <a:xfrm flipH="1" flipV="1">
            <a:off x="3538537" y="6238663"/>
            <a:ext cx="635000" cy="38279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Text Box 1027"/>
          <p:cNvSpPr txBox="1">
            <a:spLocks noChangeArrowheads="1"/>
          </p:cNvSpPr>
          <p:nvPr/>
        </p:nvSpPr>
        <p:spPr bwMode="auto">
          <a:xfrm>
            <a:off x="609600" y="93955"/>
            <a:ext cx="8305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50000"/>
              </a:spcBef>
              <a:buFontTx/>
              <a:buNone/>
            </a:pPr>
            <a:r>
              <a:rPr lang="cs-CZ" altLang="cs-CZ" sz="2400"/>
              <a:t>Caterpillar</a:t>
            </a:r>
            <a:r>
              <a:rPr lang="en-GB" altLang="cs-CZ" sz="2400"/>
              <a:t> </a:t>
            </a:r>
            <a:r>
              <a:rPr kumimoji="0" lang="cs-CZ" sz="2400" b="0" i="1" u="none" strike="noStrike" kern="1200" cap="none" spc="0" normalizeH="0" baseline="0" noProof="0" dirty="0" err="1">
                <a:ln>
                  <a:noFill/>
                </a:ln>
                <a:solidFill>
                  <a:srgbClr val="000000"/>
                </a:solidFill>
                <a:effectLst/>
                <a:uLnTx/>
                <a:uFillTx/>
                <a:latin typeface="Times New Roman" pitchFamily="18" charset="0"/>
                <a:ea typeface="+mn-ea"/>
                <a:cs typeface="+mn-cs"/>
              </a:rPr>
              <a:t>Hemeroplanes</a:t>
            </a:r>
            <a:r>
              <a:rPr kumimoji="0" lang="cs-CZ" sz="2400" b="0" i="1"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cs-CZ" sz="2400" b="0" i="1" u="none" strike="noStrike" kern="1200" cap="none" spc="0" normalizeH="0" baseline="0" noProof="0" err="1">
                <a:ln>
                  <a:noFill/>
                </a:ln>
                <a:solidFill>
                  <a:srgbClr val="000000"/>
                </a:solidFill>
                <a:effectLst/>
                <a:uLnTx/>
                <a:uFillTx/>
                <a:latin typeface="Times New Roman" pitchFamily="18" charset="0"/>
                <a:ea typeface="+mn-ea"/>
                <a:cs typeface="+mn-cs"/>
              </a:rPr>
              <a:t>triptolemus</a:t>
            </a:r>
            <a:r>
              <a:rPr kumimoji="0" lang="cs-CZ" sz="2400" b="0" i="1" u="none" strike="noStrike" kern="1200" cap="none" spc="0" normalizeH="0" baseline="0" noProof="0">
                <a:ln>
                  <a:noFill/>
                </a:ln>
                <a:solidFill>
                  <a:srgbClr val="000000"/>
                </a:solidFill>
                <a:effectLst/>
                <a:uLnTx/>
                <a:uFillTx/>
                <a:latin typeface="Times New Roman" pitchFamily="18" charset="0"/>
                <a:ea typeface="+mn-ea"/>
                <a:cs typeface="+mn-cs"/>
              </a:rPr>
              <a:t> </a:t>
            </a:r>
            <a:r>
              <a:rPr lang="cs-CZ" altLang="cs-CZ" sz="2400"/>
              <a:t>mimics snake</a:t>
            </a:r>
            <a:endParaRPr kumimoji="0" lang="cs-CZ"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pic>
        <p:nvPicPr>
          <p:cNvPr id="4" name="Obrázek 3" descr="Obsah obrázku mlok, drát, větev&#10;&#10;Popis byl vytvořen automaticky">
            <a:extLst>
              <a:ext uri="{FF2B5EF4-FFF2-40B4-BE49-F238E27FC236}">
                <a16:creationId xmlns:a16="http://schemas.microsoft.com/office/drawing/2014/main" id="{41515DDD-A95F-4D7B-8A83-A70964124B2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762000"/>
            <a:ext cx="9144000" cy="6096000"/>
          </a:xfrm>
          <a:prstGeom prst="rect">
            <a:avLst/>
          </a:prstGeom>
        </p:spPr>
      </p:pic>
      <p:sp>
        <p:nvSpPr>
          <p:cNvPr id="9" name="TextovéPole 8">
            <a:extLst>
              <a:ext uri="{FF2B5EF4-FFF2-40B4-BE49-F238E27FC236}">
                <a16:creationId xmlns:a16="http://schemas.microsoft.com/office/drawing/2014/main" id="{2B4B23A3-4693-4E0F-8476-EED06C18A870}"/>
              </a:ext>
            </a:extLst>
          </p:cNvPr>
          <p:cNvSpPr txBox="1"/>
          <p:nvPr/>
        </p:nvSpPr>
        <p:spPr>
          <a:xfrm>
            <a:off x="4762500" y="6395165"/>
            <a:ext cx="4609475" cy="400110"/>
          </a:xfrm>
          <a:prstGeom prst="rect">
            <a:avLst/>
          </a:prstGeom>
          <a:noFill/>
        </p:spPr>
        <p:txBody>
          <a:bodyPr wrap="square">
            <a:spAutoFit/>
          </a:bodyPr>
          <a:lstStyle/>
          <a:p>
            <a:r>
              <a:rPr lang="cs-CZ" sz="2000" dirty="0"/>
              <a:t>https://www.biographic.com/snake-fake/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614363"/>
            <a:ext cx="8255000" cy="621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Box 3"/>
          <p:cNvSpPr txBox="1">
            <a:spLocks noChangeArrowheads="1"/>
          </p:cNvSpPr>
          <p:nvPr/>
        </p:nvSpPr>
        <p:spPr bwMode="auto">
          <a:xfrm>
            <a:off x="0" y="0"/>
            <a:ext cx="8991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cs-CZ" altLang="cs-CZ" sz="2400"/>
              <a:t>Defense mechanisms can be found in much smaller organisms as well</a:t>
            </a:r>
            <a:endParaRPr lang="cs-CZ" altLang="cs-CZ" sz="2400" dirty="0"/>
          </a:p>
        </p:txBody>
      </p:sp>
      <p:sp>
        <p:nvSpPr>
          <p:cNvPr id="39940" name="TextBox 4"/>
          <p:cNvSpPr txBox="1">
            <a:spLocks noChangeArrowheads="1"/>
          </p:cNvSpPr>
          <p:nvPr/>
        </p:nvSpPr>
        <p:spPr bwMode="auto">
          <a:xfrm>
            <a:off x="14287" y="5630684"/>
            <a:ext cx="333851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cs-CZ" altLang="cs-CZ" sz="2400"/>
              <a:t>Rotifer </a:t>
            </a:r>
            <a:r>
              <a:rPr lang="cs-CZ" altLang="cs-CZ" sz="2400" i="1"/>
              <a:t>Asplanchna </a:t>
            </a:r>
            <a:r>
              <a:rPr lang="cs-CZ" altLang="cs-CZ" sz="2400"/>
              <a:t>with a dinoflagellate </a:t>
            </a:r>
            <a:r>
              <a:rPr lang="cs-CZ" altLang="cs-CZ" sz="2400" i="1"/>
              <a:t>Ceratium</a:t>
            </a:r>
            <a:r>
              <a:rPr lang="cs-CZ" altLang="cs-CZ" sz="2400"/>
              <a:t> stuck in its mouth</a:t>
            </a:r>
            <a:endParaRPr lang="cs-CZ" altLang="cs-CZ" sz="2400" dirty="0"/>
          </a:p>
        </p:txBody>
      </p:sp>
      <p:cxnSp>
        <p:nvCxnSpPr>
          <p:cNvPr id="7" name="Straight Arrow Connector 6"/>
          <p:cNvCxnSpPr/>
          <p:nvPr/>
        </p:nvCxnSpPr>
        <p:spPr bwMode="auto">
          <a:xfrm flipH="1" flipV="1">
            <a:off x="5029200" y="5715000"/>
            <a:ext cx="1371600" cy="457200"/>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8" name="Straight Arrow Connector 7"/>
          <p:cNvCxnSpPr/>
          <p:nvPr/>
        </p:nvCxnSpPr>
        <p:spPr bwMode="auto">
          <a:xfrm flipH="1">
            <a:off x="3062288" y="1371600"/>
            <a:ext cx="1371600" cy="533400"/>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sp>
        <p:nvSpPr>
          <p:cNvPr id="39943" name="TextBox 2"/>
          <p:cNvSpPr txBox="1">
            <a:spLocks noChangeArrowheads="1"/>
          </p:cNvSpPr>
          <p:nvPr/>
        </p:nvSpPr>
        <p:spPr bwMode="auto">
          <a:xfrm>
            <a:off x="6705600" y="6488668"/>
            <a:ext cx="1625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cs-CZ" altLang="cs-CZ" sz="1800">
                <a:latin typeface="Arial" charset="0"/>
                <a:cs typeface="Arial" charset="0"/>
              </a:rPr>
              <a:t>Foto Lepšová</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685800" y="304800"/>
            <a:ext cx="7772400" cy="1143000"/>
          </a:xfrm>
        </p:spPr>
        <p:txBody>
          <a:bodyPr/>
          <a:lstStyle/>
          <a:p>
            <a:pPr eaLnBrk="1" hangingPunct="1"/>
            <a:r>
              <a:rPr lang="cs-CZ" altLang="cs-CZ" sz="4000" b="1" dirty="0" err="1"/>
              <a:t>Intraspecific</a:t>
            </a:r>
            <a:r>
              <a:rPr lang="cs-CZ" altLang="cs-CZ" sz="4000" b="1" dirty="0"/>
              <a:t>  </a:t>
            </a:r>
            <a:r>
              <a:rPr lang="cs-CZ" altLang="cs-CZ" sz="4000" b="1" dirty="0" err="1"/>
              <a:t>predation</a:t>
            </a:r>
            <a:r>
              <a:rPr lang="cs-CZ" altLang="cs-CZ" sz="4000" b="1" dirty="0"/>
              <a:t> </a:t>
            </a:r>
            <a:r>
              <a:rPr lang="cs-CZ" altLang="cs-CZ" sz="4000" dirty="0"/>
              <a:t>(</a:t>
            </a:r>
            <a:r>
              <a:rPr lang="cs-CZ" altLang="cs-CZ" sz="4000" dirty="0" err="1"/>
              <a:t>cannibalism</a:t>
            </a:r>
            <a:r>
              <a:rPr lang="cs-CZ" altLang="cs-CZ" sz="4000" dirty="0"/>
              <a:t>)</a:t>
            </a:r>
          </a:p>
        </p:txBody>
      </p:sp>
      <p:sp>
        <p:nvSpPr>
          <p:cNvPr id="30723" name="Rectangle 3"/>
          <p:cNvSpPr>
            <a:spLocks noGrp="1" noChangeArrowheads="1"/>
          </p:cNvSpPr>
          <p:nvPr>
            <p:ph type="body" idx="1"/>
          </p:nvPr>
        </p:nvSpPr>
        <p:spPr>
          <a:xfrm>
            <a:off x="342900" y="1676400"/>
            <a:ext cx="8458200" cy="4724400"/>
          </a:xfrm>
        </p:spPr>
        <p:txBody>
          <a:bodyPr/>
          <a:lstStyle/>
          <a:p>
            <a:pPr eaLnBrk="1" hangingPunct="1"/>
            <a:r>
              <a:rPr lang="cs-CZ" altLang="cs-CZ" sz="2800" dirty="0" err="1"/>
              <a:t>Probably</a:t>
            </a:r>
            <a:r>
              <a:rPr lang="cs-CZ" altLang="cs-CZ" sz="2800" dirty="0"/>
              <a:t> more </a:t>
            </a:r>
            <a:r>
              <a:rPr lang="cs-CZ" altLang="cs-CZ" sz="2800" dirty="0" err="1"/>
              <a:t>common</a:t>
            </a:r>
            <a:r>
              <a:rPr lang="cs-CZ" altLang="cs-CZ" sz="2800" dirty="0"/>
              <a:t> </a:t>
            </a:r>
            <a:r>
              <a:rPr lang="cs-CZ" altLang="cs-CZ" sz="2800" dirty="0" err="1"/>
              <a:t>than</a:t>
            </a:r>
            <a:r>
              <a:rPr lang="cs-CZ" altLang="cs-CZ" sz="2800" dirty="0"/>
              <a:t> </a:t>
            </a:r>
            <a:r>
              <a:rPr lang="cs-CZ" altLang="cs-CZ" sz="2800" dirty="0" err="1"/>
              <a:t>expected</a:t>
            </a:r>
            <a:endParaRPr lang="cs-CZ" altLang="cs-CZ" sz="2800" dirty="0"/>
          </a:p>
          <a:p>
            <a:pPr eaLnBrk="1" hangingPunct="1"/>
            <a:r>
              <a:rPr lang="cs-CZ" altLang="cs-CZ" sz="2800" dirty="0" err="1"/>
              <a:t>Especially</a:t>
            </a:r>
            <a:r>
              <a:rPr lang="cs-CZ" altLang="cs-CZ" sz="2800" dirty="0"/>
              <a:t> </a:t>
            </a:r>
            <a:r>
              <a:rPr lang="cs-CZ" altLang="cs-CZ" sz="2800" dirty="0" err="1"/>
              <a:t>common</a:t>
            </a:r>
            <a:r>
              <a:rPr lang="cs-CZ" altLang="cs-CZ" sz="2800" dirty="0"/>
              <a:t> in </a:t>
            </a:r>
            <a:r>
              <a:rPr lang="cs-CZ" altLang="cs-CZ" sz="2800" dirty="0" err="1"/>
              <a:t>aquatic</a:t>
            </a:r>
            <a:r>
              <a:rPr lang="cs-CZ" altLang="cs-CZ" sz="2800" dirty="0"/>
              <a:t> </a:t>
            </a:r>
            <a:r>
              <a:rPr lang="cs-CZ" altLang="cs-CZ" sz="2800" dirty="0" err="1"/>
              <a:t>ecosystems</a:t>
            </a:r>
            <a:br>
              <a:rPr lang="cs-CZ" altLang="cs-CZ" sz="2800" dirty="0"/>
            </a:br>
            <a:r>
              <a:rPr lang="cs-CZ" altLang="cs-CZ" sz="2800" dirty="0"/>
              <a:t>(</a:t>
            </a:r>
            <a:r>
              <a:rPr lang="cs-CZ" altLang="cs-CZ" sz="2800" dirty="0" err="1"/>
              <a:t>reportedly</a:t>
            </a:r>
            <a:r>
              <a:rPr lang="cs-CZ" altLang="cs-CZ" sz="2800" dirty="0"/>
              <a:t> up to 80% </a:t>
            </a:r>
            <a:r>
              <a:rPr lang="cs-CZ" altLang="cs-CZ" sz="2800" dirty="0" err="1"/>
              <a:t>of</a:t>
            </a:r>
            <a:r>
              <a:rPr lang="cs-CZ" altLang="cs-CZ" sz="2800" dirty="0"/>
              <a:t> </a:t>
            </a:r>
            <a:r>
              <a:rPr lang="cs-CZ" altLang="cs-CZ" sz="2800" dirty="0" err="1"/>
              <a:t>organisms</a:t>
            </a:r>
            <a:r>
              <a:rPr lang="cs-CZ" altLang="cs-CZ" sz="2800" dirty="0"/>
              <a:t>)</a:t>
            </a:r>
          </a:p>
          <a:p>
            <a:pPr eaLnBrk="1" hangingPunct="1"/>
            <a:r>
              <a:rPr lang="cs-CZ" altLang="cs-CZ" sz="2800" dirty="0" err="1"/>
              <a:t>Advantageous</a:t>
            </a:r>
            <a:r>
              <a:rPr lang="cs-CZ" altLang="cs-CZ" sz="2800" dirty="0"/>
              <a:t> </a:t>
            </a:r>
            <a:r>
              <a:rPr lang="cs-CZ" altLang="cs-CZ" sz="2800" dirty="0" err="1"/>
              <a:t>for</a:t>
            </a:r>
            <a:r>
              <a:rPr lang="cs-CZ" altLang="cs-CZ" sz="2800" dirty="0"/>
              <a:t> </a:t>
            </a:r>
            <a:r>
              <a:rPr lang="cs-CZ" altLang="cs-CZ" sz="2800" dirty="0" err="1"/>
              <a:t>population</a:t>
            </a:r>
            <a:r>
              <a:rPr lang="cs-CZ" altLang="cs-CZ" sz="2800" dirty="0"/>
              <a:t> </a:t>
            </a:r>
            <a:r>
              <a:rPr lang="cs-CZ" altLang="cs-CZ" sz="2800" dirty="0" err="1"/>
              <a:t>under</a:t>
            </a:r>
            <a:r>
              <a:rPr lang="cs-CZ" altLang="cs-CZ" sz="2800" dirty="0"/>
              <a:t> </a:t>
            </a:r>
            <a:r>
              <a:rPr lang="cs-CZ" altLang="cs-CZ" sz="2800" dirty="0" err="1"/>
              <a:t>special</a:t>
            </a:r>
            <a:r>
              <a:rPr lang="cs-CZ" altLang="cs-CZ" sz="2800" dirty="0"/>
              <a:t> </a:t>
            </a:r>
            <a:r>
              <a:rPr lang="cs-CZ" altLang="cs-CZ" sz="2800" dirty="0" err="1"/>
              <a:t>conditions</a:t>
            </a:r>
            <a:endParaRPr lang="cs-CZ" altLang="cs-CZ" sz="2800" dirty="0"/>
          </a:p>
          <a:p>
            <a:pPr eaLnBrk="1" hangingPunct="1"/>
            <a:r>
              <a:rPr lang="cs-CZ" altLang="cs-CZ" sz="2800" dirty="0" err="1"/>
              <a:t>Problems</a:t>
            </a:r>
            <a:r>
              <a:rPr lang="cs-CZ" altLang="cs-CZ" sz="2800" dirty="0"/>
              <a:t>:</a:t>
            </a:r>
            <a:br>
              <a:rPr lang="cs-CZ" altLang="cs-CZ" sz="2800" dirty="0"/>
            </a:br>
            <a:r>
              <a:rPr lang="cs-CZ" altLang="cs-CZ" sz="2800" dirty="0" err="1"/>
              <a:t>the</a:t>
            </a:r>
            <a:r>
              <a:rPr lang="cs-CZ" altLang="cs-CZ" sz="2800" dirty="0"/>
              <a:t> </a:t>
            </a:r>
            <a:r>
              <a:rPr lang="cs-CZ" altLang="cs-CZ" sz="2800" dirty="0" err="1"/>
              <a:t>phylogenetically</a:t>
            </a:r>
            <a:r>
              <a:rPr lang="cs-CZ" altLang="cs-CZ" sz="2800" dirty="0"/>
              <a:t> </a:t>
            </a:r>
            <a:r>
              <a:rPr lang="cs-CZ" altLang="cs-CZ" sz="2800" dirty="0" err="1"/>
              <a:t>closer</a:t>
            </a:r>
            <a:r>
              <a:rPr lang="cs-CZ" altLang="cs-CZ" sz="2800" dirty="0"/>
              <a:t> </a:t>
            </a:r>
            <a:r>
              <a:rPr lang="cs-CZ" altLang="cs-CZ" sz="2800" dirty="0" err="1"/>
              <a:t>organisms</a:t>
            </a:r>
            <a:r>
              <a:rPr lang="cs-CZ" altLang="cs-CZ" sz="2800" dirty="0"/>
              <a:t> are </a:t>
            </a:r>
            <a:r>
              <a:rPr lang="cs-CZ" altLang="cs-CZ" sz="2800" dirty="0" err="1"/>
              <a:t>consumed</a:t>
            </a:r>
            <a:r>
              <a:rPr lang="cs-CZ" altLang="cs-CZ" sz="2800" dirty="0"/>
              <a:t>,</a:t>
            </a:r>
            <a:br>
              <a:rPr lang="cs-CZ" altLang="cs-CZ" sz="2800" dirty="0"/>
            </a:br>
            <a:r>
              <a:rPr lang="cs-CZ" altLang="cs-CZ" sz="2800" dirty="0" err="1"/>
              <a:t>the</a:t>
            </a:r>
            <a:r>
              <a:rPr lang="cs-CZ" altLang="cs-CZ" sz="2800" dirty="0"/>
              <a:t> </a:t>
            </a:r>
            <a:r>
              <a:rPr lang="cs-CZ" altLang="cs-CZ" sz="2800" dirty="0" err="1"/>
              <a:t>higher</a:t>
            </a:r>
            <a:r>
              <a:rPr lang="cs-CZ" altLang="cs-CZ" sz="2800" dirty="0"/>
              <a:t> risk </a:t>
            </a:r>
            <a:r>
              <a:rPr lang="cs-CZ" altLang="cs-CZ" sz="2800" dirty="0" err="1"/>
              <a:t>of</a:t>
            </a:r>
            <a:r>
              <a:rPr lang="cs-CZ" altLang="cs-CZ" sz="2800" dirty="0"/>
              <a:t> </a:t>
            </a:r>
            <a:r>
              <a:rPr lang="cs-CZ" altLang="cs-CZ" sz="2800" dirty="0" err="1"/>
              <a:t>specialized</a:t>
            </a:r>
            <a:r>
              <a:rPr lang="cs-CZ" altLang="cs-CZ" sz="2800" dirty="0"/>
              <a:t> </a:t>
            </a:r>
            <a:r>
              <a:rPr lang="cs-CZ" altLang="cs-CZ" sz="2800" dirty="0" err="1"/>
              <a:t>diseses</a:t>
            </a:r>
            <a:endParaRPr lang="cs-CZ" altLang="cs-CZ" sz="2800" dirty="0"/>
          </a:p>
          <a:p>
            <a:pPr lvl="1" eaLnBrk="1" hangingPunct="1"/>
            <a:r>
              <a:rPr lang="cs-CZ" altLang="cs-CZ" sz="2400" dirty="0"/>
              <a:t>(</a:t>
            </a:r>
            <a:r>
              <a:rPr lang="cs-CZ" altLang="cs-CZ" sz="2400" dirty="0" err="1"/>
              <a:t>incl</a:t>
            </a:r>
            <a:r>
              <a:rPr lang="cs-CZ" altLang="cs-CZ" sz="2400" dirty="0"/>
              <a:t>. </a:t>
            </a:r>
            <a:r>
              <a:rPr lang="cs-CZ" altLang="cs-CZ" sz="2400" dirty="0" err="1"/>
              <a:t>prions</a:t>
            </a:r>
            <a:r>
              <a:rPr lang="cs-CZ" altLang="cs-CZ" sz="2400" dirty="0"/>
              <a:t> – kuru, BSE)</a:t>
            </a:r>
          </a:p>
          <a:p>
            <a:pPr lvl="1" eaLnBrk="1" hangingPunct="1"/>
            <a:r>
              <a:rPr lang="cs-CZ" altLang="cs-CZ" sz="2400" dirty="0" err="1"/>
              <a:t>conspecific</a:t>
            </a:r>
            <a:r>
              <a:rPr lang="cs-CZ" altLang="cs-CZ" sz="2400" dirty="0"/>
              <a:t> </a:t>
            </a:r>
            <a:r>
              <a:rPr lang="cs-CZ" altLang="cs-CZ" sz="2400" dirty="0" err="1"/>
              <a:t>individuals</a:t>
            </a:r>
            <a:r>
              <a:rPr lang="cs-CZ" altLang="cs-CZ" sz="2400" dirty="0"/>
              <a:t> are </a:t>
            </a:r>
            <a:r>
              <a:rPr lang="cs-CZ" altLang="cs-CZ" sz="2400" dirty="0" err="1"/>
              <a:t>phylogenetically</a:t>
            </a:r>
            <a:r>
              <a:rPr lang="cs-CZ" altLang="cs-CZ" sz="2400" dirty="0"/>
              <a:t> very </a:t>
            </a:r>
            <a:r>
              <a:rPr lang="cs-CZ" altLang="cs-CZ" sz="2400" dirty="0" err="1"/>
              <a:t>close</a:t>
            </a:r>
            <a:endParaRPr lang="cs-CZ" altLang="cs-CZ" sz="2400" dirty="0"/>
          </a:p>
          <a:p>
            <a:pPr eaLnBrk="1" hangingPunct="1"/>
            <a:endParaRPr lang="cs-CZ" altLang="cs-CZ" sz="2800" dirty="0"/>
          </a:p>
        </p:txBody>
      </p:sp>
    </p:spTree>
    <p:extLst>
      <p:ext uri="{BB962C8B-B14F-4D97-AF65-F5344CB8AC3E}">
        <p14:creationId xmlns:p14="http://schemas.microsoft.com/office/powerpoint/2010/main" val="25203256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685800" y="0"/>
            <a:ext cx="7772400" cy="914400"/>
          </a:xfrm>
        </p:spPr>
        <p:txBody>
          <a:bodyPr/>
          <a:lstStyle/>
          <a:p>
            <a:pPr eaLnBrk="1" hangingPunct="1"/>
            <a:r>
              <a:rPr lang="cs-CZ" altLang="cs-CZ" dirty="0" err="1"/>
              <a:t>Types</a:t>
            </a:r>
            <a:r>
              <a:rPr lang="cs-CZ" altLang="cs-CZ" dirty="0"/>
              <a:t> </a:t>
            </a:r>
            <a:r>
              <a:rPr lang="cs-CZ" altLang="cs-CZ" dirty="0" err="1"/>
              <a:t>of</a:t>
            </a:r>
            <a:r>
              <a:rPr lang="cs-CZ" altLang="cs-CZ" dirty="0"/>
              <a:t> </a:t>
            </a:r>
            <a:r>
              <a:rPr lang="cs-CZ" altLang="cs-CZ" dirty="0" err="1"/>
              <a:t>cannibalism</a:t>
            </a:r>
            <a:endParaRPr lang="cs-CZ" altLang="cs-CZ" dirty="0"/>
          </a:p>
        </p:txBody>
      </p:sp>
      <p:sp>
        <p:nvSpPr>
          <p:cNvPr id="32771" name="Rectangle 3"/>
          <p:cNvSpPr>
            <a:spLocks noGrp="1" noChangeArrowheads="1"/>
          </p:cNvSpPr>
          <p:nvPr>
            <p:ph type="body" idx="1"/>
          </p:nvPr>
        </p:nvSpPr>
        <p:spPr>
          <a:xfrm>
            <a:off x="114300" y="932234"/>
            <a:ext cx="8915400" cy="5334000"/>
          </a:xfrm>
        </p:spPr>
        <p:txBody>
          <a:bodyPr/>
          <a:lstStyle/>
          <a:p>
            <a:pPr eaLnBrk="1" hangingPunct="1">
              <a:lnSpc>
                <a:spcPct val="90000"/>
              </a:lnSpc>
            </a:pPr>
            <a:r>
              <a:rPr lang="cs-CZ" altLang="cs-CZ" dirty="0" err="1"/>
              <a:t>Sexual</a:t>
            </a:r>
            <a:r>
              <a:rPr lang="cs-CZ" altLang="cs-CZ" dirty="0"/>
              <a:t> – </a:t>
            </a:r>
            <a:r>
              <a:rPr lang="cs-CZ" altLang="cs-CZ" dirty="0" err="1"/>
              <a:t>female</a:t>
            </a:r>
            <a:r>
              <a:rPr lang="cs-CZ" altLang="cs-CZ" dirty="0"/>
              <a:t> </a:t>
            </a:r>
            <a:r>
              <a:rPr lang="cs-CZ" altLang="cs-CZ" dirty="0" err="1"/>
              <a:t>eats</a:t>
            </a:r>
            <a:r>
              <a:rPr lang="cs-CZ" altLang="cs-CZ" dirty="0"/>
              <a:t> male </a:t>
            </a:r>
            <a:r>
              <a:rPr lang="cs-CZ" altLang="cs-CZ" dirty="0" err="1"/>
              <a:t>after</a:t>
            </a:r>
            <a:r>
              <a:rPr lang="cs-CZ" altLang="cs-CZ" dirty="0"/>
              <a:t> </a:t>
            </a:r>
            <a:r>
              <a:rPr lang="cs-CZ" altLang="cs-CZ" dirty="0" err="1"/>
              <a:t>copulation</a:t>
            </a:r>
            <a:endParaRPr lang="cs-CZ" altLang="cs-CZ" dirty="0"/>
          </a:p>
          <a:p>
            <a:pPr lvl="1" eaLnBrk="1" hangingPunct="1">
              <a:lnSpc>
                <a:spcPct val="90000"/>
              </a:lnSpc>
            </a:pPr>
            <a:r>
              <a:rPr lang="cs-CZ" altLang="cs-CZ" dirty="0" err="1"/>
              <a:t>praying</a:t>
            </a:r>
            <a:r>
              <a:rPr lang="cs-CZ" altLang="cs-CZ" dirty="0"/>
              <a:t> mantis, </a:t>
            </a:r>
            <a:r>
              <a:rPr lang="cs-CZ" altLang="cs-CZ" dirty="0" err="1"/>
              <a:t>black</a:t>
            </a:r>
            <a:r>
              <a:rPr lang="cs-CZ" altLang="cs-CZ" dirty="0"/>
              <a:t> </a:t>
            </a:r>
            <a:r>
              <a:rPr lang="cs-CZ" altLang="cs-CZ" dirty="0" err="1"/>
              <a:t>widow</a:t>
            </a:r>
            <a:r>
              <a:rPr lang="cs-CZ" altLang="cs-CZ" dirty="0"/>
              <a:t> </a:t>
            </a:r>
            <a:r>
              <a:rPr lang="cs-CZ" altLang="cs-CZ" dirty="0" err="1"/>
              <a:t>spiders</a:t>
            </a:r>
            <a:r>
              <a:rPr lang="cs-CZ" altLang="cs-CZ" dirty="0"/>
              <a:t>…</a:t>
            </a:r>
          </a:p>
          <a:p>
            <a:pPr eaLnBrk="1" hangingPunct="1">
              <a:lnSpc>
                <a:spcPct val="90000"/>
              </a:lnSpc>
            </a:pPr>
            <a:r>
              <a:rPr lang="cs-CZ" altLang="cs-CZ" dirty="0" err="1"/>
              <a:t>Size-structured</a:t>
            </a:r>
            <a:endParaRPr lang="cs-CZ" altLang="cs-CZ" dirty="0"/>
          </a:p>
          <a:p>
            <a:pPr lvl="1" eaLnBrk="1" hangingPunct="1">
              <a:lnSpc>
                <a:spcPct val="90000"/>
              </a:lnSpc>
            </a:pPr>
            <a:r>
              <a:rPr lang="cs-CZ" altLang="cs-CZ" dirty="0" err="1"/>
              <a:t>large</a:t>
            </a:r>
            <a:r>
              <a:rPr lang="cs-CZ" altLang="cs-CZ" dirty="0"/>
              <a:t> </a:t>
            </a:r>
            <a:r>
              <a:rPr lang="cs-CZ" altLang="cs-CZ" dirty="0" err="1"/>
              <a:t>stages</a:t>
            </a:r>
            <a:r>
              <a:rPr lang="cs-CZ" altLang="cs-CZ" dirty="0"/>
              <a:t> </a:t>
            </a:r>
            <a:r>
              <a:rPr lang="cs-CZ" altLang="cs-CZ" dirty="0" err="1"/>
              <a:t>eat</a:t>
            </a:r>
            <a:r>
              <a:rPr lang="cs-CZ" altLang="cs-CZ" dirty="0"/>
              <a:t> </a:t>
            </a:r>
            <a:r>
              <a:rPr lang="cs-CZ" altLang="cs-CZ" dirty="0" err="1"/>
              <a:t>small</a:t>
            </a:r>
            <a:r>
              <a:rPr lang="cs-CZ" altLang="cs-CZ" dirty="0"/>
              <a:t> </a:t>
            </a:r>
            <a:r>
              <a:rPr lang="cs-CZ" altLang="cs-CZ" dirty="0" err="1"/>
              <a:t>stages</a:t>
            </a:r>
            <a:r>
              <a:rPr lang="cs-CZ" altLang="cs-CZ" dirty="0"/>
              <a:t> – </a:t>
            </a:r>
            <a:r>
              <a:rPr lang="cs-CZ" altLang="cs-CZ" dirty="0" err="1"/>
              <a:t>fish</a:t>
            </a:r>
            <a:endParaRPr lang="cs-CZ" altLang="cs-CZ" dirty="0"/>
          </a:p>
          <a:p>
            <a:pPr lvl="1" eaLnBrk="1" hangingPunct="1">
              <a:lnSpc>
                <a:spcPct val="90000"/>
              </a:lnSpc>
            </a:pPr>
            <a:r>
              <a:rPr lang="cs-CZ" altLang="cs-CZ" dirty="0" err="1"/>
              <a:t>intrauterine</a:t>
            </a:r>
            <a:r>
              <a:rPr lang="cs-CZ" altLang="cs-CZ" dirty="0"/>
              <a:t> – </a:t>
            </a:r>
            <a:r>
              <a:rPr lang="cs-CZ" altLang="cs-CZ" dirty="0" err="1"/>
              <a:t>sharks</a:t>
            </a:r>
            <a:r>
              <a:rPr lang="cs-CZ" altLang="cs-CZ" dirty="0"/>
              <a:t> – </a:t>
            </a:r>
            <a:r>
              <a:rPr lang="cs-CZ" altLang="cs-CZ" dirty="0" err="1"/>
              <a:t>larger</a:t>
            </a:r>
            <a:r>
              <a:rPr lang="cs-CZ" altLang="cs-CZ" dirty="0"/>
              <a:t> </a:t>
            </a:r>
            <a:r>
              <a:rPr lang="cs-CZ" altLang="cs-CZ" dirty="0" err="1"/>
              <a:t>embryos</a:t>
            </a:r>
            <a:r>
              <a:rPr lang="cs-CZ" altLang="cs-CZ" dirty="0"/>
              <a:t> </a:t>
            </a:r>
            <a:r>
              <a:rPr lang="cs-CZ" altLang="cs-CZ" dirty="0" err="1"/>
              <a:t>eat</a:t>
            </a:r>
            <a:r>
              <a:rPr lang="cs-CZ" altLang="cs-CZ" dirty="0"/>
              <a:t> </a:t>
            </a:r>
            <a:r>
              <a:rPr lang="cs-CZ" altLang="cs-CZ" dirty="0" err="1"/>
              <a:t>smaller</a:t>
            </a:r>
            <a:r>
              <a:rPr lang="cs-CZ" altLang="cs-CZ" dirty="0"/>
              <a:t> </a:t>
            </a:r>
            <a:r>
              <a:rPr lang="cs-CZ" altLang="cs-CZ" dirty="0" err="1"/>
              <a:t>ones</a:t>
            </a:r>
            <a:endParaRPr lang="cs-CZ" altLang="cs-CZ" dirty="0"/>
          </a:p>
          <a:p>
            <a:pPr lvl="1" eaLnBrk="1" hangingPunct="1">
              <a:lnSpc>
                <a:spcPct val="90000"/>
              </a:lnSpc>
            </a:pPr>
            <a:r>
              <a:rPr lang="cs-CZ" altLang="cs-CZ" dirty="0" err="1"/>
              <a:t>infanticide</a:t>
            </a:r>
            <a:r>
              <a:rPr lang="cs-CZ" altLang="cs-CZ" dirty="0"/>
              <a:t> </a:t>
            </a:r>
            <a:r>
              <a:rPr lang="cs-CZ" altLang="cs-CZ" dirty="0" err="1"/>
              <a:t>accompanied</a:t>
            </a:r>
            <a:r>
              <a:rPr lang="cs-CZ" altLang="cs-CZ" dirty="0"/>
              <a:t> by </a:t>
            </a:r>
            <a:r>
              <a:rPr lang="cs-CZ" altLang="cs-CZ" dirty="0" err="1"/>
              <a:t>cannibalism</a:t>
            </a:r>
            <a:endParaRPr lang="cs-CZ" altLang="cs-CZ" dirty="0"/>
          </a:p>
          <a:p>
            <a:pPr eaLnBrk="1" hangingPunct="1">
              <a:lnSpc>
                <a:spcPct val="90000"/>
              </a:lnSpc>
            </a:pPr>
            <a:r>
              <a:rPr lang="cs-CZ" altLang="cs-CZ" dirty="0" err="1"/>
              <a:t>Cultural</a:t>
            </a:r>
            <a:r>
              <a:rPr lang="cs-CZ" altLang="cs-CZ" dirty="0"/>
              <a:t> – </a:t>
            </a:r>
            <a:r>
              <a:rPr lang="cs-CZ" altLang="cs-CZ" dirty="0" err="1"/>
              <a:t>people</a:t>
            </a:r>
            <a:endParaRPr lang="cs-CZ" altLang="cs-CZ" dirty="0"/>
          </a:p>
        </p:txBody>
      </p:sp>
      <p:pic>
        <p:nvPicPr>
          <p:cNvPr id="3" name="Picture 2">
            <a:extLst>
              <a:ext uri="{FF2B5EF4-FFF2-40B4-BE49-F238E27FC236}">
                <a16:creationId xmlns:a16="http://schemas.microsoft.com/office/drawing/2014/main" id="{6ED03F92-14DE-438C-8263-79B858FD9B5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4419600"/>
            <a:ext cx="3657599" cy="2438399"/>
          </a:xfrm>
          <a:prstGeom prst="rect">
            <a:avLst/>
          </a:prstGeom>
        </p:spPr>
      </p:pic>
      <p:pic>
        <p:nvPicPr>
          <p:cNvPr id="5" name="Picture 4">
            <a:extLst>
              <a:ext uri="{FF2B5EF4-FFF2-40B4-BE49-F238E27FC236}">
                <a16:creationId xmlns:a16="http://schemas.microsoft.com/office/drawing/2014/main" id="{7FE75FAB-1668-4A41-A82B-BC2B738A129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43200" y="4419601"/>
            <a:ext cx="4345093" cy="2438400"/>
          </a:xfrm>
          <a:prstGeom prst="rect">
            <a:avLst/>
          </a:prstGeom>
        </p:spPr>
      </p:pic>
      <p:pic>
        <p:nvPicPr>
          <p:cNvPr id="7" name="Picture 6">
            <a:extLst>
              <a:ext uri="{FF2B5EF4-FFF2-40B4-BE49-F238E27FC236}">
                <a16:creationId xmlns:a16="http://schemas.microsoft.com/office/drawing/2014/main" id="{E6CEF850-A9EB-4949-84ED-84D989A63A7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92800" y="4419600"/>
            <a:ext cx="3251200" cy="2438400"/>
          </a:xfrm>
          <a:prstGeom prst="rect">
            <a:avLst/>
          </a:prstGeom>
        </p:spPr>
      </p:pic>
    </p:spTree>
    <p:extLst>
      <p:ext uri="{BB962C8B-B14F-4D97-AF65-F5344CB8AC3E}">
        <p14:creationId xmlns:p14="http://schemas.microsoft.com/office/powerpoint/2010/main" val="1414139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771">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771">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771">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771">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771">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685800" y="0"/>
            <a:ext cx="7772400" cy="914400"/>
          </a:xfrm>
        </p:spPr>
        <p:txBody>
          <a:bodyPr/>
          <a:lstStyle/>
          <a:p>
            <a:pPr eaLnBrk="1" hangingPunct="1"/>
            <a:r>
              <a:rPr lang="cs-CZ" altLang="cs-CZ" dirty="0" err="1"/>
              <a:t>Cannibalism</a:t>
            </a:r>
            <a:endParaRPr lang="cs-CZ" altLang="cs-CZ" dirty="0"/>
          </a:p>
        </p:txBody>
      </p:sp>
      <p:sp>
        <p:nvSpPr>
          <p:cNvPr id="32771" name="Rectangle 3"/>
          <p:cNvSpPr>
            <a:spLocks noGrp="1" noChangeArrowheads="1"/>
          </p:cNvSpPr>
          <p:nvPr>
            <p:ph type="body" idx="1"/>
          </p:nvPr>
        </p:nvSpPr>
        <p:spPr>
          <a:xfrm>
            <a:off x="114300" y="932234"/>
            <a:ext cx="8915400" cy="5334000"/>
          </a:xfrm>
        </p:spPr>
        <p:txBody>
          <a:bodyPr/>
          <a:lstStyle/>
          <a:p>
            <a:pPr eaLnBrk="1" hangingPunct="1">
              <a:lnSpc>
                <a:spcPct val="90000"/>
              </a:lnSpc>
            </a:pPr>
            <a:r>
              <a:rPr lang="cs-CZ" altLang="cs-CZ" dirty="0" err="1"/>
              <a:t>different</a:t>
            </a:r>
            <a:r>
              <a:rPr lang="cs-CZ" altLang="cs-CZ" dirty="0"/>
              <a:t> </a:t>
            </a:r>
            <a:r>
              <a:rPr lang="cs-CZ" altLang="cs-CZ" dirty="0" err="1"/>
              <a:t>evolutionary</a:t>
            </a:r>
            <a:r>
              <a:rPr lang="cs-CZ" altLang="cs-CZ" dirty="0"/>
              <a:t> </a:t>
            </a:r>
            <a:r>
              <a:rPr lang="cs-CZ" altLang="cs-CZ" dirty="0" err="1"/>
              <a:t>causes</a:t>
            </a:r>
            <a:endParaRPr lang="cs-CZ" altLang="cs-CZ" dirty="0"/>
          </a:p>
          <a:p>
            <a:pPr lvl="1" eaLnBrk="1" hangingPunct="1">
              <a:lnSpc>
                <a:spcPct val="90000"/>
              </a:lnSpc>
            </a:pPr>
            <a:r>
              <a:rPr lang="cs-CZ" altLang="cs-CZ" dirty="0"/>
              <a:t>food – support </a:t>
            </a:r>
            <a:r>
              <a:rPr lang="cs-CZ" altLang="cs-CZ" dirty="0" err="1"/>
              <a:t>remaining</a:t>
            </a:r>
            <a:r>
              <a:rPr lang="cs-CZ" altLang="cs-CZ" dirty="0"/>
              <a:t> part </a:t>
            </a:r>
            <a:r>
              <a:rPr lang="cs-CZ" altLang="cs-CZ" dirty="0" err="1"/>
              <a:t>of</a:t>
            </a:r>
            <a:r>
              <a:rPr lang="cs-CZ" altLang="cs-CZ" dirty="0"/>
              <a:t> </a:t>
            </a:r>
            <a:r>
              <a:rPr lang="cs-CZ" altLang="cs-CZ" dirty="0" err="1"/>
              <a:t>population</a:t>
            </a:r>
            <a:endParaRPr lang="cs-CZ" altLang="cs-CZ" dirty="0"/>
          </a:p>
          <a:p>
            <a:pPr lvl="2" eaLnBrk="1" hangingPunct="1">
              <a:lnSpc>
                <a:spcPct val="90000"/>
              </a:lnSpc>
            </a:pPr>
            <a:r>
              <a:rPr lang="cs-CZ" altLang="cs-CZ" dirty="0" err="1"/>
              <a:t>Prevent</a:t>
            </a:r>
            <a:r>
              <a:rPr lang="cs-CZ" altLang="cs-CZ" dirty="0"/>
              <a:t> </a:t>
            </a:r>
            <a:r>
              <a:rPr lang="cs-CZ" altLang="cs-CZ" dirty="0" err="1"/>
              <a:t>wasting</a:t>
            </a:r>
            <a:r>
              <a:rPr lang="cs-CZ" altLang="cs-CZ" dirty="0"/>
              <a:t> </a:t>
            </a:r>
            <a:r>
              <a:rPr lang="cs-CZ" altLang="cs-CZ" dirty="0" err="1"/>
              <a:t>of</a:t>
            </a:r>
            <a:r>
              <a:rPr lang="cs-CZ" altLang="cs-CZ" dirty="0"/>
              <a:t> </a:t>
            </a:r>
            <a:r>
              <a:rPr lang="cs-CZ" altLang="cs-CZ" dirty="0" err="1"/>
              <a:t>own</a:t>
            </a:r>
            <a:r>
              <a:rPr lang="cs-CZ" altLang="cs-CZ" dirty="0"/>
              <a:t> </a:t>
            </a:r>
            <a:r>
              <a:rPr lang="cs-CZ" altLang="cs-CZ" dirty="0" err="1"/>
              <a:t>biomass</a:t>
            </a:r>
            <a:r>
              <a:rPr lang="cs-CZ" altLang="cs-CZ" dirty="0"/>
              <a:t> in </a:t>
            </a:r>
            <a:r>
              <a:rPr lang="cs-CZ" altLang="cs-CZ" dirty="0" err="1"/>
              <a:t>favour</a:t>
            </a:r>
            <a:r>
              <a:rPr lang="cs-CZ" altLang="cs-CZ" dirty="0"/>
              <a:t> </a:t>
            </a:r>
            <a:r>
              <a:rPr lang="cs-CZ" altLang="cs-CZ" dirty="0" err="1"/>
              <a:t>of</a:t>
            </a:r>
            <a:r>
              <a:rPr lang="cs-CZ" altLang="cs-CZ" dirty="0"/>
              <a:t> </a:t>
            </a:r>
            <a:r>
              <a:rPr lang="cs-CZ" altLang="cs-CZ" dirty="0" err="1"/>
              <a:t>other</a:t>
            </a:r>
            <a:r>
              <a:rPr lang="cs-CZ" altLang="cs-CZ" dirty="0"/>
              <a:t> </a:t>
            </a:r>
            <a:r>
              <a:rPr lang="cs-CZ" altLang="cs-CZ" dirty="0" err="1"/>
              <a:t>predators</a:t>
            </a:r>
            <a:r>
              <a:rPr lang="cs-CZ" altLang="cs-CZ" dirty="0"/>
              <a:t> </a:t>
            </a:r>
          </a:p>
          <a:p>
            <a:pPr lvl="2" eaLnBrk="1" hangingPunct="1">
              <a:lnSpc>
                <a:spcPct val="90000"/>
              </a:lnSpc>
            </a:pPr>
            <a:r>
              <a:rPr lang="cs-CZ" altLang="cs-CZ" dirty="0" err="1"/>
              <a:t>Enables</a:t>
            </a:r>
            <a:r>
              <a:rPr lang="cs-CZ" altLang="cs-CZ" dirty="0"/>
              <a:t> </a:t>
            </a:r>
            <a:r>
              <a:rPr lang="cs-CZ" altLang="cs-CZ" dirty="0" err="1"/>
              <a:t>the</a:t>
            </a:r>
            <a:r>
              <a:rPr lang="cs-CZ" altLang="cs-CZ" dirty="0"/>
              <a:t> </a:t>
            </a:r>
            <a:r>
              <a:rPr lang="cs-CZ" altLang="cs-CZ" dirty="0" err="1"/>
              <a:t>small</a:t>
            </a:r>
            <a:r>
              <a:rPr lang="cs-CZ" altLang="cs-CZ" dirty="0"/>
              <a:t> </a:t>
            </a:r>
            <a:r>
              <a:rPr lang="cs-CZ" altLang="cs-CZ" dirty="0" err="1"/>
              <a:t>vulnerable</a:t>
            </a:r>
            <a:r>
              <a:rPr lang="cs-CZ" altLang="cs-CZ" dirty="0"/>
              <a:t> </a:t>
            </a:r>
            <a:r>
              <a:rPr lang="cs-CZ" altLang="cs-CZ" dirty="0" err="1"/>
              <a:t>stages</a:t>
            </a:r>
            <a:r>
              <a:rPr lang="cs-CZ" altLang="cs-CZ" dirty="0"/>
              <a:t> to </a:t>
            </a:r>
            <a:r>
              <a:rPr lang="cs-CZ" altLang="cs-CZ" dirty="0" err="1"/>
              <a:t>grow</a:t>
            </a:r>
            <a:r>
              <a:rPr lang="cs-CZ" altLang="cs-CZ" dirty="0"/>
              <a:t> </a:t>
            </a:r>
            <a:r>
              <a:rPr lang="cs-CZ" altLang="cs-CZ" dirty="0" err="1"/>
              <a:t>faster</a:t>
            </a:r>
            <a:r>
              <a:rPr lang="cs-CZ" altLang="cs-CZ" dirty="0"/>
              <a:t> </a:t>
            </a:r>
          </a:p>
          <a:p>
            <a:pPr lvl="2" eaLnBrk="1" hangingPunct="1">
              <a:lnSpc>
                <a:spcPct val="90000"/>
              </a:lnSpc>
            </a:pPr>
            <a:r>
              <a:rPr lang="cs-CZ" altLang="cs-CZ" dirty="0" err="1"/>
              <a:t>Prevent</a:t>
            </a:r>
            <a:r>
              <a:rPr lang="cs-CZ" altLang="cs-CZ" dirty="0"/>
              <a:t> </a:t>
            </a:r>
            <a:r>
              <a:rPr lang="cs-CZ" altLang="cs-CZ" dirty="0" err="1"/>
              <a:t>even</a:t>
            </a:r>
            <a:r>
              <a:rPr lang="cs-CZ" altLang="cs-CZ" dirty="0"/>
              <a:t> </a:t>
            </a:r>
            <a:r>
              <a:rPr lang="cs-CZ" altLang="cs-CZ" dirty="0" err="1"/>
              <a:t>larger</a:t>
            </a:r>
            <a:r>
              <a:rPr lang="cs-CZ" altLang="cs-CZ" dirty="0"/>
              <a:t> </a:t>
            </a:r>
            <a:r>
              <a:rPr lang="cs-CZ" altLang="cs-CZ" dirty="0" err="1"/>
              <a:t>losses</a:t>
            </a:r>
            <a:r>
              <a:rPr lang="cs-CZ" altLang="cs-CZ" dirty="0"/>
              <a:t> in </a:t>
            </a:r>
            <a:r>
              <a:rPr lang="cs-CZ" altLang="cs-CZ" dirty="0" err="1"/>
              <a:t>extreme</a:t>
            </a:r>
            <a:r>
              <a:rPr lang="cs-CZ" altLang="cs-CZ" dirty="0"/>
              <a:t> </a:t>
            </a:r>
            <a:r>
              <a:rPr lang="cs-CZ" altLang="cs-CZ" dirty="0" err="1"/>
              <a:t>conditions</a:t>
            </a:r>
            <a:endParaRPr lang="cs-CZ" altLang="cs-CZ" dirty="0"/>
          </a:p>
          <a:p>
            <a:pPr lvl="3" eaLnBrk="1" hangingPunct="1">
              <a:lnSpc>
                <a:spcPct val="90000"/>
              </a:lnSpc>
            </a:pPr>
            <a:r>
              <a:rPr lang="cs-CZ" altLang="cs-CZ" dirty="0" err="1"/>
              <a:t>Related</a:t>
            </a:r>
            <a:r>
              <a:rPr lang="cs-CZ" altLang="cs-CZ" dirty="0"/>
              <a:t> to </a:t>
            </a:r>
            <a:r>
              <a:rPr lang="cs-CZ" altLang="cs-CZ" dirty="0" err="1"/>
              <a:t>formulas</a:t>
            </a:r>
            <a:r>
              <a:rPr lang="cs-CZ" altLang="cs-CZ" dirty="0"/>
              <a:t> </a:t>
            </a:r>
            <a:r>
              <a:rPr lang="cs-CZ" altLang="cs-CZ" dirty="0" err="1"/>
              <a:t>for</a:t>
            </a:r>
            <a:r>
              <a:rPr lang="cs-CZ" altLang="cs-CZ" dirty="0"/>
              <a:t> </a:t>
            </a:r>
            <a:r>
              <a:rPr lang="cs-CZ" altLang="cs-CZ" dirty="0" err="1"/>
              <a:t>optimal</a:t>
            </a:r>
            <a:r>
              <a:rPr lang="cs-CZ" altLang="cs-CZ" dirty="0"/>
              <a:t> </a:t>
            </a:r>
            <a:r>
              <a:rPr lang="cs-CZ" altLang="cs-CZ" dirty="0" err="1"/>
              <a:t>foraging</a:t>
            </a:r>
            <a:r>
              <a:rPr lang="cs-CZ" altLang="cs-CZ" dirty="0"/>
              <a:t> </a:t>
            </a:r>
            <a:r>
              <a:rPr lang="cs-CZ" altLang="cs-CZ" dirty="0" err="1"/>
              <a:t>strategy</a:t>
            </a:r>
            <a:endParaRPr lang="cs-CZ" altLang="cs-CZ" dirty="0"/>
          </a:p>
          <a:p>
            <a:pPr lvl="1" eaLnBrk="1" hangingPunct="1">
              <a:lnSpc>
                <a:spcPct val="90000"/>
              </a:lnSpc>
            </a:pPr>
            <a:r>
              <a:rPr lang="cs-CZ" altLang="cs-CZ" dirty="0" err="1"/>
              <a:t>other</a:t>
            </a:r>
            <a:r>
              <a:rPr lang="cs-CZ" altLang="cs-CZ" dirty="0"/>
              <a:t> – </a:t>
            </a:r>
            <a:r>
              <a:rPr lang="cs-CZ" altLang="cs-CZ" dirty="0" err="1"/>
              <a:t>remove</a:t>
            </a:r>
            <a:r>
              <a:rPr lang="cs-CZ" altLang="cs-CZ" dirty="0"/>
              <a:t> </a:t>
            </a:r>
            <a:r>
              <a:rPr lang="cs-CZ" altLang="cs-CZ" dirty="0" err="1"/>
              <a:t>weak</a:t>
            </a:r>
            <a:r>
              <a:rPr lang="cs-CZ" altLang="cs-CZ" dirty="0"/>
              <a:t> </a:t>
            </a:r>
            <a:r>
              <a:rPr lang="cs-CZ" altLang="cs-CZ" dirty="0" err="1"/>
              <a:t>individuals</a:t>
            </a:r>
            <a:endParaRPr lang="cs-CZ" altLang="cs-CZ" dirty="0"/>
          </a:p>
          <a:p>
            <a:pPr lvl="3" eaLnBrk="1" hangingPunct="1">
              <a:lnSpc>
                <a:spcPct val="90000"/>
              </a:lnSpc>
            </a:pPr>
            <a:r>
              <a:rPr lang="cs-CZ" altLang="cs-CZ" dirty="0" err="1"/>
              <a:t>cultural</a:t>
            </a:r>
            <a:endParaRPr lang="cs-CZ" altLang="cs-CZ" dirty="0"/>
          </a:p>
          <a:p>
            <a:pPr lvl="2" eaLnBrk="1" hangingPunct="1">
              <a:lnSpc>
                <a:spcPct val="90000"/>
              </a:lnSpc>
            </a:pPr>
            <a:endParaRPr lang="cs-CZ" altLang="cs-CZ" dirty="0"/>
          </a:p>
          <a:p>
            <a:pPr lvl="1" eaLnBrk="1" hangingPunct="1">
              <a:lnSpc>
                <a:spcPct val="90000"/>
              </a:lnSpc>
            </a:pPr>
            <a:endParaRPr lang="cs-CZ" altLang="cs-CZ" dirty="0"/>
          </a:p>
        </p:txBody>
      </p:sp>
      <p:pic>
        <p:nvPicPr>
          <p:cNvPr id="4" name="Picture 3">
            <a:extLst>
              <a:ext uri="{FF2B5EF4-FFF2-40B4-BE49-F238E27FC236}">
                <a16:creationId xmlns:a16="http://schemas.microsoft.com/office/drawing/2014/main" id="{592A5690-AFA3-4250-8AF6-ABE4F434711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4419600"/>
            <a:ext cx="3657599" cy="2438399"/>
          </a:xfrm>
          <a:prstGeom prst="rect">
            <a:avLst/>
          </a:prstGeom>
        </p:spPr>
      </p:pic>
      <p:pic>
        <p:nvPicPr>
          <p:cNvPr id="5" name="Picture 4">
            <a:extLst>
              <a:ext uri="{FF2B5EF4-FFF2-40B4-BE49-F238E27FC236}">
                <a16:creationId xmlns:a16="http://schemas.microsoft.com/office/drawing/2014/main" id="{04E8CC39-90E8-43C1-B6FB-11A5643DE9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43200" y="4419601"/>
            <a:ext cx="4345093" cy="2438400"/>
          </a:xfrm>
          <a:prstGeom prst="rect">
            <a:avLst/>
          </a:prstGeom>
        </p:spPr>
      </p:pic>
      <p:pic>
        <p:nvPicPr>
          <p:cNvPr id="6" name="Picture 5">
            <a:extLst>
              <a:ext uri="{FF2B5EF4-FFF2-40B4-BE49-F238E27FC236}">
                <a16:creationId xmlns:a16="http://schemas.microsoft.com/office/drawing/2014/main" id="{5E7189B9-5BB1-49AF-99EA-94E13C9ECA8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92800" y="4419600"/>
            <a:ext cx="3251200" cy="2438400"/>
          </a:xfrm>
          <a:prstGeom prst="rect">
            <a:avLst/>
          </a:prstGeom>
        </p:spPr>
      </p:pic>
    </p:spTree>
    <p:extLst>
      <p:ext uri="{BB962C8B-B14F-4D97-AF65-F5344CB8AC3E}">
        <p14:creationId xmlns:p14="http://schemas.microsoft.com/office/powerpoint/2010/main" val="20954744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685800" y="0"/>
            <a:ext cx="7772400" cy="914400"/>
          </a:xfrm>
        </p:spPr>
        <p:txBody>
          <a:bodyPr/>
          <a:lstStyle/>
          <a:p>
            <a:pPr eaLnBrk="1" hangingPunct="1"/>
            <a:r>
              <a:rPr lang="cs-CZ" altLang="cs-CZ" dirty="0"/>
              <a:t>Parasitoids</a:t>
            </a:r>
          </a:p>
        </p:txBody>
      </p:sp>
      <p:sp>
        <p:nvSpPr>
          <p:cNvPr id="32771" name="Rectangle 3"/>
          <p:cNvSpPr>
            <a:spLocks noGrp="1" noChangeArrowheads="1"/>
          </p:cNvSpPr>
          <p:nvPr>
            <p:ph type="body" idx="1"/>
          </p:nvPr>
        </p:nvSpPr>
        <p:spPr>
          <a:xfrm>
            <a:off x="114300" y="932234"/>
            <a:ext cx="5829300" cy="5334000"/>
          </a:xfrm>
        </p:spPr>
        <p:txBody>
          <a:bodyPr/>
          <a:lstStyle/>
          <a:p>
            <a:pPr eaLnBrk="1" hangingPunct="1">
              <a:lnSpc>
                <a:spcPct val="90000"/>
              </a:lnSpc>
            </a:pPr>
            <a:r>
              <a:rPr lang="cs-CZ" altLang="cs-CZ" dirty="0"/>
              <a:t>Insects laying eggs into (or on) their hosts</a:t>
            </a:r>
          </a:p>
          <a:p>
            <a:pPr eaLnBrk="1" hangingPunct="1">
              <a:lnSpc>
                <a:spcPct val="90000"/>
              </a:lnSpc>
            </a:pPr>
            <a:r>
              <a:rPr lang="cs-CZ" altLang="cs-CZ" dirty="0"/>
              <a:t>The larvae use the living host,</a:t>
            </a:r>
            <a:br>
              <a:rPr lang="cs-CZ" altLang="cs-CZ" dirty="0"/>
            </a:br>
            <a:r>
              <a:rPr lang="cs-CZ" altLang="cs-CZ" dirty="0"/>
              <a:t>and eventually kill the host</a:t>
            </a:r>
          </a:p>
          <a:p>
            <a:pPr eaLnBrk="1" hangingPunct="1">
              <a:lnSpc>
                <a:spcPct val="90000"/>
              </a:lnSpc>
            </a:pPr>
            <a:r>
              <a:rPr lang="cs-CZ" altLang="cs-CZ" dirty="0"/>
              <a:t>May influence host behaviour</a:t>
            </a:r>
          </a:p>
          <a:p>
            <a:pPr eaLnBrk="1" hangingPunct="1">
              <a:lnSpc>
                <a:spcPct val="90000"/>
              </a:lnSpc>
            </a:pPr>
            <a:r>
              <a:rPr lang="cs-CZ" altLang="cs-CZ" dirty="0"/>
              <a:t>Usually highly host-specific</a:t>
            </a:r>
          </a:p>
          <a:p>
            <a:pPr eaLnBrk="1" hangingPunct="1">
              <a:lnSpc>
                <a:spcPct val="90000"/>
              </a:lnSpc>
            </a:pPr>
            <a:r>
              <a:rPr lang="cs-CZ" altLang="cs-CZ" dirty="0"/>
              <a:t>Predator-prey models are often based on parasitoids</a:t>
            </a:r>
          </a:p>
          <a:p>
            <a:pPr eaLnBrk="1" hangingPunct="1">
              <a:lnSpc>
                <a:spcPct val="90000"/>
              </a:lnSpc>
            </a:pPr>
            <a:r>
              <a:rPr lang="cs-CZ" altLang="cs-CZ"/>
              <a:t>Hyperparasitism – several levels of parasitoids in a sequence</a:t>
            </a:r>
            <a:endParaRPr lang="cs-CZ" altLang="cs-CZ" dirty="0"/>
          </a:p>
          <a:p>
            <a:pPr eaLnBrk="1" hangingPunct="1">
              <a:lnSpc>
                <a:spcPct val="90000"/>
              </a:lnSpc>
            </a:pPr>
            <a:r>
              <a:rPr lang="cs-CZ" altLang="cs-CZ" dirty="0"/>
              <a:t>Very abundant (10% of insects),</a:t>
            </a:r>
            <a:br>
              <a:rPr lang="cs-CZ" altLang="cs-CZ" dirty="0"/>
            </a:br>
            <a:r>
              <a:rPr lang="cs-CZ" altLang="cs-CZ" dirty="0"/>
              <a:t>evolved in many lineages</a:t>
            </a:r>
          </a:p>
          <a:p>
            <a:pPr lvl="2" eaLnBrk="1" hangingPunct="1">
              <a:lnSpc>
                <a:spcPct val="90000"/>
              </a:lnSpc>
            </a:pPr>
            <a:endParaRPr lang="cs-CZ" altLang="cs-CZ" dirty="0"/>
          </a:p>
          <a:p>
            <a:pPr lvl="1" eaLnBrk="1" hangingPunct="1">
              <a:lnSpc>
                <a:spcPct val="90000"/>
              </a:lnSpc>
            </a:pPr>
            <a:endParaRPr lang="cs-CZ" altLang="cs-CZ" dirty="0"/>
          </a:p>
        </p:txBody>
      </p:sp>
      <p:pic>
        <p:nvPicPr>
          <p:cNvPr id="2" name="Picture 1" descr="A picture containing outdoor, ground, insect&#10;&#10;Description automatically generated">
            <a:extLst>
              <a:ext uri="{FF2B5EF4-FFF2-40B4-BE49-F238E27FC236}">
                <a16:creationId xmlns:a16="http://schemas.microsoft.com/office/drawing/2014/main" id="{B2F9B1E2-8EF8-DE0A-7D14-C9AEC6FC58D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5799697" y="254559"/>
            <a:ext cx="3488206" cy="3200400"/>
          </a:xfrm>
          <a:prstGeom prst="rect">
            <a:avLst/>
          </a:prstGeom>
        </p:spPr>
      </p:pic>
      <p:pic>
        <p:nvPicPr>
          <p:cNvPr id="2050" name="Picture 2">
            <a:extLst>
              <a:ext uri="{FF2B5EF4-FFF2-40B4-BE49-F238E27FC236}">
                <a16:creationId xmlns:a16="http://schemas.microsoft.com/office/drawing/2014/main" id="{CE844140-4F04-8CD7-AAEC-5B946B7618A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43600" y="3598862"/>
            <a:ext cx="3200400" cy="2197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93388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up of a lizard&#10;&#10;Description automatically generated with low confidence">
            <a:extLst>
              <a:ext uri="{FF2B5EF4-FFF2-40B4-BE49-F238E27FC236}">
                <a16:creationId xmlns:a16="http://schemas.microsoft.com/office/drawing/2014/main" id="{C70CC365-6BD6-4DA5-AF0B-5A5D7918560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502399" y="2930337"/>
            <a:ext cx="2641601" cy="1829923"/>
          </a:xfrm>
          <a:prstGeom prst="rect">
            <a:avLst/>
          </a:prstGeom>
        </p:spPr>
      </p:pic>
      <p:pic>
        <p:nvPicPr>
          <p:cNvPr id="7" name="Picture 6" descr="A picture containing outdoor, ground, insect&#10;&#10;Description automatically generated">
            <a:extLst>
              <a:ext uri="{FF2B5EF4-FFF2-40B4-BE49-F238E27FC236}">
                <a16:creationId xmlns:a16="http://schemas.microsoft.com/office/drawing/2014/main" id="{FD242512-8083-4334-BF43-B78A0A955CD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6383624" y="229433"/>
            <a:ext cx="2879153" cy="2641599"/>
          </a:xfrm>
          <a:prstGeom prst="rect">
            <a:avLst/>
          </a:prstGeom>
        </p:spPr>
      </p:pic>
      <p:pic>
        <p:nvPicPr>
          <p:cNvPr id="13" name="Picture 12" descr="A close up of a fly&#10;&#10;Description automatically generated with low confidence">
            <a:extLst>
              <a:ext uri="{FF2B5EF4-FFF2-40B4-BE49-F238E27FC236}">
                <a16:creationId xmlns:a16="http://schemas.microsoft.com/office/drawing/2014/main" id="{AA55701E-0867-46CD-8B10-8C21DF7F36E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504708" y="4495800"/>
            <a:ext cx="2636117" cy="2362200"/>
          </a:xfrm>
          <a:prstGeom prst="rect">
            <a:avLst/>
          </a:prstGeom>
        </p:spPr>
      </p:pic>
      <p:sp>
        <p:nvSpPr>
          <p:cNvPr id="2" name="Rectangle 3">
            <a:extLst>
              <a:ext uri="{FF2B5EF4-FFF2-40B4-BE49-F238E27FC236}">
                <a16:creationId xmlns:a16="http://schemas.microsoft.com/office/drawing/2014/main" id="{A96852A7-3FB4-4C02-A311-5B0E5C2F48CF}"/>
              </a:ext>
            </a:extLst>
          </p:cNvPr>
          <p:cNvSpPr txBox="1">
            <a:spLocks noChangeArrowheads="1"/>
          </p:cNvSpPr>
          <p:nvPr/>
        </p:nvSpPr>
        <p:spPr>
          <a:xfrm>
            <a:off x="161924" y="590551"/>
            <a:ext cx="5943600" cy="552449"/>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eaLnBrk="1" hangingPunct="1"/>
            <a:r>
              <a:rPr lang="cs-CZ" altLang="cs-CZ" sz="2800" kern="0"/>
              <a:t>modelled </a:t>
            </a:r>
            <a:r>
              <a:rPr lang="cs-CZ" altLang="cs-CZ" sz="2800" kern="0" dirty="0"/>
              <a:t>as true predators</a:t>
            </a:r>
          </a:p>
        </p:txBody>
      </p:sp>
      <p:sp>
        <p:nvSpPr>
          <p:cNvPr id="3" name="Title 1">
            <a:extLst>
              <a:ext uri="{FF2B5EF4-FFF2-40B4-BE49-F238E27FC236}">
                <a16:creationId xmlns:a16="http://schemas.microsoft.com/office/drawing/2014/main" id="{B94C548A-A62F-4158-9201-66EB6504799E}"/>
              </a:ext>
            </a:extLst>
          </p:cNvPr>
          <p:cNvSpPr txBox="1">
            <a:spLocks/>
          </p:cNvSpPr>
          <p:nvPr/>
        </p:nvSpPr>
        <p:spPr>
          <a:xfrm>
            <a:off x="0" y="-76200"/>
            <a:ext cx="6348411" cy="8763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cs-CZ" altLang="en-US" kern="0" dirty="0"/>
              <a:t>Parasitoids</a:t>
            </a:r>
            <a:endParaRPr lang="en-US" altLang="en-US" kern="0" dirty="0"/>
          </a:p>
        </p:txBody>
      </p:sp>
      <p:sp>
        <p:nvSpPr>
          <p:cNvPr id="4" name="Rectangle 3">
            <a:extLst>
              <a:ext uri="{FF2B5EF4-FFF2-40B4-BE49-F238E27FC236}">
                <a16:creationId xmlns:a16="http://schemas.microsoft.com/office/drawing/2014/main" id="{A8F248D8-6F34-4C65-8CCE-825C59BADEDF}"/>
              </a:ext>
            </a:extLst>
          </p:cNvPr>
          <p:cNvSpPr txBox="1">
            <a:spLocks noChangeArrowheads="1"/>
          </p:cNvSpPr>
          <p:nvPr/>
        </p:nvSpPr>
        <p:spPr>
          <a:xfrm>
            <a:off x="152399" y="2295525"/>
            <a:ext cx="6162676" cy="1933294"/>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eaLnBrk="1" hangingPunct="1"/>
            <a:r>
              <a:rPr lang="cs-CZ" altLang="cs-CZ" sz="2800" kern="0" dirty="0"/>
              <a:t>Parasitology </a:t>
            </a:r>
            <a:r>
              <a:rPr lang="cs-CZ" altLang="cs-CZ" sz="2000" kern="0" dirty="0"/>
              <a:t>(often complex life cycles)</a:t>
            </a:r>
          </a:p>
          <a:p>
            <a:pPr eaLnBrk="1" hangingPunct="1"/>
            <a:r>
              <a:rPr lang="cs-CZ" altLang="cs-CZ" sz="2800" kern="0" dirty="0"/>
              <a:t>Epidemiology </a:t>
            </a:r>
            <a:r>
              <a:rPr lang="cs-CZ" altLang="cs-CZ" sz="2000" kern="0" dirty="0"/>
              <a:t>(Šuspa‘s lecture on SIR models)</a:t>
            </a:r>
          </a:p>
          <a:p>
            <a:pPr eaLnBrk="1" hangingPunct="1"/>
            <a:r>
              <a:rPr lang="cs-CZ" altLang="cs-CZ" sz="2800" kern="0" dirty="0"/>
              <a:t>Indirect </a:t>
            </a:r>
            <a:r>
              <a:rPr lang="cs-CZ" altLang="cs-CZ" sz="2800" kern="0"/>
              <a:t>effects may </a:t>
            </a:r>
            <a:r>
              <a:rPr lang="cs-CZ" altLang="cs-CZ" sz="2800" kern="0" dirty="0"/>
              <a:t>be worse than the</a:t>
            </a:r>
            <a:br>
              <a:rPr lang="cs-CZ" altLang="cs-CZ" sz="2800" kern="0" dirty="0"/>
            </a:br>
            <a:r>
              <a:rPr lang="cs-CZ" altLang="cs-CZ" sz="2800" kern="0" dirty="0"/>
              <a:t>adverse direct effect </a:t>
            </a:r>
            <a:r>
              <a:rPr lang="cs-CZ" altLang="cs-CZ" sz="2000" kern="0" dirty="0"/>
              <a:t>(transmission of disease)</a:t>
            </a:r>
            <a:r>
              <a:rPr lang="cs-CZ" altLang="cs-CZ" sz="2800" kern="0" dirty="0"/>
              <a:t> </a:t>
            </a:r>
          </a:p>
        </p:txBody>
      </p:sp>
      <p:sp>
        <p:nvSpPr>
          <p:cNvPr id="5" name="Title 1">
            <a:extLst>
              <a:ext uri="{FF2B5EF4-FFF2-40B4-BE49-F238E27FC236}">
                <a16:creationId xmlns:a16="http://schemas.microsoft.com/office/drawing/2014/main" id="{1EF977CE-7204-413A-A640-1D7A0599EA35}"/>
              </a:ext>
            </a:extLst>
          </p:cNvPr>
          <p:cNvSpPr txBox="1">
            <a:spLocks/>
          </p:cNvSpPr>
          <p:nvPr/>
        </p:nvSpPr>
        <p:spPr>
          <a:xfrm>
            <a:off x="0" y="1600200"/>
            <a:ext cx="6348411" cy="8763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cs-CZ" altLang="en-US" kern="0" dirty="0"/>
              <a:t>Parasites</a:t>
            </a:r>
            <a:endParaRPr lang="en-US" altLang="en-US" kern="0" dirty="0"/>
          </a:p>
        </p:txBody>
      </p:sp>
      <p:sp>
        <p:nvSpPr>
          <p:cNvPr id="8" name="Rectangle 3">
            <a:extLst>
              <a:ext uri="{FF2B5EF4-FFF2-40B4-BE49-F238E27FC236}">
                <a16:creationId xmlns:a16="http://schemas.microsoft.com/office/drawing/2014/main" id="{6B75444F-A3BC-4AF6-BD03-0AC20E44111D}"/>
              </a:ext>
            </a:extLst>
          </p:cNvPr>
          <p:cNvSpPr txBox="1">
            <a:spLocks noChangeArrowheads="1"/>
          </p:cNvSpPr>
          <p:nvPr/>
        </p:nvSpPr>
        <p:spPr>
          <a:xfrm>
            <a:off x="142874" y="4881564"/>
            <a:ext cx="6162676" cy="1933294"/>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eaLnBrk="1" hangingPunct="1"/>
            <a:r>
              <a:rPr lang="cs-CZ" altLang="cs-CZ" sz="2800" kern="0" dirty="0"/>
              <a:t>Strange term, but they exist.</a:t>
            </a:r>
          </a:p>
          <a:p>
            <a:pPr eaLnBrk="1" hangingPunct="1"/>
            <a:r>
              <a:rPr lang="cs-CZ" altLang="cs-CZ" sz="2800" kern="0" dirty="0"/>
              <a:t>Cannot be modelled as true predators, neither as parasites.</a:t>
            </a:r>
          </a:p>
          <a:p>
            <a:pPr eaLnBrk="1" hangingPunct="1"/>
            <a:r>
              <a:rPr lang="cs-CZ" altLang="cs-CZ" sz="2800" kern="0" dirty="0"/>
              <a:t>Vectors of diseases</a:t>
            </a:r>
          </a:p>
        </p:txBody>
      </p:sp>
      <p:sp>
        <p:nvSpPr>
          <p:cNvPr id="9" name="Title 1">
            <a:extLst>
              <a:ext uri="{FF2B5EF4-FFF2-40B4-BE49-F238E27FC236}">
                <a16:creationId xmlns:a16="http://schemas.microsoft.com/office/drawing/2014/main" id="{DA3B31AD-502C-4921-B973-64D1B4135BDC}"/>
              </a:ext>
            </a:extLst>
          </p:cNvPr>
          <p:cNvSpPr txBox="1">
            <a:spLocks/>
          </p:cNvSpPr>
          <p:nvPr/>
        </p:nvSpPr>
        <p:spPr>
          <a:xfrm>
            <a:off x="0" y="4162425"/>
            <a:ext cx="6348411" cy="8763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cs-CZ" altLang="en-US" kern="0" dirty="0"/>
              <a:t>Grazers</a:t>
            </a:r>
            <a:endParaRPr lang="en-US" altLang="en-US" kern="0" dirty="0"/>
          </a:p>
        </p:txBody>
      </p:sp>
      <p:sp>
        <p:nvSpPr>
          <p:cNvPr id="14" name="TextBox 2">
            <a:extLst>
              <a:ext uri="{FF2B5EF4-FFF2-40B4-BE49-F238E27FC236}">
                <a16:creationId xmlns:a16="http://schemas.microsoft.com/office/drawing/2014/main" id="{B7F64F71-EA09-44EF-8320-D9547AE17CB4}"/>
              </a:ext>
            </a:extLst>
          </p:cNvPr>
          <p:cNvSpPr txBox="1">
            <a:spLocks noChangeArrowheads="1"/>
          </p:cNvSpPr>
          <p:nvPr/>
        </p:nvSpPr>
        <p:spPr bwMode="auto">
          <a:xfrm>
            <a:off x="8051800" y="16898"/>
            <a:ext cx="1625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cs-CZ" altLang="cs-CZ" sz="1800">
                <a:latin typeface="Arial" charset="0"/>
                <a:cs typeface="Arial" charset="0"/>
              </a:rPr>
              <a:t>wikipedia</a:t>
            </a:r>
          </a:p>
        </p:txBody>
      </p:sp>
    </p:spTree>
    <p:extLst>
      <p:ext uri="{BB962C8B-B14F-4D97-AF65-F5344CB8AC3E}">
        <p14:creationId xmlns:p14="http://schemas.microsoft.com/office/powerpoint/2010/main" val="3705233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6877"/>
            <a:ext cx="7772400" cy="838200"/>
          </a:xfrm>
        </p:spPr>
        <p:txBody>
          <a:bodyPr/>
          <a:lstStyle/>
          <a:p>
            <a:r>
              <a:rPr lang="cs-CZ"/>
              <a:t>Other non-animal parasites</a:t>
            </a:r>
            <a:endParaRPr lang="en-US" dirty="0"/>
          </a:p>
        </p:txBody>
      </p:sp>
      <p:sp>
        <p:nvSpPr>
          <p:cNvPr id="3" name="Subtitle 2"/>
          <p:cNvSpPr>
            <a:spLocks noGrp="1"/>
          </p:cNvSpPr>
          <p:nvPr>
            <p:ph type="subTitle" idx="1"/>
          </p:nvPr>
        </p:nvSpPr>
        <p:spPr>
          <a:xfrm>
            <a:off x="152400" y="1066800"/>
            <a:ext cx="8991600" cy="1905000"/>
          </a:xfrm>
        </p:spPr>
        <p:txBody>
          <a:bodyPr/>
          <a:lstStyle/>
          <a:p>
            <a:pPr algn="l"/>
            <a:r>
              <a:rPr lang="cs-CZ" sz="2800" dirty="0"/>
              <a:t>E.g. fungal parasites of plants or animals</a:t>
            </a:r>
          </a:p>
          <a:p>
            <a:pPr algn="l"/>
            <a:r>
              <a:rPr lang="cs-CZ" sz="2800" dirty="0"/>
              <a:t>Microbial infections</a:t>
            </a:r>
          </a:p>
          <a:p>
            <a:pPr algn="l"/>
            <a:r>
              <a:rPr lang="cs-CZ" sz="2800" dirty="0"/>
              <a:t>...</a:t>
            </a:r>
          </a:p>
          <a:p>
            <a:pPr algn="l"/>
            <a:endParaRPr lang="en-US" dirty="0"/>
          </a:p>
        </p:txBody>
      </p:sp>
      <p:sp>
        <p:nvSpPr>
          <p:cNvPr id="7" name="Text Box 3">
            <a:extLst>
              <a:ext uri="{FF2B5EF4-FFF2-40B4-BE49-F238E27FC236}">
                <a16:creationId xmlns:a16="http://schemas.microsoft.com/office/drawing/2014/main" id="{1925C578-68F2-4DD9-8B75-43345669DF9B}"/>
              </a:ext>
            </a:extLst>
          </p:cNvPr>
          <p:cNvSpPr txBox="1">
            <a:spLocks noChangeArrowheads="1"/>
          </p:cNvSpPr>
          <p:nvPr/>
        </p:nvSpPr>
        <p:spPr bwMode="auto">
          <a:xfrm>
            <a:off x="154577" y="3733800"/>
            <a:ext cx="84582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50000"/>
              </a:spcBef>
              <a:buFontTx/>
              <a:buNone/>
            </a:pPr>
            <a:r>
              <a:rPr lang="cs-CZ" altLang="cs-CZ" sz="2400" dirty="0"/>
              <a:t>Parasite or microbe is not modelled as population, but population of host is divided into unaffected (susceptible), and and affected (infected), in some cases also resistant (SIR models).</a:t>
            </a:r>
          </a:p>
          <a:p>
            <a:pPr>
              <a:spcBef>
                <a:spcPct val="50000"/>
              </a:spcBef>
              <a:buFontTx/>
              <a:buNone/>
            </a:pPr>
            <a:r>
              <a:rPr lang="cs-CZ" altLang="cs-CZ" sz="2400" dirty="0"/>
              <a:t>Models differ if the transmission is direct or mediated via another host. Transmission rate is important parameter.</a:t>
            </a:r>
          </a:p>
          <a:p>
            <a:pPr>
              <a:spcBef>
                <a:spcPct val="50000"/>
              </a:spcBef>
              <a:buFontTx/>
              <a:buNone/>
            </a:pPr>
            <a:r>
              <a:rPr lang="cs-CZ" altLang="cs-CZ" sz="2400" dirty="0"/>
              <a:t>Some ideas can be applied to specialized insect herbivores.</a:t>
            </a:r>
          </a:p>
        </p:txBody>
      </p:sp>
      <p:sp>
        <p:nvSpPr>
          <p:cNvPr id="8" name="Rectangle 2">
            <a:extLst>
              <a:ext uri="{FF2B5EF4-FFF2-40B4-BE49-F238E27FC236}">
                <a16:creationId xmlns:a16="http://schemas.microsoft.com/office/drawing/2014/main" id="{EEA4906F-7660-4856-9D97-DF411961A6C8}"/>
              </a:ext>
            </a:extLst>
          </p:cNvPr>
          <p:cNvSpPr txBox="1">
            <a:spLocks noChangeArrowheads="1"/>
          </p:cNvSpPr>
          <p:nvPr/>
        </p:nvSpPr>
        <p:spPr bwMode="auto">
          <a:xfrm>
            <a:off x="497477" y="25908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cs-CZ" altLang="cs-CZ" sz="3200" kern="0" dirty="0"/>
              <a:t>When parasite is very small and closely bound to host - </a:t>
            </a:r>
            <a:r>
              <a:rPr lang="en-GB" altLang="cs-CZ" sz="3200" kern="0" dirty="0" err="1"/>
              <a:t>Epidemiolog</a:t>
            </a:r>
            <a:r>
              <a:rPr lang="cs-CZ" altLang="cs-CZ" sz="3200" kern="0" dirty="0"/>
              <a:t>y</a:t>
            </a:r>
            <a:endParaRPr lang="en-GB" altLang="cs-CZ" sz="3200" kern="0" dirty="0"/>
          </a:p>
        </p:txBody>
      </p:sp>
    </p:spTree>
    <p:extLst>
      <p:ext uri="{BB962C8B-B14F-4D97-AF65-F5344CB8AC3E}">
        <p14:creationId xmlns:p14="http://schemas.microsoft.com/office/powerpoint/2010/main" val="20108208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685800" y="97221"/>
            <a:ext cx="7772400" cy="740979"/>
          </a:xfrm>
        </p:spPr>
        <p:txBody>
          <a:bodyPr/>
          <a:lstStyle/>
          <a:p>
            <a:r>
              <a:rPr lang="en-GB" altLang="cs-CZ" b="1" dirty="0" err="1"/>
              <a:t>Herbivor</a:t>
            </a:r>
            <a:r>
              <a:rPr lang="cs-CZ" altLang="cs-CZ" b="1" dirty="0"/>
              <a:t>y</a:t>
            </a:r>
            <a:endParaRPr lang="en-GB" altLang="cs-CZ" b="1" dirty="0"/>
          </a:p>
        </p:txBody>
      </p:sp>
      <p:sp>
        <p:nvSpPr>
          <p:cNvPr id="43011" name="Text Box 3"/>
          <p:cNvSpPr txBox="1">
            <a:spLocks noChangeArrowheads="1"/>
          </p:cNvSpPr>
          <p:nvPr/>
        </p:nvSpPr>
        <p:spPr bwMode="auto">
          <a:xfrm>
            <a:off x="152400" y="887135"/>
            <a:ext cx="8991600" cy="5386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342900" indent="-342900">
              <a:spcBef>
                <a:spcPct val="50000"/>
              </a:spcBef>
              <a:buFont typeface="Arial" panose="020B0604020202020204" pitchFamily="34" charset="0"/>
              <a:buChar char="•"/>
            </a:pPr>
            <a:r>
              <a:rPr lang="cs-CZ" altLang="cs-CZ" sz="2800" b="1" dirty="0"/>
              <a:t>grazers</a:t>
            </a:r>
            <a:r>
              <a:rPr lang="cs-CZ" altLang="cs-CZ" sz="2800" dirty="0"/>
              <a:t> – typically cow on a pasture, deer in a forest,</a:t>
            </a:r>
            <a:br>
              <a:rPr lang="cs-CZ" altLang="cs-CZ" sz="2800" dirty="0"/>
            </a:br>
            <a:r>
              <a:rPr lang="cs-CZ" altLang="cs-CZ" sz="2800" dirty="0"/>
              <a:t>but also birds or mobile invertebrates, also mowing</a:t>
            </a:r>
          </a:p>
          <a:p>
            <a:pPr marL="1085850" lvl="1" indent="-342900">
              <a:spcBef>
                <a:spcPct val="50000"/>
              </a:spcBef>
              <a:buFont typeface="Arial" panose="020B0604020202020204" pitchFamily="34" charset="0"/>
              <a:buChar char="•"/>
            </a:pPr>
            <a:r>
              <a:rPr lang="cs-CZ" altLang="cs-CZ" sz="2400" dirty="0"/>
              <a:t>not much specialized –&gt; pairwise interactions irrelevant </a:t>
            </a:r>
          </a:p>
          <a:p>
            <a:pPr marL="1085850" lvl="1" indent="-342900">
              <a:spcBef>
                <a:spcPct val="50000"/>
              </a:spcBef>
              <a:buFont typeface="Arial" panose="020B0604020202020204" pitchFamily="34" charset="0"/>
              <a:buChar char="•"/>
            </a:pPr>
            <a:r>
              <a:rPr lang="cs-CZ" altLang="cs-CZ" sz="2400" b="1" dirty="0"/>
              <a:t>Community ecology </a:t>
            </a:r>
            <a:r>
              <a:rPr lang="cs-CZ" altLang="cs-CZ" sz="2400" dirty="0"/>
              <a:t>studies the effect of grazing</a:t>
            </a:r>
            <a:br>
              <a:rPr lang="cs-CZ" altLang="cs-CZ" sz="2400" dirty="0"/>
            </a:br>
            <a:r>
              <a:rPr lang="cs-CZ" altLang="cs-CZ" sz="2400" dirty="0"/>
              <a:t>on community of competitors, </a:t>
            </a:r>
          </a:p>
          <a:p>
            <a:pPr marL="1485900" lvl="2" indent="-342900">
              <a:spcBef>
                <a:spcPct val="50000"/>
              </a:spcBef>
              <a:buFont typeface="Arial" panose="020B0604020202020204" pitchFamily="34" charset="0"/>
              <a:buChar char="•"/>
            </a:pPr>
            <a:r>
              <a:rPr lang="cs-CZ" altLang="cs-CZ" sz="2000" dirty="0"/>
              <a:t>competition of plants via shared grazer – adaptations to grazing</a:t>
            </a:r>
          </a:p>
          <a:p>
            <a:pPr marL="1485900" lvl="2" indent="-342900">
              <a:spcBef>
                <a:spcPct val="50000"/>
              </a:spcBef>
              <a:buFont typeface="Arial" panose="020B0604020202020204" pitchFamily="34" charset="0"/>
              <a:buChar char="•"/>
            </a:pPr>
            <a:r>
              <a:rPr lang="cs-CZ" altLang="cs-CZ" sz="2000" dirty="0"/>
              <a:t>competition of grazers for resources (in general)</a:t>
            </a:r>
          </a:p>
          <a:p>
            <a:pPr marL="1085850" lvl="1" indent="-342900">
              <a:spcBef>
                <a:spcPct val="50000"/>
              </a:spcBef>
              <a:buFont typeface="Arial" panose="020B0604020202020204" pitchFamily="34" charset="0"/>
              <a:buChar char="•"/>
            </a:pPr>
            <a:r>
              <a:rPr lang="cs-CZ" altLang="cs-CZ" sz="2400" dirty="0"/>
              <a:t>More complex relationships</a:t>
            </a:r>
          </a:p>
          <a:p>
            <a:pPr marL="1485900" lvl="2" indent="-342900">
              <a:spcBef>
                <a:spcPct val="50000"/>
              </a:spcBef>
              <a:buFont typeface="Arial" panose="020B0604020202020204" pitchFamily="34" charset="0"/>
              <a:buChar char="•"/>
            </a:pPr>
            <a:r>
              <a:rPr lang="cs-CZ" altLang="cs-CZ" sz="2000" dirty="0"/>
              <a:t>frugivorous birds, pollinators: herbivory or dispersal?</a:t>
            </a:r>
          </a:p>
          <a:p>
            <a:pPr marL="1085850" lvl="1" indent="-342900">
              <a:spcBef>
                <a:spcPct val="50000"/>
              </a:spcBef>
              <a:buFont typeface="Arial" panose="020B0604020202020204" pitchFamily="34" charset="0"/>
              <a:buChar char="•"/>
            </a:pPr>
            <a:r>
              <a:rPr lang="cs-CZ" altLang="cs-CZ" sz="2400" b="1" dirty="0"/>
              <a:t>predators</a:t>
            </a:r>
            <a:r>
              <a:rPr lang="cs-CZ" altLang="cs-CZ" sz="2400" dirty="0"/>
              <a:t> – seed predators (kill whole individual)</a:t>
            </a:r>
          </a:p>
          <a:p>
            <a:pPr marL="1485900" lvl="2" indent="-342900">
              <a:spcBef>
                <a:spcPct val="50000"/>
              </a:spcBef>
              <a:buFont typeface="Arial" panose="020B0604020202020204" pitchFamily="34" charset="0"/>
              <a:buChar char="•"/>
            </a:pPr>
            <a:r>
              <a:rPr lang="cs-CZ" altLang="cs-CZ" sz="2000" dirty="0"/>
              <a:t>Similar effect as grazers</a:t>
            </a:r>
            <a:endParaRPr lang="cs-CZ" altLang="cs-CZ" sz="1600" dirty="0"/>
          </a:p>
        </p:txBody>
      </p:sp>
    </p:spTree>
    <p:extLst>
      <p:ext uri="{BB962C8B-B14F-4D97-AF65-F5344CB8AC3E}">
        <p14:creationId xmlns:p14="http://schemas.microsoft.com/office/powerpoint/2010/main" val="24405763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17286" y="152400"/>
            <a:ext cx="8382000" cy="1143000"/>
          </a:xfrm>
        </p:spPr>
        <p:txBody>
          <a:bodyPr/>
          <a:lstStyle/>
          <a:p>
            <a:r>
              <a:rPr lang="cs-CZ" altLang="cs-CZ"/>
              <a:t>Predator is animal, prey is plant (herbivory)</a:t>
            </a:r>
            <a:endParaRPr lang="en-GB" altLang="cs-CZ" dirty="0"/>
          </a:p>
        </p:txBody>
      </p:sp>
      <p:sp>
        <p:nvSpPr>
          <p:cNvPr id="6147" name="Rectangle 3"/>
          <p:cNvSpPr>
            <a:spLocks noGrp="1" noChangeArrowheads="1"/>
          </p:cNvSpPr>
          <p:nvPr>
            <p:ph type="body" idx="1"/>
          </p:nvPr>
        </p:nvSpPr>
        <p:spPr>
          <a:xfrm>
            <a:off x="137160" y="1447800"/>
            <a:ext cx="8991600" cy="5257800"/>
          </a:xfrm>
        </p:spPr>
        <p:txBody>
          <a:bodyPr/>
          <a:lstStyle/>
          <a:p>
            <a:r>
              <a:rPr lang="cs-CZ" altLang="cs-CZ" sz="2800" dirty="0"/>
              <a:t>Functional difference: vertebrates vs. invertebrates</a:t>
            </a:r>
          </a:p>
          <a:p>
            <a:r>
              <a:rPr lang="cs-CZ" altLang="cs-CZ" sz="2800" dirty="0"/>
              <a:t>Different types of eating in invertebrates (guilds)</a:t>
            </a:r>
          </a:p>
          <a:p>
            <a:pPr lvl="1"/>
            <a:r>
              <a:rPr lang="cs-CZ" altLang="cs-CZ" sz="2400" dirty="0"/>
              <a:t>chevers, suckers, miners…</a:t>
            </a:r>
          </a:p>
          <a:p>
            <a:r>
              <a:rPr lang="cs-CZ" altLang="cs-CZ" sz="2800" dirty="0"/>
              <a:t>What is eaten – leaves, stems, roots – always harmful</a:t>
            </a:r>
          </a:p>
          <a:p>
            <a:pPr lvl="1"/>
            <a:r>
              <a:rPr lang="cs-CZ" altLang="cs-CZ" dirty="0"/>
              <a:t>fruits, seeds, nectar – can be useful</a:t>
            </a:r>
            <a:endParaRPr lang="en-GB" altLang="cs-CZ" dirty="0"/>
          </a:p>
          <a:p>
            <a:r>
              <a:rPr lang="cs-CZ" altLang="cs-CZ" sz="2800" b="1" dirty="0"/>
              <a:t>Grazers</a:t>
            </a:r>
            <a:r>
              <a:rPr lang="cs-CZ" altLang="cs-CZ" sz="2800" dirty="0"/>
              <a:t> – eat just part of plant, attack many individuals</a:t>
            </a:r>
          </a:p>
          <a:p>
            <a:pPr lvl="1"/>
            <a:r>
              <a:rPr lang="cs-CZ" altLang="cs-CZ" sz="2400" dirty="0"/>
              <a:t>vertebrates, more mobile invertebrates, pollinators, nectar robbers</a:t>
            </a:r>
          </a:p>
          <a:p>
            <a:r>
              <a:rPr lang="cs-CZ" altLang="cs-CZ" sz="2800" b="1" dirty="0"/>
              <a:t>Parasites</a:t>
            </a:r>
            <a:r>
              <a:rPr lang="cs-CZ" altLang="cs-CZ" sz="2800" dirty="0"/>
              <a:t> – usually called just insect herbivores</a:t>
            </a:r>
          </a:p>
          <a:p>
            <a:pPr lvl="1"/>
            <a:r>
              <a:rPr lang="cs-CZ" altLang="cs-CZ" sz="2400" dirty="0"/>
              <a:t>If caterpillar eats only single individual (e.g. galls, but also other)</a:t>
            </a:r>
          </a:p>
          <a:p>
            <a:r>
              <a:rPr lang="cs-CZ" altLang="cs-CZ" sz="2800" b="1" dirty="0"/>
              <a:t>Predators</a:t>
            </a:r>
            <a:r>
              <a:rPr lang="cs-CZ" altLang="cs-CZ" sz="2800" dirty="0"/>
              <a:t> – eaten plant sometimes dies</a:t>
            </a:r>
          </a:p>
          <a:p>
            <a:pPr lvl="1"/>
            <a:r>
              <a:rPr lang="cs-CZ" altLang="cs-CZ" sz="2400" dirty="0"/>
              <a:t>small annuals, seedlings, seeds – „seed predators“</a:t>
            </a:r>
            <a:endParaRPr lang="en-GB" altLang="cs-CZ"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7">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7">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47">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147">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147">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14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Text Box 3"/>
          <p:cNvSpPr txBox="1">
            <a:spLocks noChangeArrowheads="1"/>
          </p:cNvSpPr>
          <p:nvPr/>
        </p:nvSpPr>
        <p:spPr bwMode="auto">
          <a:xfrm>
            <a:off x="152400" y="1219200"/>
            <a:ext cx="8839200" cy="5109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342900" indent="-342900">
              <a:spcBef>
                <a:spcPct val="50000"/>
              </a:spcBef>
              <a:buFont typeface="Arial" panose="020B0604020202020204" pitchFamily="34" charset="0"/>
              <a:buChar char="•"/>
            </a:pPr>
            <a:r>
              <a:rPr lang="cs-CZ" altLang="cs-CZ" sz="2800" b="1" dirty="0"/>
              <a:t>parasites</a:t>
            </a:r>
            <a:r>
              <a:rPr lang="cs-CZ" altLang="cs-CZ" sz="2800" dirty="0"/>
              <a:t> – a tree infected by caterpillars</a:t>
            </a:r>
            <a:br>
              <a:rPr lang="cs-CZ" altLang="cs-CZ" sz="2800" dirty="0"/>
            </a:br>
            <a:r>
              <a:rPr lang="cs-CZ" altLang="cs-CZ" sz="2800" dirty="0"/>
              <a:t>	(or various other small herbivores, galls, aphids...)</a:t>
            </a:r>
          </a:p>
          <a:p>
            <a:pPr marL="1085850" lvl="1" indent="-342900">
              <a:spcBef>
                <a:spcPct val="50000"/>
              </a:spcBef>
              <a:buFont typeface="Arial" panose="020B0604020202020204" pitchFamily="34" charset="0"/>
              <a:buChar char="•"/>
            </a:pPr>
            <a:r>
              <a:rPr lang="cs-CZ" altLang="cs-CZ" sz="2400" dirty="0"/>
              <a:t>Usually called just invertebrate herbivores, distinction from grazers often not clear, depends on mobility, size, level of specialization, research focus…</a:t>
            </a:r>
          </a:p>
          <a:p>
            <a:pPr marL="1085850" lvl="1" indent="-342900">
              <a:spcBef>
                <a:spcPct val="50000"/>
              </a:spcBef>
              <a:buFont typeface="Arial" panose="020B0604020202020204" pitchFamily="34" charset="0"/>
              <a:buChar char="•"/>
            </a:pPr>
            <a:r>
              <a:rPr lang="cs-CZ" altLang="cs-CZ" sz="2400" dirty="0"/>
              <a:t>The term may sound strange,</a:t>
            </a:r>
            <a:br>
              <a:rPr lang="cs-CZ" altLang="cs-CZ" sz="2400" dirty="0"/>
            </a:br>
            <a:r>
              <a:rPr lang="cs-CZ" altLang="cs-CZ" sz="2400" dirty="0"/>
              <a:t>but it may really be useful to quantify number of infected trees (like in models of epidemy) rather than number of individual herbivores.</a:t>
            </a:r>
          </a:p>
          <a:p>
            <a:pPr marL="1085850" lvl="1" indent="-342900">
              <a:spcBef>
                <a:spcPct val="50000"/>
              </a:spcBef>
              <a:buFont typeface="Arial" panose="020B0604020202020204" pitchFamily="34" charset="0"/>
              <a:buChar char="•"/>
            </a:pPr>
            <a:endParaRPr lang="cs-CZ" altLang="cs-CZ" sz="2400" dirty="0"/>
          </a:p>
          <a:p>
            <a:pPr marL="342900" indent="-342900">
              <a:spcBef>
                <a:spcPct val="50000"/>
              </a:spcBef>
              <a:buFont typeface="Arial" panose="020B0604020202020204" pitchFamily="34" charset="0"/>
              <a:buChar char="•"/>
            </a:pPr>
            <a:endParaRPr lang="cs-CZ" altLang="cs-CZ" sz="2800" dirty="0"/>
          </a:p>
        </p:txBody>
      </p:sp>
      <p:sp>
        <p:nvSpPr>
          <p:cNvPr id="6" name="Rectangle 2">
            <a:extLst>
              <a:ext uri="{FF2B5EF4-FFF2-40B4-BE49-F238E27FC236}">
                <a16:creationId xmlns:a16="http://schemas.microsoft.com/office/drawing/2014/main" id="{90228309-CF74-4E12-8331-7401FA23B143}"/>
              </a:ext>
            </a:extLst>
          </p:cNvPr>
          <p:cNvSpPr>
            <a:spLocks noGrp="1" noChangeArrowheads="1"/>
          </p:cNvSpPr>
          <p:nvPr>
            <p:ph type="title"/>
          </p:nvPr>
        </p:nvSpPr>
        <p:spPr>
          <a:xfrm>
            <a:off x="685800" y="97221"/>
            <a:ext cx="7772400" cy="740979"/>
          </a:xfrm>
        </p:spPr>
        <p:txBody>
          <a:bodyPr/>
          <a:lstStyle/>
          <a:p>
            <a:r>
              <a:rPr lang="en-GB" altLang="cs-CZ" b="1" dirty="0" err="1"/>
              <a:t>Herbivor</a:t>
            </a:r>
            <a:r>
              <a:rPr lang="cs-CZ" altLang="cs-CZ" b="1" dirty="0"/>
              <a:t>y</a:t>
            </a:r>
            <a:endParaRPr lang="en-GB" altLang="cs-CZ" b="1" dirty="0"/>
          </a:p>
        </p:txBody>
      </p:sp>
    </p:spTree>
    <p:extLst>
      <p:ext uri="{BB962C8B-B14F-4D97-AF65-F5344CB8AC3E}">
        <p14:creationId xmlns:p14="http://schemas.microsoft.com/office/powerpoint/2010/main" val="42600116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685800" y="152400"/>
            <a:ext cx="7772400" cy="762000"/>
          </a:xfrm>
        </p:spPr>
        <p:txBody>
          <a:bodyPr/>
          <a:lstStyle/>
          <a:p>
            <a:r>
              <a:rPr lang="en-GB" altLang="cs-CZ" dirty="0" err="1"/>
              <a:t>Herbivor</a:t>
            </a:r>
            <a:r>
              <a:rPr lang="cs-CZ" altLang="cs-CZ" dirty="0"/>
              <a:t>y</a:t>
            </a:r>
            <a:endParaRPr lang="en-GB" altLang="cs-CZ" dirty="0"/>
          </a:p>
        </p:txBody>
      </p:sp>
      <p:sp>
        <p:nvSpPr>
          <p:cNvPr id="43011" name="Text Box 3"/>
          <p:cNvSpPr txBox="1">
            <a:spLocks noChangeArrowheads="1"/>
          </p:cNvSpPr>
          <p:nvPr/>
        </p:nvSpPr>
        <p:spPr bwMode="auto">
          <a:xfrm>
            <a:off x="152400" y="946826"/>
            <a:ext cx="8991600" cy="5724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50000"/>
              </a:spcBef>
              <a:buNone/>
            </a:pPr>
            <a:r>
              <a:rPr lang="cs-CZ" altLang="cs-CZ" sz="2400" b="1" dirty="0" err="1"/>
              <a:t>Different</a:t>
            </a:r>
            <a:r>
              <a:rPr lang="cs-CZ" altLang="cs-CZ" sz="2400" b="1" dirty="0"/>
              <a:t> </a:t>
            </a:r>
            <a:r>
              <a:rPr lang="cs-CZ" altLang="cs-CZ" sz="2400" b="1" dirty="0" err="1"/>
              <a:t>consequence</a:t>
            </a:r>
            <a:r>
              <a:rPr lang="cs-CZ" altLang="cs-CZ" sz="2400" b="1" dirty="0"/>
              <a:t> </a:t>
            </a:r>
            <a:r>
              <a:rPr lang="cs-CZ" altLang="cs-CZ" sz="2400" b="1" dirty="0" err="1"/>
              <a:t>for</a:t>
            </a:r>
            <a:r>
              <a:rPr lang="cs-CZ" altLang="cs-CZ" sz="2400" b="1" dirty="0"/>
              <a:t> </a:t>
            </a:r>
            <a:r>
              <a:rPr lang="cs-CZ" altLang="cs-CZ" sz="2400" b="1" dirty="0" err="1"/>
              <a:t>individual</a:t>
            </a:r>
            <a:r>
              <a:rPr lang="cs-CZ" altLang="cs-CZ" sz="2400" b="1" dirty="0"/>
              <a:t> and </a:t>
            </a:r>
            <a:r>
              <a:rPr lang="cs-CZ" altLang="cs-CZ" sz="2400" b="1" dirty="0" err="1"/>
              <a:t>population</a:t>
            </a:r>
            <a:endParaRPr lang="cs-CZ" altLang="cs-CZ" sz="2400" b="1" dirty="0"/>
          </a:p>
          <a:p>
            <a:pPr marL="342900" indent="-342900">
              <a:spcBef>
                <a:spcPct val="50000"/>
              </a:spcBef>
              <a:buFont typeface="Arial" panose="020B0604020202020204" pitchFamily="34" charset="0"/>
              <a:buChar char="•"/>
            </a:pPr>
            <a:r>
              <a:rPr lang="cs-CZ" altLang="cs-CZ" sz="2400" dirty="0" err="1"/>
              <a:t>Killing</a:t>
            </a:r>
            <a:r>
              <a:rPr lang="cs-CZ" altLang="cs-CZ" sz="2400" dirty="0"/>
              <a:t> a </a:t>
            </a:r>
            <a:r>
              <a:rPr lang="cs-CZ" altLang="cs-CZ" sz="2400" dirty="0" err="1"/>
              <a:t>seedling</a:t>
            </a:r>
            <a:endParaRPr lang="cs-CZ" altLang="cs-CZ" sz="2400" dirty="0"/>
          </a:p>
          <a:p>
            <a:pPr marL="1085850" lvl="1" indent="-342900">
              <a:spcBef>
                <a:spcPct val="50000"/>
              </a:spcBef>
              <a:buFont typeface="Arial" panose="020B0604020202020204" pitchFamily="34" charset="0"/>
              <a:buChar char="•"/>
            </a:pPr>
            <a:r>
              <a:rPr lang="cs-CZ" altLang="cs-CZ" sz="2000" dirty="0" err="1"/>
              <a:t>Fatal</a:t>
            </a:r>
            <a:r>
              <a:rPr lang="cs-CZ" altLang="cs-CZ" sz="2000" dirty="0"/>
              <a:t> </a:t>
            </a:r>
            <a:r>
              <a:rPr lang="cs-CZ" altLang="cs-CZ" sz="2000" dirty="0" err="1"/>
              <a:t>for</a:t>
            </a:r>
            <a:r>
              <a:rPr lang="cs-CZ" altLang="cs-CZ" sz="2000" dirty="0"/>
              <a:t> </a:t>
            </a:r>
            <a:r>
              <a:rPr lang="cs-CZ" altLang="cs-CZ" sz="2000" dirty="0" err="1"/>
              <a:t>individual</a:t>
            </a:r>
            <a:endParaRPr lang="cs-CZ" altLang="cs-CZ" sz="2000" dirty="0"/>
          </a:p>
          <a:p>
            <a:pPr marL="1085850" lvl="1" indent="-342900">
              <a:spcBef>
                <a:spcPct val="50000"/>
              </a:spcBef>
              <a:buFont typeface="Arial" panose="020B0604020202020204" pitchFamily="34" charset="0"/>
              <a:buChar char="•"/>
            </a:pPr>
            <a:r>
              <a:rPr lang="cs-CZ" altLang="cs-CZ" sz="2000" dirty="0" err="1"/>
              <a:t>Negligible</a:t>
            </a:r>
            <a:r>
              <a:rPr lang="cs-CZ" altLang="cs-CZ" sz="2000" dirty="0"/>
              <a:t> </a:t>
            </a:r>
            <a:r>
              <a:rPr lang="cs-CZ" altLang="cs-CZ" sz="2000" dirty="0" err="1"/>
              <a:t>for</a:t>
            </a:r>
            <a:r>
              <a:rPr lang="cs-CZ" altLang="cs-CZ" sz="2000" dirty="0"/>
              <a:t> </a:t>
            </a:r>
            <a:r>
              <a:rPr lang="cs-CZ" altLang="cs-CZ" sz="2000" dirty="0" err="1"/>
              <a:t>population</a:t>
            </a:r>
            <a:r>
              <a:rPr lang="en-GB" altLang="cs-CZ" sz="2000" dirty="0"/>
              <a:t> </a:t>
            </a:r>
            <a:r>
              <a:rPr lang="cs-CZ" altLang="en-US" sz="2000" dirty="0"/>
              <a:t>–</a:t>
            </a:r>
            <a:r>
              <a:rPr lang="en-GB" altLang="cs-CZ" sz="2000" dirty="0"/>
              <a:t> </a:t>
            </a:r>
            <a:r>
              <a:rPr lang="cs-CZ" altLang="cs-CZ" sz="2000" dirty="0" err="1"/>
              <a:t>it</a:t>
            </a:r>
            <a:r>
              <a:rPr lang="cs-CZ" altLang="cs-CZ" sz="2000" dirty="0"/>
              <a:t> </a:t>
            </a:r>
            <a:r>
              <a:rPr lang="cs-CZ" altLang="cs-CZ" sz="2000" dirty="0" err="1"/>
              <a:t>would</a:t>
            </a:r>
            <a:r>
              <a:rPr lang="cs-CZ" altLang="cs-CZ" sz="2000" dirty="0"/>
              <a:t> most </a:t>
            </a:r>
            <a:r>
              <a:rPr lang="cs-CZ" altLang="cs-CZ" sz="2000" dirty="0" err="1"/>
              <a:t>likely</a:t>
            </a:r>
            <a:r>
              <a:rPr lang="cs-CZ" altLang="cs-CZ" sz="2000" dirty="0"/>
              <a:t> </a:t>
            </a:r>
            <a:r>
              <a:rPr lang="cs-CZ" altLang="cs-CZ" sz="2000" dirty="0" err="1"/>
              <a:t>die</a:t>
            </a:r>
            <a:r>
              <a:rPr lang="cs-CZ" altLang="cs-CZ" sz="2000" dirty="0"/>
              <a:t> </a:t>
            </a:r>
            <a:r>
              <a:rPr lang="cs-CZ" altLang="cs-CZ" sz="2000" dirty="0" err="1"/>
              <a:t>anyway</a:t>
            </a:r>
            <a:endParaRPr lang="cs-CZ" altLang="cs-CZ" sz="700" dirty="0"/>
          </a:p>
          <a:p>
            <a:pPr marL="342900" indent="-342900">
              <a:spcBef>
                <a:spcPct val="50000"/>
              </a:spcBef>
              <a:buFont typeface="Arial" panose="020B0604020202020204" pitchFamily="34" charset="0"/>
              <a:buChar char="•"/>
            </a:pPr>
            <a:r>
              <a:rPr lang="cs-CZ" altLang="cs-CZ" sz="2400" dirty="0" err="1"/>
              <a:t>Partial</a:t>
            </a:r>
            <a:r>
              <a:rPr lang="cs-CZ" altLang="cs-CZ" sz="2400" dirty="0"/>
              <a:t> </a:t>
            </a:r>
            <a:r>
              <a:rPr lang="cs-CZ" altLang="cs-CZ" sz="2400" dirty="0" err="1"/>
              <a:t>defoliation</a:t>
            </a:r>
            <a:r>
              <a:rPr lang="cs-CZ" altLang="cs-CZ" sz="2400" dirty="0"/>
              <a:t> </a:t>
            </a:r>
            <a:r>
              <a:rPr lang="cs-CZ" altLang="cs-CZ" sz="2400" dirty="0" err="1"/>
              <a:t>of</a:t>
            </a:r>
            <a:r>
              <a:rPr lang="cs-CZ" altLang="cs-CZ" sz="2400" dirty="0"/>
              <a:t> </a:t>
            </a:r>
            <a:r>
              <a:rPr lang="cs-CZ" altLang="cs-CZ" sz="2400" dirty="0" err="1"/>
              <a:t>adult</a:t>
            </a:r>
            <a:r>
              <a:rPr lang="cs-CZ" altLang="cs-CZ" sz="2400" dirty="0"/>
              <a:t> plant</a:t>
            </a:r>
          </a:p>
          <a:p>
            <a:pPr marL="1085850" lvl="1" indent="-342900">
              <a:spcBef>
                <a:spcPct val="50000"/>
              </a:spcBef>
              <a:buFont typeface="Arial" panose="020B0604020202020204" pitchFamily="34" charset="0"/>
              <a:buChar char="•"/>
            </a:pPr>
            <a:r>
              <a:rPr lang="cs-CZ" altLang="cs-CZ" sz="2000" dirty="0" err="1"/>
              <a:t>Individual</a:t>
            </a:r>
            <a:r>
              <a:rPr lang="cs-CZ" altLang="cs-CZ" sz="2000" dirty="0"/>
              <a:t> </a:t>
            </a:r>
            <a:r>
              <a:rPr lang="cs-CZ" altLang="cs-CZ" sz="2000" dirty="0" err="1"/>
              <a:t>can</a:t>
            </a:r>
            <a:r>
              <a:rPr lang="cs-CZ" altLang="cs-CZ" sz="2000" dirty="0"/>
              <a:t> </a:t>
            </a:r>
            <a:r>
              <a:rPr lang="cs-CZ" altLang="cs-CZ" sz="2000" dirty="0" err="1"/>
              <a:t>recover</a:t>
            </a:r>
            <a:endParaRPr lang="cs-CZ" altLang="cs-CZ" sz="2000" dirty="0"/>
          </a:p>
          <a:p>
            <a:pPr marL="1085850" lvl="1" indent="-342900">
              <a:spcBef>
                <a:spcPct val="50000"/>
              </a:spcBef>
              <a:buFont typeface="Arial" panose="020B0604020202020204" pitchFamily="34" charset="0"/>
              <a:buChar char="•"/>
            </a:pPr>
            <a:r>
              <a:rPr lang="cs-CZ" altLang="cs-CZ" sz="2000" dirty="0" err="1"/>
              <a:t>Seed</a:t>
            </a:r>
            <a:r>
              <a:rPr lang="cs-CZ" altLang="cs-CZ" sz="2000" dirty="0"/>
              <a:t> </a:t>
            </a:r>
            <a:r>
              <a:rPr lang="cs-CZ" altLang="cs-CZ" sz="2000" dirty="0" err="1"/>
              <a:t>production</a:t>
            </a:r>
            <a:r>
              <a:rPr lang="cs-CZ" altLang="cs-CZ" sz="2000" dirty="0"/>
              <a:t> </a:t>
            </a:r>
            <a:r>
              <a:rPr lang="cs-CZ" altLang="cs-CZ" sz="2000" dirty="0" err="1"/>
              <a:t>of</a:t>
            </a:r>
            <a:r>
              <a:rPr lang="cs-CZ" altLang="cs-CZ" sz="2000" dirty="0"/>
              <a:t> </a:t>
            </a:r>
            <a:r>
              <a:rPr lang="cs-CZ" altLang="cs-CZ" sz="2000" dirty="0" err="1"/>
              <a:t>population</a:t>
            </a:r>
            <a:r>
              <a:rPr lang="cs-CZ" altLang="cs-CZ" sz="2000" dirty="0"/>
              <a:t> </a:t>
            </a:r>
            <a:r>
              <a:rPr lang="cs-CZ" altLang="cs-CZ" sz="2000" dirty="0" err="1"/>
              <a:t>can</a:t>
            </a:r>
            <a:r>
              <a:rPr lang="cs-CZ" altLang="cs-CZ" sz="2000" dirty="0"/>
              <a:t> </a:t>
            </a:r>
            <a:r>
              <a:rPr lang="cs-CZ" altLang="cs-CZ" sz="2000" dirty="0" err="1"/>
              <a:t>be</a:t>
            </a:r>
            <a:r>
              <a:rPr lang="cs-CZ" altLang="cs-CZ" sz="2000" dirty="0"/>
              <a:t> </a:t>
            </a:r>
            <a:r>
              <a:rPr lang="cs-CZ" altLang="cs-CZ" sz="2000" dirty="0" err="1"/>
              <a:t>significantly</a:t>
            </a:r>
            <a:r>
              <a:rPr lang="cs-CZ" altLang="cs-CZ" sz="2000" dirty="0"/>
              <a:t> </a:t>
            </a:r>
            <a:r>
              <a:rPr lang="cs-CZ" altLang="cs-CZ" sz="2000" dirty="0" err="1"/>
              <a:t>reduced</a:t>
            </a:r>
            <a:endParaRPr lang="cs-CZ" altLang="cs-CZ" sz="2000" dirty="0"/>
          </a:p>
          <a:p>
            <a:pPr marL="342900" indent="-342900">
              <a:spcBef>
                <a:spcPct val="50000"/>
              </a:spcBef>
              <a:buFont typeface="Arial" panose="020B0604020202020204" pitchFamily="34" charset="0"/>
              <a:buChar char="•"/>
            </a:pPr>
            <a:r>
              <a:rPr lang="cs-CZ" altLang="cs-CZ" sz="2400" dirty="0" err="1"/>
              <a:t>The</a:t>
            </a:r>
            <a:r>
              <a:rPr lang="cs-CZ" altLang="cs-CZ" sz="2400" dirty="0"/>
              <a:t> </a:t>
            </a:r>
            <a:r>
              <a:rPr lang="cs-CZ" altLang="cs-CZ" sz="2400" dirty="0" err="1"/>
              <a:t>importance</a:t>
            </a:r>
            <a:r>
              <a:rPr lang="cs-CZ" altLang="cs-CZ" sz="2400" dirty="0"/>
              <a:t> </a:t>
            </a:r>
            <a:r>
              <a:rPr lang="cs-CZ" altLang="cs-CZ" sz="2400" dirty="0" err="1"/>
              <a:t>of</a:t>
            </a:r>
            <a:r>
              <a:rPr lang="cs-CZ" altLang="cs-CZ" sz="2400" dirty="0"/>
              <a:t> </a:t>
            </a:r>
            <a:r>
              <a:rPr lang="cs-CZ" altLang="cs-CZ" sz="2400" dirty="0" err="1"/>
              <a:t>losses</a:t>
            </a:r>
            <a:r>
              <a:rPr lang="cs-CZ" altLang="cs-CZ" sz="2400" dirty="0"/>
              <a:t> </a:t>
            </a:r>
            <a:r>
              <a:rPr lang="cs-CZ" altLang="cs-CZ" sz="2400" dirty="0" err="1"/>
              <a:t>depends</a:t>
            </a:r>
            <a:r>
              <a:rPr lang="cs-CZ" altLang="cs-CZ" sz="2400" dirty="0"/>
              <a:t> on </a:t>
            </a:r>
            <a:r>
              <a:rPr lang="cs-CZ" altLang="cs-CZ" sz="2400" dirty="0" err="1"/>
              <a:t>the</a:t>
            </a:r>
            <a:r>
              <a:rPr lang="cs-CZ" altLang="cs-CZ" sz="2400" dirty="0"/>
              <a:t> </a:t>
            </a:r>
            <a:r>
              <a:rPr lang="cs-CZ" altLang="cs-CZ" sz="2400" dirty="0" err="1"/>
              <a:t>life</a:t>
            </a:r>
            <a:r>
              <a:rPr lang="cs-CZ" altLang="cs-CZ" sz="2400" dirty="0"/>
              <a:t> </a:t>
            </a:r>
            <a:r>
              <a:rPr lang="cs-CZ" altLang="cs-CZ" sz="2400" dirty="0" err="1"/>
              <a:t>cycle</a:t>
            </a:r>
            <a:r>
              <a:rPr lang="cs-CZ" altLang="cs-CZ" sz="2400" dirty="0"/>
              <a:t> and </a:t>
            </a:r>
            <a:r>
              <a:rPr lang="cs-CZ" altLang="cs-CZ" sz="2400" dirty="0" err="1"/>
              <a:t>life</a:t>
            </a:r>
            <a:r>
              <a:rPr lang="cs-CZ" altLang="cs-CZ" sz="2400" dirty="0"/>
              <a:t> </a:t>
            </a:r>
            <a:r>
              <a:rPr lang="cs-CZ" altLang="cs-CZ" sz="2400" dirty="0" err="1"/>
              <a:t>history</a:t>
            </a:r>
            <a:r>
              <a:rPr lang="cs-CZ" altLang="cs-CZ" sz="2400" dirty="0"/>
              <a:t> </a:t>
            </a:r>
            <a:r>
              <a:rPr lang="cs-CZ" altLang="cs-CZ" sz="2400" dirty="0" err="1"/>
              <a:t>characteristics</a:t>
            </a:r>
            <a:r>
              <a:rPr lang="cs-CZ" altLang="cs-CZ" sz="2400" dirty="0"/>
              <a:t> </a:t>
            </a:r>
            <a:r>
              <a:rPr lang="cs-CZ" altLang="cs-CZ" sz="2400" dirty="0" err="1"/>
              <a:t>of</a:t>
            </a:r>
            <a:r>
              <a:rPr lang="cs-CZ" altLang="cs-CZ" sz="2400" dirty="0"/>
              <a:t> </a:t>
            </a:r>
            <a:r>
              <a:rPr lang="cs-CZ" altLang="cs-CZ" sz="2400" dirty="0" err="1"/>
              <a:t>the</a:t>
            </a:r>
            <a:r>
              <a:rPr lang="cs-CZ" altLang="cs-CZ" sz="2400" dirty="0"/>
              <a:t> </a:t>
            </a:r>
            <a:r>
              <a:rPr lang="cs-CZ" altLang="cs-CZ" sz="2400" dirty="0" err="1"/>
              <a:t>eaten</a:t>
            </a:r>
            <a:r>
              <a:rPr lang="cs-CZ" altLang="cs-CZ" sz="2400" dirty="0"/>
              <a:t> species</a:t>
            </a:r>
          </a:p>
          <a:p>
            <a:pPr marL="1085850" lvl="1" indent="-342900">
              <a:spcBef>
                <a:spcPct val="50000"/>
              </a:spcBef>
              <a:buFont typeface="Arial" panose="020B0604020202020204" pitchFamily="34" charset="0"/>
              <a:buChar char="•"/>
            </a:pPr>
            <a:r>
              <a:rPr lang="cs-CZ" altLang="cs-CZ" sz="2000" dirty="0"/>
              <a:t>remember sensitivity and elasticity analysis in matrix models</a:t>
            </a:r>
          </a:p>
          <a:p>
            <a:pPr marL="342900" indent="-342900">
              <a:spcBef>
                <a:spcPct val="50000"/>
              </a:spcBef>
              <a:buFont typeface="Arial" panose="020B0604020202020204" pitchFamily="34" charset="0"/>
              <a:buChar char="•"/>
            </a:pPr>
            <a:r>
              <a:rPr lang="cs-CZ" altLang="cs-CZ" sz="2400" dirty="0"/>
              <a:t>In many cases, the adverse effect is larger than proportional to the removed biomass </a:t>
            </a:r>
            <a:r>
              <a:rPr lang="en-GB" altLang="cs-CZ" sz="2400" dirty="0"/>
              <a:t>(</a:t>
            </a:r>
            <a:r>
              <a:rPr lang="cs-CZ" altLang="cs-CZ" sz="2400" dirty="0"/>
              <a:t>e.g. trunk damage, infection)</a:t>
            </a:r>
            <a:endParaRPr lang="en-GB" altLang="cs-CZ" sz="24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Text Box 3"/>
          <p:cNvSpPr txBox="1">
            <a:spLocks noChangeArrowheads="1"/>
          </p:cNvSpPr>
          <p:nvPr/>
        </p:nvSpPr>
        <p:spPr bwMode="auto">
          <a:xfrm>
            <a:off x="266700" y="901593"/>
            <a:ext cx="8801100" cy="5816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50000"/>
              </a:spcBef>
              <a:buNone/>
            </a:pPr>
            <a:r>
              <a:rPr lang="cs-CZ" altLang="cs-CZ" sz="2400" b="1" dirty="0"/>
              <a:t>Seed dispersal and pollination</a:t>
            </a:r>
            <a:r>
              <a:rPr lang="cs-CZ" altLang="cs-CZ" sz="1800" dirty="0"/>
              <a:t> (detailed in next lecture on mutualism)</a:t>
            </a:r>
            <a:endParaRPr lang="cs-CZ" altLang="cs-CZ" sz="2400" b="1" dirty="0"/>
          </a:p>
          <a:p>
            <a:pPr marL="457200" indent="-457200">
              <a:spcBef>
                <a:spcPct val="50000"/>
              </a:spcBef>
              <a:buFont typeface="Arial" panose="020B0604020202020204" pitchFamily="34" charset="0"/>
              <a:buChar char="•"/>
            </a:pPr>
            <a:r>
              <a:rPr lang="cs-CZ" altLang="cs-CZ" sz="2400" dirty="0"/>
              <a:t>Consumed biomass is a cost for the service</a:t>
            </a:r>
          </a:p>
          <a:p>
            <a:pPr marL="1200150" lvl="1" indent="-457200">
              <a:spcBef>
                <a:spcPct val="50000"/>
              </a:spcBef>
              <a:buFont typeface="Arial" panose="020B0604020202020204" pitchFamily="34" charset="0"/>
              <a:buChar char="•"/>
            </a:pPr>
            <a:r>
              <a:rPr lang="cs-CZ" altLang="cs-CZ" sz="2000" dirty="0"/>
              <a:t>Dispersal can be haphazard or targeted to suitable sites / flowers</a:t>
            </a:r>
          </a:p>
          <a:p>
            <a:pPr marL="1200150" lvl="1" indent="-457200">
              <a:spcBef>
                <a:spcPct val="50000"/>
              </a:spcBef>
              <a:buFont typeface="Arial" panose="020B0604020202020204" pitchFamily="34" charset="0"/>
              <a:buChar char="•"/>
            </a:pPr>
            <a:r>
              <a:rPr lang="cs-CZ" altLang="cs-CZ" sz="2000" dirty="0"/>
              <a:t>Many seeds, but just one successful is enough to keep stable population</a:t>
            </a:r>
          </a:p>
          <a:p>
            <a:pPr marL="457200" indent="-457200">
              <a:spcBef>
                <a:spcPct val="50000"/>
              </a:spcBef>
              <a:buFont typeface="Arial" panose="020B0604020202020204" pitchFamily="34" charset="0"/>
              <a:buChar char="•"/>
            </a:pPr>
            <a:r>
              <a:rPr lang="cs-CZ" altLang="cs-CZ" sz="2400" dirty="0"/>
              <a:t>Clear adaptations – fleshy fruits, elaiosomes, nectar</a:t>
            </a:r>
          </a:p>
          <a:p>
            <a:pPr marL="457200" indent="-457200">
              <a:spcBef>
                <a:spcPct val="50000"/>
              </a:spcBef>
              <a:buFont typeface="Arial" panose="020B0604020202020204" pitchFamily="34" charset="0"/>
              <a:buChar char="•"/>
            </a:pPr>
            <a:r>
              <a:rPr lang="cs-CZ" altLang="cs-CZ" sz="2400" dirty="0"/>
              <a:t>Dubious adaptations</a:t>
            </a:r>
            <a:br>
              <a:rPr lang="cs-CZ" altLang="cs-CZ" sz="2400" dirty="0"/>
            </a:br>
            <a:r>
              <a:rPr lang="cs-CZ" altLang="cs-CZ" sz="2400" dirty="0"/>
              <a:t>– seeds and other parts are eaten, but some seeds are dispersed far</a:t>
            </a:r>
          </a:p>
          <a:p>
            <a:pPr marL="1200150" lvl="1" indent="-457200">
              <a:spcBef>
                <a:spcPct val="50000"/>
              </a:spcBef>
              <a:buFont typeface="Arial" panose="020B0604020202020204" pitchFamily="34" charset="0"/>
              <a:buChar char="•"/>
            </a:pPr>
            <a:r>
              <a:rPr lang="cs-CZ" altLang="cs-CZ" sz="2000" dirty="0"/>
              <a:t>Quite high cost, but may still be worth for the dispersal</a:t>
            </a:r>
          </a:p>
          <a:p>
            <a:pPr marL="1200150" lvl="1" indent="-457200">
              <a:spcBef>
                <a:spcPct val="50000"/>
              </a:spcBef>
              <a:buFont typeface="Arial" panose="020B0604020202020204" pitchFamily="34" charset="0"/>
              <a:buChar char="•"/>
            </a:pPr>
            <a:r>
              <a:rPr lang="cs-CZ" altLang="cs-CZ" sz="2000" dirty="0"/>
              <a:t>Seedlings germinated in cattle excrements may have an advantage</a:t>
            </a:r>
          </a:p>
          <a:p>
            <a:pPr marL="1200150" lvl="1" indent="-457200">
              <a:spcBef>
                <a:spcPct val="50000"/>
              </a:spcBef>
              <a:buFont typeface="Arial" panose="020B0604020202020204" pitchFamily="34" charset="0"/>
              <a:buChar char="•"/>
            </a:pPr>
            <a:r>
              <a:rPr lang="cs-CZ" altLang="cs-CZ" sz="2000" dirty="0"/>
              <a:t>Squirrel always forgets some nuts </a:t>
            </a:r>
            <a:r>
              <a:rPr lang="cs-CZ" altLang="cs-CZ" sz="1600" dirty="0"/>
              <a:t>(post-dispersal seed predation)</a:t>
            </a:r>
            <a:endParaRPr lang="cs-CZ" altLang="cs-CZ" sz="2000" dirty="0"/>
          </a:p>
          <a:p>
            <a:pPr marL="457200" indent="-457200">
              <a:spcBef>
                <a:spcPct val="50000"/>
              </a:spcBef>
              <a:buFont typeface="Arial" panose="020B0604020202020204" pitchFamily="34" charset="0"/>
              <a:buChar char="•"/>
            </a:pPr>
            <a:r>
              <a:rPr lang="cs-CZ" altLang="cs-CZ" sz="2400" dirty="0"/>
              <a:t>Pre-dispersal s</a:t>
            </a:r>
            <a:r>
              <a:rPr lang="en-GB" altLang="cs-CZ" sz="2400" dirty="0" err="1"/>
              <a:t>eed</a:t>
            </a:r>
            <a:r>
              <a:rPr lang="en-GB" altLang="cs-CZ" sz="2400" dirty="0"/>
              <a:t> predation</a:t>
            </a:r>
            <a:endParaRPr lang="cs-CZ" altLang="cs-CZ" sz="2400" dirty="0"/>
          </a:p>
          <a:p>
            <a:pPr marL="1200150" lvl="1" indent="-457200">
              <a:spcBef>
                <a:spcPct val="50000"/>
              </a:spcBef>
              <a:buFont typeface="Arial" panose="020B0604020202020204" pitchFamily="34" charset="0"/>
              <a:buChar char="•"/>
            </a:pPr>
            <a:r>
              <a:rPr lang="cs-CZ" altLang="cs-CZ" sz="2000" dirty="0"/>
              <a:t>efficient for herbivore </a:t>
            </a:r>
            <a:r>
              <a:rPr lang="cs-CZ" altLang="cs-CZ" sz="1600" dirty="0"/>
              <a:t>(seeds are the best before ripening)</a:t>
            </a:r>
            <a:r>
              <a:rPr lang="cs-CZ" altLang="cs-CZ" sz="2000" dirty="0"/>
              <a:t>, very bad for plant</a:t>
            </a:r>
          </a:p>
        </p:txBody>
      </p:sp>
      <p:sp>
        <p:nvSpPr>
          <p:cNvPr id="5" name="Rectangle 2">
            <a:extLst>
              <a:ext uri="{FF2B5EF4-FFF2-40B4-BE49-F238E27FC236}">
                <a16:creationId xmlns:a16="http://schemas.microsoft.com/office/drawing/2014/main" id="{93D04CEA-5492-4087-A4D6-823CAF885FA5}"/>
              </a:ext>
            </a:extLst>
          </p:cNvPr>
          <p:cNvSpPr>
            <a:spLocks noGrp="1" noChangeArrowheads="1"/>
          </p:cNvSpPr>
          <p:nvPr>
            <p:ph type="title"/>
          </p:nvPr>
        </p:nvSpPr>
        <p:spPr>
          <a:xfrm>
            <a:off x="685800" y="152400"/>
            <a:ext cx="7772400" cy="762000"/>
          </a:xfrm>
        </p:spPr>
        <p:txBody>
          <a:bodyPr/>
          <a:lstStyle/>
          <a:p>
            <a:r>
              <a:rPr lang="en-GB" altLang="cs-CZ" dirty="0" err="1"/>
              <a:t>Herbivor</a:t>
            </a:r>
            <a:r>
              <a:rPr lang="cs-CZ" altLang="cs-CZ" dirty="0"/>
              <a:t>y and mutualism</a:t>
            </a:r>
            <a:endParaRPr lang="en-GB" altLang="cs-CZ" dirty="0"/>
          </a:p>
        </p:txBody>
      </p:sp>
    </p:spTree>
    <p:extLst>
      <p:ext uri="{BB962C8B-B14F-4D97-AF65-F5344CB8AC3E}">
        <p14:creationId xmlns:p14="http://schemas.microsoft.com/office/powerpoint/2010/main" val="2191416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5" descr="Bull Thistle (Cirsium vulgar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3825" y="2795835"/>
            <a:ext cx="3686175" cy="4062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7" descr="Seseli elatum ssp. osseu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31549" y="2775934"/>
            <a:ext cx="3686175" cy="4082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a:extLst>
              <a:ext uri="{FF2B5EF4-FFF2-40B4-BE49-F238E27FC236}">
                <a16:creationId xmlns:a16="http://schemas.microsoft.com/office/drawing/2014/main" id="{8B67E225-E7B3-4714-B47B-B6820F002BC1}"/>
              </a:ext>
            </a:extLst>
          </p:cNvPr>
          <p:cNvSpPr txBox="1">
            <a:spLocks noChangeArrowheads="1"/>
          </p:cNvSpPr>
          <p:nvPr/>
        </p:nvSpPr>
        <p:spPr>
          <a:xfrm>
            <a:off x="685800" y="152400"/>
            <a:ext cx="7772400" cy="762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n-GB" altLang="cs-CZ" kern="0"/>
              <a:t>Herbivor</a:t>
            </a:r>
            <a:r>
              <a:rPr lang="cs-CZ" altLang="cs-CZ" kern="0"/>
              <a:t>y and mutualism</a:t>
            </a:r>
            <a:endParaRPr lang="en-GB" altLang="cs-CZ" kern="0" dirty="0"/>
          </a:p>
        </p:txBody>
      </p:sp>
      <p:sp>
        <p:nvSpPr>
          <p:cNvPr id="5" name="Text Box 3">
            <a:extLst>
              <a:ext uri="{FF2B5EF4-FFF2-40B4-BE49-F238E27FC236}">
                <a16:creationId xmlns:a16="http://schemas.microsoft.com/office/drawing/2014/main" id="{4C0A84D5-849E-46A5-B473-5FA35F47222F}"/>
              </a:ext>
            </a:extLst>
          </p:cNvPr>
          <p:cNvSpPr txBox="1">
            <a:spLocks noChangeArrowheads="1"/>
          </p:cNvSpPr>
          <p:nvPr/>
        </p:nvSpPr>
        <p:spPr bwMode="auto">
          <a:xfrm>
            <a:off x="266700" y="901593"/>
            <a:ext cx="8801100"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50000"/>
              </a:spcBef>
              <a:buNone/>
            </a:pPr>
            <a:r>
              <a:rPr lang="cs-CZ" altLang="cs-CZ" sz="2400" b="1" dirty="0"/>
              <a:t>Seed dispersal and pollination</a:t>
            </a:r>
          </a:p>
          <a:p>
            <a:pPr marL="342900" indent="-342900">
              <a:spcBef>
                <a:spcPct val="50000"/>
              </a:spcBef>
              <a:buFont typeface="Arial" panose="020B0604020202020204" pitchFamily="34" charset="0"/>
              <a:buChar char="•"/>
            </a:pPr>
            <a:r>
              <a:rPr lang="cs-CZ" altLang="cs-CZ" sz="2400" dirty="0"/>
              <a:t>Plant needs pollinators to find the flowers,</a:t>
            </a:r>
            <a:br>
              <a:rPr lang="cs-CZ" altLang="cs-CZ" sz="2400" dirty="0"/>
            </a:br>
            <a:r>
              <a:rPr lang="cs-CZ" altLang="cs-CZ" sz="2400" dirty="0"/>
              <a:t>	but not those which would eat the seeds.</a:t>
            </a:r>
          </a:p>
          <a:p>
            <a:pPr marL="342900" indent="-342900">
              <a:spcBef>
                <a:spcPct val="50000"/>
              </a:spcBef>
              <a:buFont typeface="Arial" panose="020B0604020202020204" pitchFamily="34" charset="0"/>
              <a:buChar char="•"/>
            </a:pPr>
            <a:r>
              <a:rPr lang="cs-CZ" altLang="cs-CZ" sz="2400" dirty="0"/>
              <a:t>Consequences on compactness of inflorescence:</a:t>
            </a:r>
          </a:p>
          <a:p>
            <a:pPr>
              <a:spcBef>
                <a:spcPct val="50000"/>
              </a:spcBef>
              <a:buNone/>
            </a:pPr>
            <a:r>
              <a:rPr lang="cs-CZ" altLang="cs-CZ" sz="2400" dirty="0">
                <a:solidFill>
                  <a:srgbClr val="FFFFFF"/>
                </a:solidFill>
              </a:rPr>
              <a:t>Asteraceae 							Apiaceae	</a:t>
            </a:r>
            <a:endParaRPr lang="en-GB" altLang="cs-CZ" sz="2400" dirty="0">
              <a:solidFill>
                <a:srgbClr val="FFFFFF"/>
              </a:solidFill>
            </a:endParaRPr>
          </a:p>
          <a:p>
            <a:pPr marL="1200150" lvl="1" indent="-457200">
              <a:spcBef>
                <a:spcPct val="50000"/>
              </a:spcBef>
              <a:buFont typeface="Arial" panose="020B0604020202020204" pitchFamily="34" charset="0"/>
              <a:buChar char="•"/>
            </a:pPr>
            <a:endParaRPr lang="cs-CZ" altLang="cs-CZ" sz="2000" dirty="0"/>
          </a:p>
        </p:txBody>
      </p:sp>
    </p:spTree>
    <p:extLst>
      <p:ext uri="{BB962C8B-B14F-4D97-AF65-F5344CB8AC3E}">
        <p14:creationId xmlns:p14="http://schemas.microsoft.com/office/powerpoint/2010/main" val="30766384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495300" y="1001486"/>
            <a:ext cx="81534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342900" indent="-342900">
              <a:spcBef>
                <a:spcPct val="50000"/>
              </a:spcBef>
              <a:buFont typeface="Arial" panose="020B0604020202020204" pitchFamily="34" charset="0"/>
              <a:buChar char="•"/>
            </a:pPr>
            <a:r>
              <a:rPr lang="cs-CZ" altLang="cs-CZ" sz="2400" dirty="0"/>
              <a:t>Mostly harmful, especially invertebrate </a:t>
            </a:r>
            <a:r>
              <a:rPr lang="en-GB" altLang="cs-CZ" sz="2400" dirty="0"/>
              <a:t>seed predators.</a:t>
            </a:r>
            <a:endParaRPr lang="cs-CZ" altLang="cs-CZ" sz="2400" dirty="0"/>
          </a:p>
          <a:p>
            <a:pPr marL="1085850" lvl="1" indent="-342900">
              <a:spcBef>
                <a:spcPct val="50000"/>
              </a:spcBef>
              <a:buFont typeface="Arial" panose="020B0604020202020204" pitchFamily="34" charset="0"/>
              <a:buChar char="•"/>
            </a:pPr>
            <a:r>
              <a:rPr lang="cs-CZ" altLang="cs-CZ" sz="2000" dirty="0" err="1"/>
              <a:t>Escape</a:t>
            </a:r>
            <a:r>
              <a:rPr lang="cs-CZ" altLang="cs-CZ" sz="2000" dirty="0"/>
              <a:t> in </a:t>
            </a:r>
            <a:r>
              <a:rPr lang="cs-CZ" altLang="cs-CZ" sz="2000" dirty="0" err="1"/>
              <a:t>time</a:t>
            </a:r>
            <a:r>
              <a:rPr lang="cs-CZ" altLang="cs-CZ" sz="2000" dirty="0"/>
              <a:t> </a:t>
            </a:r>
            <a:r>
              <a:rPr lang="cs-CZ" altLang="en-US" sz="2000" dirty="0"/>
              <a:t>–</a:t>
            </a:r>
            <a:r>
              <a:rPr lang="cs-CZ" altLang="cs-CZ" sz="2000" dirty="0"/>
              <a:t> </a:t>
            </a:r>
            <a:r>
              <a:rPr lang="cs-CZ" altLang="cs-CZ" sz="2000" dirty="0" err="1"/>
              <a:t>seed</a:t>
            </a:r>
            <a:r>
              <a:rPr lang="cs-CZ" altLang="cs-CZ" sz="2000" dirty="0"/>
              <a:t> </a:t>
            </a:r>
            <a:r>
              <a:rPr lang="cs-CZ" altLang="cs-CZ" sz="2000" dirty="0" err="1"/>
              <a:t>production</a:t>
            </a:r>
            <a:r>
              <a:rPr lang="cs-CZ" altLang="cs-CZ" sz="2000" dirty="0"/>
              <a:t> just in </a:t>
            </a:r>
            <a:r>
              <a:rPr lang="cs-CZ" altLang="cs-CZ" sz="2000" dirty="0" err="1"/>
              <a:t>some</a:t>
            </a:r>
            <a:r>
              <a:rPr lang="cs-CZ" altLang="cs-CZ" sz="2000" dirty="0"/>
              <a:t> </a:t>
            </a:r>
            <a:r>
              <a:rPr lang="cs-CZ" altLang="cs-CZ" sz="2000" dirty="0" err="1"/>
              <a:t>years</a:t>
            </a:r>
            <a:r>
              <a:rPr lang="cs-CZ" altLang="cs-CZ" sz="2000" dirty="0"/>
              <a:t> </a:t>
            </a:r>
            <a:endParaRPr lang="en-GB" altLang="cs-CZ" sz="2000" dirty="0"/>
          </a:p>
          <a:p>
            <a:pPr marL="1085850" lvl="1" indent="-342900">
              <a:spcBef>
                <a:spcPct val="50000"/>
              </a:spcBef>
              <a:buFont typeface="Arial" panose="020B0604020202020204" pitchFamily="34" charset="0"/>
              <a:buChar char="•"/>
            </a:pPr>
            <a:r>
              <a:rPr lang="cs-CZ" altLang="cs-CZ" sz="2000" dirty="0" err="1"/>
              <a:t>Escape</a:t>
            </a:r>
            <a:r>
              <a:rPr lang="cs-CZ" altLang="cs-CZ" sz="2000" dirty="0"/>
              <a:t> in </a:t>
            </a:r>
            <a:r>
              <a:rPr lang="cs-CZ" altLang="cs-CZ" sz="2000" dirty="0" err="1"/>
              <a:t>space</a:t>
            </a:r>
            <a:r>
              <a:rPr lang="cs-CZ" altLang="cs-CZ" sz="2000" dirty="0"/>
              <a:t> </a:t>
            </a:r>
            <a:r>
              <a:rPr lang="cs-CZ" altLang="en-US" sz="2000" dirty="0"/>
              <a:t>–</a:t>
            </a:r>
            <a:r>
              <a:rPr lang="cs-CZ" altLang="cs-CZ" sz="2000" dirty="0"/>
              <a:t> </a:t>
            </a:r>
            <a:r>
              <a:rPr lang="en-GB" altLang="cs-CZ" sz="2000" dirty="0"/>
              <a:t> Janzen-</a:t>
            </a:r>
            <a:r>
              <a:rPr lang="en-GB" altLang="cs-CZ" sz="2000" dirty="0" err="1"/>
              <a:t>Connel</a:t>
            </a:r>
            <a:r>
              <a:rPr lang="cs-CZ" altLang="cs-CZ" sz="2000" dirty="0"/>
              <a:t> </a:t>
            </a:r>
            <a:r>
              <a:rPr lang="cs-CZ" altLang="cs-CZ" sz="2000" dirty="0" err="1"/>
              <a:t>hypothesis</a:t>
            </a:r>
            <a:endParaRPr lang="en-GB" altLang="cs-CZ" sz="2000" dirty="0"/>
          </a:p>
        </p:txBody>
      </p:sp>
      <p:sp>
        <p:nvSpPr>
          <p:cNvPr id="3" name="Rectangle 2">
            <a:extLst>
              <a:ext uri="{FF2B5EF4-FFF2-40B4-BE49-F238E27FC236}">
                <a16:creationId xmlns:a16="http://schemas.microsoft.com/office/drawing/2014/main" id="{80F9A38F-22E6-44CA-B714-81CBA8943B9B}"/>
              </a:ext>
            </a:extLst>
          </p:cNvPr>
          <p:cNvSpPr txBox="1">
            <a:spLocks noChangeArrowheads="1"/>
          </p:cNvSpPr>
          <p:nvPr/>
        </p:nvSpPr>
        <p:spPr>
          <a:xfrm>
            <a:off x="647700" y="228600"/>
            <a:ext cx="7772400" cy="762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spcBef>
                <a:spcPct val="50000"/>
              </a:spcBef>
              <a:buFontTx/>
              <a:buNone/>
            </a:pPr>
            <a:r>
              <a:rPr lang="cs-CZ" altLang="cs-CZ" sz="4400" dirty="0" err="1"/>
              <a:t>Seed</a:t>
            </a:r>
            <a:r>
              <a:rPr lang="cs-CZ" altLang="cs-CZ" sz="4400" dirty="0"/>
              <a:t> </a:t>
            </a:r>
            <a:r>
              <a:rPr lang="cs-CZ" altLang="cs-CZ" sz="4400" dirty="0" err="1"/>
              <a:t>predation</a:t>
            </a:r>
            <a:endParaRPr lang="en-GB" altLang="cs-CZ" sz="440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011" name="Text Box 3"/>
          <p:cNvSpPr txBox="1">
            <a:spLocks noChangeArrowheads="1"/>
          </p:cNvSpPr>
          <p:nvPr/>
        </p:nvSpPr>
        <p:spPr bwMode="auto">
          <a:xfrm>
            <a:off x="266700" y="901593"/>
            <a:ext cx="8610600"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457200" indent="-457200">
              <a:spcBef>
                <a:spcPct val="50000"/>
              </a:spcBef>
              <a:buFont typeface="Arial" panose="020B0604020202020204" pitchFamily="34" charset="0"/>
              <a:buChar char="•"/>
            </a:pPr>
            <a:r>
              <a:rPr lang="cs-CZ" altLang="cs-CZ" sz="2800" dirty="0"/>
              <a:t>Plant </a:t>
            </a:r>
            <a:r>
              <a:rPr lang="cs-CZ" altLang="cs-CZ" sz="2800" dirty="0" err="1"/>
              <a:t>mostly</a:t>
            </a:r>
            <a:r>
              <a:rPr lang="cs-CZ" altLang="cs-CZ" sz="2800" dirty="0"/>
              <a:t> </a:t>
            </a:r>
            <a:r>
              <a:rPr lang="cs-CZ" altLang="cs-CZ" sz="2800" dirty="0" err="1"/>
              <a:t>survives</a:t>
            </a:r>
            <a:r>
              <a:rPr lang="cs-CZ" altLang="cs-CZ" sz="2800" dirty="0"/>
              <a:t>, but </a:t>
            </a:r>
            <a:r>
              <a:rPr lang="cs-CZ" altLang="cs-CZ" sz="2800" dirty="0" err="1"/>
              <a:t>the</a:t>
            </a:r>
            <a:r>
              <a:rPr lang="cs-CZ" altLang="cs-CZ" sz="2800" dirty="0"/>
              <a:t> fitness </a:t>
            </a:r>
            <a:r>
              <a:rPr lang="cs-CZ" altLang="cs-CZ" sz="2800" dirty="0" err="1"/>
              <a:t>is</a:t>
            </a:r>
            <a:r>
              <a:rPr lang="cs-CZ" altLang="cs-CZ" sz="2800" dirty="0"/>
              <a:t> </a:t>
            </a:r>
            <a:r>
              <a:rPr lang="cs-CZ" altLang="cs-CZ" sz="2800" dirty="0" err="1"/>
              <a:t>decreased</a:t>
            </a:r>
            <a:endParaRPr lang="cs-CZ" altLang="cs-CZ" sz="2800" dirty="0"/>
          </a:p>
          <a:p>
            <a:pPr marL="457200" indent="-457200">
              <a:spcBef>
                <a:spcPct val="50000"/>
              </a:spcBef>
              <a:buFont typeface="Arial" panose="020B0604020202020204" pitchFamily="34" charset="0"/>
              <a:buChar char="•"/>
            </a:pPr>
            <a:r>
              <a:rPr lang="cs-CZ" altLang="cs-CZ" sz="2800" dirty="0"/>
              <a:t>Eating can be accompanied with trasmission of patogens</a:t>
            </a:r>
            <a:br>
              <a:rPr lang="cs-CZ" altLang="cs-CZ" sz="2800" dirty="0"/>
            </a:br>
            <a:r>
              <a:rPr lang="cs-CZ" altLang="en-US" sz="2800" dirty="0"/>
              <a:t>– as well as „grazers“ of animals</a:t>
            </a:r>
            <a:endParaRPr lang="en-GB" altLang="cs-CZ" sz="2800" dirty="0"/>
          </a:p>
          <a:p>
            <a:pPr marL="457200" indent="-457200">
              <a:spcBef>
                <a:spcPct val="50000"/>
              </a:spcBef>
              <a:buFont typeface="Arial" panose="020B0604020202020204" pitchFamily="34" charset="0"/>
              <a:buChar char="•"/>
            </a:pPr>
            <a:r>
              <a:rPr lang="cs-CZ" altLang="cs-CZ" sz="2800" dirty="0" err="1"/>
              <a:t>Herbivory</a:t>
            </a:r>
            <a:r>
              <a:rPr lang="cs-CZ" altLang="cs-CZ" sz="2800" dirty="0"/>
              <a:t> </a:t>
            </a:r>
            <a:r>
              <a:rPr lang="cs-CZ" altLang="cs-CZ" sz="2800" dirty="0" err="1"/>
              <a:t>is</a:t>
            </a:r>
            <a:r>
              <a:rPr lang="cs-CZ" altLang="cs-CZ" sz="2800" dirty="0"/>
              <a:t> </a:t>
            </a:r>
            <a:r>
              <a:rPr lang="cs-CZ" altLang="cs-CZ" sz="2800" dirty="0" err="1"/>
              <a:t>almost</a:t>
            </a:r>
            <a:r>
              <a:rPr lang="cs-CZ" altLang="cs-CZ" sz="2800" dirty="0"/>
              <a:t> </a:t>
            </a:r>
            <a:r>
              <a:rPr lang="cs-CZ" altLang="cs-CZ" sz="2800" dirty="0" err="1"/>
              <a:t>always</a:t>
            </a:r>
            <a:r>
              <a:rPr lang="cs-CZ" altLang="cs-CZ" sz="2800" dirty="0"/>
              <a:t> </a:t>
            </a:r>
            <a:r>
              <a:rPr lang="cs-CZ" altLang="cs-CZ" sz="2800" dirty="0" err="1"/>
              <a:t>harmful</a:t>
            </a:r>
            <a:r>
              <a:rPr lang="cs-CZ" altLang="cs-CZ" sz="2800" dirty="0"/>
              <a:t> </a:t>
            </a:r>
            <a:r>
              <a:rPr lang="cs-CZ" altLang="cs-CZ" sz="2800" dirty="0" err="1"/>
              <a:t>for</a:t>
            </a:r>
            <a:r>
              <a:rPr lang="cs-CZ" altLang="cs-CZ" sz="2800" dirty="0"/>
              <a:t> </a:t>
            </a:r>
            <a:r>
              <a:rPr lang="cs-CZ" altLang="cs-CZ" sz="2800" dirty="0" err="1"/>
              <a:t>plants</a:t>
            </a:r>
            <a:r>
              <a:rPr lang="cs-CZ" altLang="cs-CZ" sz="2800" dirty="0"/>
              <a:t>. </a:t>
            </a:r>
            <a:r>
              <a:rPr lang="cs-CZ" altLang="cs-CZ" sz="2800" b="1" dirty="0"/>
              <a:t>If species is harmed less than its competitors, the effect can be positive.</a:t>
            </a:r>
            <a:r>
              <a:rPr lang="cs-CZ" altLang="cs-CZ" sz="2800" dirty="0"/>
              <a:t> Also positive effects on dispersal.</a:t>
            </a:r>
            <a:endParaRPr lang="en-GB" altLang="cs-CZ" sz="2800" dirty="0"/>
          </a:p>
        </p:txBody>
      </p:sp>
      <p:sp>
        <p:nvSpPr>
          <p:cNvPr id="5" name="Rectangle 2">
            <a:extLst>
              <a:ext uri="{FF2B5EF4-FFF2-40B4-BE49-F238E27FC236}">
                <a16:creationId xmlns:a16="http://schemas.microsoft.com/office/drawing/2014/main" id="{93D04CEA-5492-4087-A4D6-823CAF885FA5}"/>
              </a:ext>
            </a:extLst>
          </p:cNvPr>
          <p:cNvSpPr>
            <a:spLocks noGrp="1" noChangeArrowheads="1"/>
          </p:cNvSpPr>
          <p:nvPr>
            <p:ph type="title"/>
          </p:nvPr>
        </p:nvSpPr>
        <p:spPr>
          <a:xfrm>
            <a:off x="685800" y="152400"/>
            <a:ext cx="7772400" cy="762000"/>
          </a:xfrm>
        </p:spPr>
        <p:txBody>
          <a:bodyPr/>
          <a:lstStyle/>
          <a:p>
            <a:r>
              <a:rPr lang="en-GB" altLang="cs-CZ" dirty="0" err="1"/>
              <a:t>Herbivor</a:t>
            </a:r>
            <a:r>
              <a:rPr lang="cs-CZ" altLang="cs-CZ" dirty="0"/>
              <a:t>y</a:t>
            </a:r>
            <a:endParaRPr lang="en-GB" altLang="cs-CZ" dirty="0"/>
          </a:p>
        </p:txBody>
      </p:sp>
    </p:spTree>
    <p:extLst>
      <p:ext uri="{BB962C8B-B14F-4D97-AF65-F5344CB8AC3E}">
        <p14:creationId xmlns:p14="http://schemas.microsoft.com/office/powerpoint/2010/main" val="12278019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2"/>
          <p:cNvSpPr txBox="1">
            <a:spLocks noChangeArrowheads="1"/>
          </p:cNvSpPr>
          <p:nvPr/>
        </p:nvSpPr>
        <p:spPr bwMode="auto">
          <a:xfrm>
            <a:off x="457200" y="1219200"/>
            <a:ext cx="8462572" cy="550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457200" indent="-457200">
              <a:spcBef>
                <a:spcPct val="50000"/>
              </a:spcBef>
              <a:buFont typeface="Arial" panose="020B0604020202020204" pitchFamily="34" charset="0"/>
              <a:buChar char="•"/>
            </a:pPr>
            <a:r>
              <a:rPr lang="cs-CZ" altLang="cs-CZ" sz="2800" dirty="0" err="1"/>
              <a:t>Roots</a:t>
            </a:r>
            <a:r>
              <a:rPr lang="en-GB" altLang="cs-CZ" sz="2800" dirty="0"/>
              <a:t> (</a:t>
            </a:r>
            <a:r>
              <a:rPr lang="cs-CZ" altLang="cs-CZ" sz="2800" dirty="0" err="1"/>
              <a:t>e.g</a:t>
            </a:r>
            <a:r>
              <a:rPr lang="cs-CZ" altLang="cs-CZ" sz="2800" dirty="0"/>
              <a:t>. </a:t>
            </a:r>
            <a:r>
              <a:rPr lang="cs-CZ" altLang="cs-CZ" sz="2800" dirty="0" err="1"/>
              <a:t>aphids</a:t>
            </a:r>
            <a:r>
              <a:rPr lang="cs-CZ" altLang="cs-CZ" sz="2800" dirty="0"/>
              <a:t>, </a:t>
            </a:r>
            <a:r>
              <a:rPr lang="cs-CZ" altLang="cs-CZ" sz="2800" dirty="0" err="1"/>
              <a:t>rodents</a:t>
            </a:r>
            <a:r>
              <a:rPr lang="en-GB" altLang="cs-CZ" sz="2800" dirty="0"/>
              <a:t>)</a:t>
            </a:r>
          </a:p>
          <a:p>
            <a:pPr marL="457200" indent="-457200">
              <a:spcBef>
                <a:spcPct val="50000"/>
              </a:spcBef>
              <a:buFont typeface="Arial" panose="020B0604020202020204" pitchFamily="34" charset="0"/>
              <a:buChar char="•"/>
            </a:pPr>
            <a:r>
              <a:rPr lang="cs-CZ" altLang="cs-CZ" sz="2800" dirty="0"/>
              <a:t>Leaves and/or stems</a:t>
            </a:r>
          </a:p>
          <a:p>
            <a:pPr marL="1200150" lvl="1" indent="-457200">
              <a:spcBef>
                <a:spcPct val="50000"/>
              </a:spcBef>
              <a:buFont typeface="Arial" panose="020B0604020202020204" pitchFamily="34" charset="0"/>
              <a:buChar char="•"/>
            </a:pPr>
            <a:r>
              <a:rPr lang="cs-CZ" altLang="cs-CZ" sz="2400" dirty="0"/>
              <a:t>Large herbivores</a:t>
            </a:r>
          </a:p>
          <a:p>
            <a:pPr marL="1200150" lvl="1" indent="-457200">
              <a:spcBef>
                <a:spcPct val="50000"/>
              </a:spcBef>
              <a:buFont typeface="Arial" panose="020B0604020202020204" pitchFamily="34" charset="0"/>
              <a:buChar char="•"/>
            </a:pPr>
            <a:r>
              <a:rPr lang="cs-CZ" altLang="cs-CZ" sz="2400" dirty="0"/>
              <a:t>Guilds of invertebrate herbivores</a:t>
            </a:r>
            <a:br>
              <a:rPr lang="cs-CZ" altLang="cs-CZ" sz="2400" dirty="0"/>
            </a:br>
            <a:r>
              <a:rPr lang="cs-CZ" altLang="en-US" sz="2400" dirty="0"/>
              <a:t>– </a:t>
            </a:r>
            <a:r>
              <a:rPr lang="en-GB" altLang="cs-CZ" sz="2400" dirty="0"/>
              <a:t>chew</a:t>
            </a:r>
            <a:r>
              <a:rPr lang="cs-CZ" altLang="cs-CZ" sz="2400" dirty="0" err="1"/>
              <a:t>ers</a:t>
            </a:r>
            <a:br>
              <a:rPr lang="cs-CZ" altLang="cs-CZ" sz="2400" dirty="0"/>
            </a:br>
            <a:r>
              <a:rPr lang="cs-CZ" altLang="en-US" sz="2400" dirty="0"/>
              <a:t>– </a:t>
            </a:r>
            <a:r>
              <a:rPr lang="en-GB" altLang="cs-CZ" sz="2400" dirty="0"/>
              <a:t>suck</a:t>
            </a:r>
            <a:r>
              <a:rPr lang="cs-CZ" altLang="cs-CZ" sz="2400" dirty="0" err="1"/>
              <a:t>ers</a:t>
            </a:r>
            <a:r>
              <a:rPr lang="en-GB" altLang="cs-CZ" sz="2400" dirty="0"/>
              <a:t> </a:t>
            </a:r>
            <a:r>
              <a:rPr lang="cs-CZ" altLang="cs-CZ" sz="2400" dirty="0"/>
              <a:t>(</a:t>
            </a:r>
            <a:r>
              <a:rPr lang="en-GB" altLang="cs-CZ" sz="2400" dirty="0"/>
              <a:t>phloem, xylem</a:t>
            </a:r>
            <a:r>
              <a:rPr lang="cs-CZ" altLang="cs-CZ" sz="2400" dirty="0"/>
              <a:t>)</a:t>
            </a:r>
            <a:br>
              <a:rPr lang="cs-CZ" altLang="cs-CZ" sz="2400" dirty="0"/>
            </a:br>
            <a:r>
              <a:rPr lang="cs-CZ" altLang="en-US" sz="2400" dirty="0"/>
              <a:t>– </a:t>
            </a:r>
            <a:r>
              <a:rPr lang="en-GB" altLang="cs-CZ" sz="2400" dirty="0" err="1"/>
              <a:t>skeletonizers</a:t>
            </a:r>
            <a:br>
              <a:rPr lang="cs-CZ" altLang="cs-CZ" sz="2400" dirty="0"/>
            </a:br>
            <a:r>
              <a:rPr lang="cs-CZ" altLang="en-US" sz="2400" dirty="0"/>
              <a:t>– </a:t>
            </a:r>
            <a:r>
              <a:rPr lang="en-GB" altLang="cs-CZ" sz="2400" dirty="0"/>
              <a:t>miners</a:t>
            </a:r>
            <a:br>
              <a:rPr lang="cs-CZ" altLang="cs-CZ" sz="2400" dirty="0"/>
            </a:br>
            <a:r>
              <a:rPr lang="cs-CZ" altLang="en-US" sz="2400" dirty="0"/>
              <a:t>– </a:t>
            </a:r>
            <a:r>
              <a:rPr lang="cs-CZ" altLang="cs-CZ" sz="2400" dirty="0" err="1"/>
              <a:t>galls</a:t>
            </a:r>
            <a:r>
              <a:rPr lang="en-GB" altLang="cs-CZ" sz="2400" dirty="0"/>
              <a:t> </a:t>
            </a:r>
          </a:p>
          <a:p>
            <a:pPr marL="457200" indent="-457200">
              <a:spcBef>
                <a:spcPct val="50000"/>
              </a:spcBef>
              <a:buFont typeface="Arial" panose="020B0604020202020204" pitchFamily="34" charset="0"/>
              <a:buChar char="•"/>
            </a:pPr>
            <a:r>
              <a:rPr lang="cs-CZ" altLang="cs-CZ" sz="2800" dirty="0" err="1"/>
              <a:t>Reproduction</a:t>
            </a:r>
            <a:r>
              <a:rPr lang="cs-CZ" altLang="cs-CZ" sz="2800" dirty="0"/>
              <a:t> </a:t>
            </a:r>
            <a:r>
              <a:rPr lang="cs-CZ" altLang="cs-CZ" sz="2800" dirty="0" err="1"/>
              <a:t>structures</a:t>
            </a:r>
            <a:r>
              <a:rPr lang="cs-CZ" altLang="cs-CZ" sz="2800" dirty="0"/>
              <a:t> (</a:t>
            </a:r>
            <a:r>
              <a:rPr lang="cs-CZ" altLang="cs-CZ" sz="2800" dirty="0" err="1"/>
              <a:t>flowers</a:t>
            </a:r>
            <a:r>
              <a:rPr lang="cs-CZ" altLang="cs-CZ" sz="2800" dirty="0"/>
              <a:t>, </a:t>
            </a:r>
            <a:r>
              <a:rPr lang="cs-CZ" altLang="cs-CZ" sz="2800" dirty="0" err="1"/>
              <a:t>ovaries</a:t>
            </a:r>
            <a:r>
              <a:rPr lang="cs-CZ" altLang="cs-CZ" sz="2800" dirty="0"/>
              <a:t>, </a:t>
            </a:r>
            <a:r>
              <a:rPr lang="cs-CZ" altLang="cs-CZ" sz="2800" dirty="0" err="1"/>
              <a:t>seeds</a:t>
            </a:r>
            <a:r>
              <a:rPr lang="cs-CZ" altLang="cs-CZ" sz="2800" dirty="0"/>
              <a:t>)</a:t>
            </a:r>
          </a:p>
          <a:p>
            <a:pPr marL="457200" indent="-457200">
              <a:spcBef>
                <a:spcPct val="50000"/>
              </a:spcBef>
              <a:buFont typeface="Arial" panose="020B0604020202020204" pitchFamily="34" charset="0"/>
              <a:buChar char="•"/>
            </a:pPr>
            <a:r>
              <a:rPr lang="cs-CZ" altLang="cs-CZ" sz="2800"/>
              <a:t>Seedlings</a:t>
            </a:r>
            <a:endParaRPr lang="en-GB" altLang="cs-CZ" sz="2800" dirty="0"/>
          </a:p>
        </p:txBody>
      </p:sp>
      <p:sp>
        <p:nvSpPr>
          <p:cNvPr id="3" name="Rectangle 2">
            <a:extLst>
              <a:ext uri="{FF2B5EF4-FFF2-40B4-BE49-F238E27FC236}">
                <a16:creationId xmlns:a16="http://schemas.microsoft.com/office/drawing/2014/main" id="{7FEBC760-C70A-416A-BA15-E6657AE0A739}"/>
              </a:ext>
            </a:extLst>
          </p:cNvPr>
          <p:cNvSpPr txBox="1">
            <a:spLocks noChangeArrowheads="1"/>
          </p:cNvSpPr>
          <p:nvPr/>
        </p:nvSpPr>
        <p:spPr>
          <a:xfrm>
            <a:off x="647700" y="228600"/>
            <a:ext cx="7772400" cy="762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spcBef>
                <a:spcPct val="50000"/>
              </a:spcBef>
              <a:buFontTx/>
              <a:buNone/>
            </a:pPr>
            <a:r>
              <a:rPr lang="cs-CZ" altLang="cs-CZ" sz="4400" dirty="0" err="1"/>
              <a:t>What</a:t>
            </a:r>
            <a:r>
              <a:rPr lang="cs-CZ" altLang="cs-CZ" sz="4400" dirty="0"/>
              <a:t> and </a:t>
            </a:r>
            <a:r>
              <a:rPr lang="cs-CZ" altLang="cs-CZ" sz="4400" dirty="0" err="1"/>
              <a:t>how</a:t>
            </a:r>
            <a:r>
              <a:rPr lang="cs-CZ" altLang="cs-CZ" sz="4400" dirty="0"/>
              <a:t> </a:t>
            </a:r>
            <a:r>
              <a:rPr lang="cs-CZ" altLang="cs-CZ" sz="4400" dirty="0" err="1"/>
              <a:t>can</a:t>
            </a:r>
            <a:r>
              <a:rPr lang="cs-CZ" altLang="cs-CZ" sz="4400" dirty="0"/>
              <a:t> </a:t>
            </a:r>
            <a:r>
              <a:rPr lang="cs-CZ" altLang="cs-CZ" sz="4400" dirty="0" err="1"/>
              <a:t>be</a:t>
            </a:r>
            <a:r>
              <a:rPr lang="cs-CZ" altLang="cs-CZ" sz="4400" dirty="0"/>
              <a:t> </a:t>
            </a:r>
            <a:r>
              <a:rPr lang="cs-CZ" altLang="cs-CZ" sz="4400" dirty="0" err="1"/>
              <a:t>eaten</a:t>
            </a:r>
            <a:endParaRPr lang="en-GB" altLang="cs-CZ" sz="44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4571998" cy="3428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Obrázek 2" descr="Obsah obrázku rostlina, zelená, strom&#10;&#10;Popis byl vytvořen automaticky">
            <a:extLst>
              <a:ext uri="{FF2B5EF4-FFF2-40B4-BE49-F238E27FC236}">
                <a16:creationId xmlns:a16="http://schemas.microsoft.com/office/drawing/2014/main" id="{ED1713A8-C712-4324-822F-06AF79B3BAF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63293" y="-6531"/>
            <a:ext cx="4580707" cy="3435530"/>
          </a:xfrm>
          <a:prstGeom prst="rect">
            <a:avLst/>
          </a:prstGeom>
        </p:spPr>
      </p:pic>
      <p:pic>
        <p:nvPicPr>
          <p:cNvPr id="4" name="Obrázek 3" descr="Obsah obrázku zelená, zelenina&#10;&#10;Popis byl vytvořen automaticky">
            <a:extLst>
              <a:ext uri="{FF2B5EF4-FFF2-40B4-BE49-F238E27FC236}">
                <a16:creationId xmlns:a16="http://schemas.microsoft.com/office/drawing/2014/main" id="{062E5572-B864-4973-AC63-AE88DFB6748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3401042"/>
            <a:ext cx="4563293" cy="3456958"/>
          </a:xfrm>
          <a:prstGeom prst="rect">
            <a:avLst/>
          </a:prstGeom>
        </p:spPr>
      </p:pic>
      <p:pic>
        <p:nvPicPr>
          <p:cNvPr id="6" name="Obrázek 5" descr="Obsah obrázku hmyz, zelená&#10;&#10;Popis byl vytvořen automaticky">
            <a:extLst>
              <a:ext uri="{FF2B5EF4-FFF2-40B4-BE49-F238E27FC236}">
                <a16:creationId xmlns:a16="http://schemas.microsoft.com/office/drawing/2014/main" id="{EBA20DB2-8609-4828-8C35-E5F03EF0FAE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563292" y="3401042"/>
            <a:ext cx="4580708" cy="3456958"/>
          </a:xfrm>
          <a:prstGeom prst="rect">
            <a:avLst/>
          </a:prstGeom>
        </p:spPr>
      </p:pic>
      <p:sp>
        <p:nvSpPr>
          <p:cNvPr id="9" name="TextovéPole 8">
            <a:extLst>
              <a:ext uri="{FF2B5EF4-FFF2-40B4-BE49-F238E27FC236}">
                <a16:creationId xmlns:a16="http://schemas.microsoft.com/office/drawing/2014/main" id="{A2336804-225B-4F20-B817-D18C35B89D45}"/>
              </a:ext>
            </a:extLst>
          </p:cNvPr>
          <p:cNvSpPr txBox="1"/>
          <p:nvPr/>
        </p:nvSpPr>
        <p:spPr>
          <a:xfrm>
            <a:off x="4581797" y="6324600"/>
            <a:ext cx="4544787" cy="400110"/>
          </a:xfrm>
          <a:prstGeom prst="rect">
            <a:avLst/>
          </a:prstGeom>
          <a:noFill/>
        </p:spPr>
        <p:txBody>
          <a:bodyPr wrap="square">
            <a:spAutoFit/>
          </a:bodyPr>
          <a:lstStyle/>
          <a:p>
            <a:r>
              <a:rPr lang="cs-CZ" sz="1000" dirty="0"/>
              <a:t>https://news.psu.edu/story/314397/2014/05/02/research/leaf-chewing-links-insect-diversity-modern-and-ancient-forests</a:t>
            </a:r>
          </a:p>
        </p:txBody>
      </p:sp>
      <p:sp>
        <p:nvSpPr>
          <p:cNvPr id="11" name="TextovéPole 10">
            <a:extLst>
              <a:ext uri="{FF2B5EF4-FFF2-40B4-BE49-F238E27FC236}">
                <a16:creationId xmlns:a16="http://schemas.microsoft.com/office/drawing/2014/main" id="{8A34AEBA-1130-4101-B77F-06B389195CC5}"/>
              </a:ext>
            </a:extLst>
          </p:cNvPr>
          <p:cNvSpPr txBox="1"/>
          <p:nvPr/>
        </p:nvSpPr>
        <p:spPr>
          <a:xfrm>
            <a:off x="0" y="6391245"/>
            <a:ext cx="4598124" cy="400110"/>
          </a:xfrm>
          <a:prstGeom prst="rect">
            <a:avLst/>
          </a:prstGeom>
          <a:noFill/>
        </p:spPr>
        <p:txBody>
          <a:bodyPr wrap="square">
            <a:spAutoFit/>
          </a:bodyPr>
          <a:lstStyle/>
          <a:p>
            <a:r>
              <a:rPr lang="cs-CZ" sz="1000"/>
              <a:t>https://www.beefcentral.com/production/the-small-sap-sucking-insect-that-could-be-causing-pasture-dieback/</a:t>
            </a:r>
            <a:endParaRPr lang="cs-CZ" sz="1000" dirty="0"/>
          </a:p>
        </p:txBody>
      </p:sp>
      <p:sp>
        <p:nvSpPr>
          <p:cNvPr id="13" name="TextovéPole 12">
            <a:extLst>
              <a:ext uri="{FF2B5EF4-FFF2-40B4-BE49-F238E27FC236}">
                <a16:creationId xmlns:a16="http://schemas.microsoft.com/office/drawing/2014/main" id="{5F32971F-829B-4777-AD50-A095D5E55DEF}"/>
              </a:ext>
            </a:extLst>
          </p:cNvPr>
          <p:cNvSpPr txBox="1"/>
          <p:nvPr/>
        </p:nvSpPr>
        <p:spPr>
          <a:xfrm>
            <a:off x="4532813" y="3078482"/>
            <a:ext cx="4598124" cy="246221"/>
          </a:xfrm>
          <a:prstGeom prst="rect">
            <a:avLst/>
          </a:prstGeom>
          <a:noFill/>
        </p:spPr>
        <p:txBody>
          <a:bodyPr wrap="square">
            <a:spAutoFit/>
          </a:bodyPr>
          <a:lstStyle/>
          <a:p>
            <a:r>
              <a:rPr lang="cs-CZ" sz="1000" dirty="0"/>
              <a:t>https://bugguide.net/node/view/51362</a:t>
            </a:r>
          </a:p>
        </p:txBody>
      </p:sp>
    </p:spTree>
    <p:extLst>
      <p:ext uri="{BB962C8B-B14F-4D97-AF65-F5344CB8AC3E}">
        <p14:creationId xmlns:p14="http://schemas.microsoft.com/office/powerpoint/2010/main" val="10016626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685800" y="152400"/>
            <a:ext cx="7772400" cy="1143000"/>
          </a:xfrm>
        </p:spPr>
        <p:txBody>
          <a:bodyPr/>
          <a:lstStyle/>
          <a:p>
            <a:r>
              <a:rPr lang="cs-CZ" altLang="en-US" dirty="0" err="1"/>
              <a:t>How</a:t>
            </a:r>
            <a:r>
              <a:rPr lang="cs-CZ" altLang="en-US" dirty="0"/>
              <a:t> to study food </a:t>
            </a:r>
            <a:r>
              <a:rPr lang="cs-CZ" altLang="en-US" dirty="0" err="1"/>
              <a:t>specialization</a:t>
            </a:r>
            <a:endParaRPr lang="en-US" altLang="en-US" dirty="0"/>
          </a:p>
        </p:txBody>
      </p:sp>
      <p:sp>
        <p:nvSpPr>
          <p:cNvPr id="50179" name="Content Placeholder 2"/>
          <p:cNvSpPr>
            <a:spLocks noGrp="1"/>
          </p:cNvSpPr>
          <p:nvPr>
            <p:ph idx="1"/>
          </p:nvPr>
        </p:nvSpPr>
        <p:spPr>
          <a:xfrm>
            <a:off x="304800" y="1295400"/>
            <a:ext cx="8458200" cy="4114800"/>
          </a:xfrm>
        </p:spPr>
        <p:txBody>
          <a:bodyPr/>
          <a:lstStyle/>
          <a:p>
            <a:r>
              <a:rPr lang="cs-CZ" altLang="en-US" dirty="0" err="1"/>
              <a:t>Observations</a:t>
            </a:r>
            <a:r>
              <a:rPr lang="cs-CZ" altLang="en-US" dirty="0"/>
              <a:t> in </a:t>
            </a:r>
            <a:r>
              <a:rPr lang="cs-CZ" altLang="en-US" dirty="0" err="1"/>
              <a:t>nature</a:t>
            </a:r>
            <a:r>
              <a:rPr lang="cs-CZ" altLang="en-US" dirty="0"/>
              <a:t>:</a:t>
            </a:r>
          </a:p>
          <a:p>
            <a:pPr lvl="1"/>
            <a:r>
              <a:rPr lang="cs-CZ" altLang="en-US" dirty="0"/>
              <a:t>Data </a:t>
            </a:r>
            <a:r>
              <a:rPr lang="cs-CZ" altLang="en-US" dirty="0" err="1"/>
              <a:t>of</a:t>
            </a:r>
            <a:r>
              <a:rPr lang="cs-CZ" altLang="en-US" dirty="0"/>
              <a:t> Vojtech </a:t>
            </a:r>
            <a:r>
              <a:rPr lang="cs-CZ" altLang="en-US" dirty="0" err="1"/>
              <a:t>Novotny</a:t>
            </a:r>
            <a:r>
              <a:rPr lang="cs-CZ" altLang="en-US" dirty="0"/>
              <a:t> </a:t>
            </a:r>
            <a:r>
              <a:rPr lang="cs-CZ" altLang="en-US" dirty="0" err="1"/>
              <a:t>from</a:t>
            </a:r>
            <a:r>
              <a:rPr lang="cs-CZ" altLang="en-US" dirty="0"/>
              <a:t> Papua New Guinea</a:t>
            </a:r>
          </a:p>
          <a:p>
            <a:pPr lvl="2"/>
            <a:r>
              <a:rPr lang="cs-CZ" altLang="en-US" dirty="0"/>
              <a:t>Food webs</a:t>
            </a:r>
          </a:p>
          <a:p>
            <a:r>
              <a:rPr lang="cs-CZ" altLang="en-US" dirty="0" err="1"/>
              <a:t>Experiments</a:t>
            </a:r>
            <a:r>
              <a:rPr lang="cs-CZ" altLang="en-US" dirty="0"/>
              <a:t>:</a:t>
            </a:r>
          </a:p>
          <a:p>
            <a:pPr lvl="1"/>
            <a:r>
              <a:rPr lang="cs-CZ" altLang="en-US" dirty="0" err="1"/>
              <a:t>Each</a:t>
            </a:r>
            <a:r>
              <a:rPr lang="cs-CZ" altLang="en-US" dirty="0"/>
              <a:t> individuum </a:t>
            </a:r>
            <a:r>
              <a:rPr lang="cs-CZ" altLang="en-US" dirty="0" err="1"/>
              <a:t>gets</a:t>
            </a:r>
            <a:r>
              <a:rPr lang="cs-CZ" altLang="en-US" dirty="0"/>
              <a:t> just </a:t>
            </a:r>
            <a:r>
              <a:rPr lang="cs-CZ" altLang="en-US" dirty="0" err="1"/>
              <a:t>one</a:t>
            </a:r>
            <a:r>
              <a:rPr lang="cs-CZ" altLang="en-US" dirty="0"/>
              <a:t> type </a:t>
            </a:r>
            <a:r>
              <a:rPr lang="cs-CZ" altLang="en-US" dirty="0" err="1"/>
              <a:t>of</a:t>
            </a:r>
            <a:r>
              <a:rPr lang="cs-CZ" altLang="en-US" dirty="0"/>
              <a:t> food and </a:t>
            </a:r>
            <a:r>
              <a:rPr lang="cs-CZ" altLang="en-US" dirty="0" err="1"/>
              <a:t>record</a:t>
            </a:r>
            <a:r>
              <a:rPr lang="cs-CZ" altLang="en-US" dirty="0"/>
              <a:t> fitness</a:t>
            </a:r>
          </a:p>
          <a:p>
            <a:pPr lvl="1"/>
            <a:r>
              <a:rPr lang="cs-CZ" altLang="en-US" dirty="0" err="1"/>
              <a:t>Cafeteria</a:t>
            </a:r>
            <a:r>
              <a:rPr lang="cs-CZ" altLang="en-US" dirty="0"/>
              <a:t> </a:t>
            </a:r>
            <a:r>
              <a:rPr lang="cs-CZ" altLang="en-US" dirty="0" err="1"/>
              <a:t>experiments</a:t>
            </a:r>
            <a:r>
              <a:rPr lang="cs-CZ" altLang="en-US" dirty="0"/>
              <a:t> – </a:t>
            </a:r>
            <a:r>
              <a:rPr lang="cs-CZ" altLang="en-US" dirty="0" err="1"/>
              <a:t>offer</a:t>
            </a:r>
            <a:r>
              <a:rPr lang="cs-CZ" altLang="en-US" dirty="0"/>
              <a:t> more </a:t>
            </a:r>
            <a:r>
              <a:rPr lang="cs-CZ" altLang="en-US" dirty="0" err="1"/>
              <a:t>kinds</a:t>
            </a:r>
            <a:r>
              <a:rPr lang="cs-CZ" altLang="en-US" dirty="0"/>
              <a:t> </a:t>
            </a:r>
            <a:r>
              <a:rPr lang="cs-CZ" altLang="en-US" dirty="0" err="1"/>
              <a:t>of</a:t>
            </a:r>
            <a:r>
              <a:rPr lang="cs-CZ" altLang="en-US" dirty="0"/>
              <a:t> food</a:t>
            </a:r>
          </a:p>
          <a:p>
            <a:r>
              <a:rPr lang="cs-CZ" altLang="en-US" dirty="0" err="1"/>
              <a:t>Various</a:t>
            </a:r>
            <a:r>
              <a:rPr lang="cs-CZ" altLang="en-US" dirty="0"/>
              <a:t> </a:t>
            </a:r>
            <a:r>
              <a:rPr lang="cs-CZ" altLang="en-US" dirty="0" err="1"/>
              <a:t>indices</a:t>
            </a:r>
            <a:r>
              <a:rPr lang="cs-CZ" altLang="en-US" dirty="0"/>
              <a:t> </a:t>
            </a:r>
            <a:r>
              <a:rPr lang="cs-CZ" altLang="en-US" dirty="0" err="1"/>
              <a:t>of</a:t>
            </a:r>
            <a:r>
              <a:rPr lang="cs-CZ" altLang="en-US" dirty="0"/>
              <a:t> food </a:t>
            </a:r>
            <a:r>
              <a:rPr lang="cs-CZ" altLang="en-US" dirty="0" err="1"/>
              <a:t>specialization</a:t>
            </a:r>
            <a:endParaRPr lang="en-US" altLang="en-US" dirty="0"/>
          </a:p>
        </p:txBody>
      </p:sp>
    </p:spTree>
    <p:extLst>
      <p:ext uri="{BB962C8B-B14F-4D97-AF65-F5344CB8AC3E}">
        <p14:creationId xmlns:p14="http://schemas.microsoft.com/office/powerpoint/2010/main" val="34676371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685800" y="152400"/>
            <a:ext cx="7772400" cy="1143000"/>
          </a:xfrm>
        </p:spPr>
        <p:txBody>
          <a:bodyPr/>
          <a:lstStyle/>
          <a:p>
            <a:r>
              <a:rPr lang="cs-CZ" altLang="en-US" dirty="0" err="1"/>
              <a:t>How</a:t>
            </a:r>
            <a:r>
              <a:rPr lang="cs-CZ" altLang="en-US" dirty="0"/>
              <a:t> to study food </a:t>
            </a:r>
            <a:r>
              <a:rPr lang="cs-CZ" altLang="en-US" dirty="0" err="1"/>
              <a:t>specialization</a:t>
            </a:r>
            <a:endParaRPr lang="en-US" altLang="en-US" dirty="0"/>
          </a:p>
        </p:txBody>
      </p:sp>
      <p:sp>
        <p:nvSpPr>
          <p:cNvPr id="50179" name="Content Placeholder 2"/>
          <p:cNvSpPr>
            <a:spLocks noGrp="1"/>
          </p:cNvSpPr>
          <p:nvPr>
            <p:ph idx="1"/>
          </p:nvPr>
        </p:nvSpPr>
        <p:spPr>
          <a:xfrm>
            <a:off x="304800" y="1295400"/>
            <a:ext cx="8458200" cy="4114800"/>
          </a:xfrm>
        </p:spPr>
        <p:txBody>
          <a:bodyPr/>
          <a:lstStyle/>
          <a:p>
            <a:pPr marL="0" indent="0">
              <a:buNone/>
            </a:pPr>
            <a:r>
              <a:rPr lang="cs-CZ" altLang="en-US" sz="2800" b="1" dirty="0"/>
              <a:t>Food web</a:t>
            </a:r>
            <a:r>
              <a:rPr lang="cs-CZ" altLang="en-US" sz="2800" dirty="0"/>
              <a:t>: links of herbivores and plants:</a:t>
            </a:r>
          </a:p>
          <a:p>
            <a:pPr lvl="1"/>
            <a:r>
              <a:rPr lang="cs-CZ" altLang="en-US" sz="2400" dirty="0"/>
              <a:t>chewers – generalists</a:t>
            </a:r>
          </a:p>
          <a:p>
            <a:pPr lvl="1"/>
            <a:r>
              <a:rPr lang="cs-CZ" altLang="en-US" sz="2400" dirty="0"/>
              <a:t>miners and gallers – specialists</a:t>
            </a:r>
            <a:endParaRPr lang="en-US" altLang="en-US" sz="2400" dirty="0"/>
          </a:p>
        </p:txBody>
      </p:sp>
      <p:pic>
        <p:nvPicPr>
          <p:cNvPr id="3" name="Picture 2">
            <a:extLst>
              <a:ext uri="{FF2B5EF4-FFF2-40B4-BE49-F238E27FC236}">
                <a16:creationId xmlns:a16="http://schemas.microsoft.com/office/drawing/2014/main" id="{DB9AA69C-57F9-4562-8E8F-FFF9363D9B0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2667000"/>
            <a:ext cx="7480049" cy="4191000"/>
          </a:xfrm>
          <a:prstGeom prst="rect">
            <a:avLst/>
          </a:prstGeom>
        </p:spPr>
      </p:pic>
      <p:sp>
        <p:nvSpPr>
          <p:cNvPr id="5" name="Content Placeholder 2">
            <a:extLst>
              <a:ext uri="{FF2B5EF4-FFF2-40B4-BE49-F238E27FC236}">
                <a16:creationId xmlns:a16="http://schemas.microsoft.com/office/drawing/2014/main" id="{B349A9BD-1B65-430C-8F3C-FE87A5D18AFB}"/>
              </a:ext>
            </a:extLst>
          </p:cNvPr>
          <p:cNvSpPr txBox="1">
            <a:spLocks/>
          </p:cNvSpPr>
          <p:nvPr/>
        </p:nvSpPr>
        <p:spPr bwMode="auto">
          <a:xfrm>
            <a:off x="7391400" y="6335110"/>
            <a:ext cx="19812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buFontTx/>
              <a:buNone/>
            </a:pPr>
            <a:r>
              <a:rPr lang="cs-CZ" altLang="en-US" sz="2000" kern="0" dirty="0"/>
              <a:t>Volf et al. 2017</a:t>
            </a:r>
            <a:endParaRPr lang="en-US" altLang="en-US" sz="1800" kern="0" dirty="0"/>
          </a:p>
        </p:txBody>
      </p:sp>
    </p:spTree>
    <p:extLst>
      <p:ext uri="{BB962C8B-B14F-4D97-AF65-F5344CB8AC3E}">
        <p14:creationId xmlns:p14="http://schemas.microsoft.com/office/powerpoint/2010/main" val="26023769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0" y="304800"/>
            <a:ext cx="9144000" cy="685800"/>
          </a:xfrm>
        </p:spPr>
        <p:txBody>
          <a:bodyPr/>
          <a:lstStyle/>
          <a:p>
            <a:r>
              <a:rPr lang="cs-CZ" altLang="cs-CZ" sz="4200" dirty="0"/>
              <a:t>Predator is plant</a:t>
            </a:r>
            <a:endParaRPr lang="en-GB" altLang="cs-CZ" sz="4200" dirty="0"/>
          </a:p>
        </p:txBody>
      </p:sp>
      <p:sp>
        <p:nvSpPr>
          <p:cNvPr id="7171" name="Rectangle 3"/>
          <p:cNvSpPr>
            <a:spLocks noGrp="1" noChangeArrowheads="1"/>
          </p:cNvSpPr>
          <p:nvPr>
            <p:ph type="body" idx="1"/>
          </p:nvPr>
        </p:nvSpPr>
        <p:spPr>
          <a:xfrm>
            <a:off x="342900" y="1066800"/>
            <a:ext cx="8458200" cy="2133600"/>
          </a:xfrm>
        </p:spPr>
        <p:txBody>
          <a:bodyPr/>
          <a:lstStyle/>
          <a:p>
            <a:pPr>
              <a:lnSpc>
                <a:spcPct val="80000"/>
              </a:lnSpc>
            </a:pPr>
            <a:r>
              <a:rPr lang="cs-CZ" altLang="cs-CZ" sz="2800" b="1" dirty="0"/>
              <a:t>Carnivorous</a:t>
            </a:r>
            <a:r>
              <a:rPr lang="cs-CZ" altLang="cs-CZ" sz="2800" dirty="0"/>
              <a:t> plants – kill many prey</a:t>
            </a:r>
          </a:p>
          <a:p>
            <a:pPr lvl="1">
              <a:lnSpc>
                <a:spcPct val="80000"/>
              </a:lnSpc>
            </a:pPr>
            <a:r>
              <a:rPr lang="cs-CZ" altLang="cs-CZ" sz="2400" dirty="0"/>
              <a:t>but they gain nutrients, not energy</a:t>
            </a:r>
            <a:endParaRPr lang="en-GB" altLang="cs-CZ" sz="2400" dirty="0"/>
          </a:p>
          <a:p>
            <a:pPr>
              <a:lnSpc>
                <a:spcPct val="80000"/>
              </a:lnSpc>
            </a:pPr>
            <a:r>
              <a:rPr lang="cs-CZ" altLang="cs-CZ" sz="2800" b="1" dirty="0"/>
              <a:t>Parasitic</a:t>
            </a:r>
            <a:r>
              <a:rPr lang="en-GB" altLang="cs-CZ" sz="2800" dirty="0"/>
              <a:t> </a:t>
            </a:r>
            <a:r>
              <a:rPr lang="cs-CZ" altLang="cs-CZ" sz="2800" dirty="0"/>
              <a:t>plants</a:t>
            </a:r>
          </a:p>
          <a:p>
            <a:pPr lvl="1">
              <a:lnSpc>
                <a:spcPct val="80000"/>
              </a:lnSpc>
            </a:pPr>
            <a:r>
              <a:rPr lang="cs-CZ" altLang="cs-CZ" sz="2400" dirty="0"/>
              <a:t>holoparasites – gain energy</a:t>
            </a:r>
          </a:p>
          <a:p>
            <a:pPr lvl="1">
              <a:lnSpc>
                <a:spcPct val="80000"/>
              </a:lnSpc>
            </a:pPr>
            <a:r>
              <a:rPr lang="cs-CZ" altLang="cs-CZ" sz="2400" dirty="0"/>
              <a:t>hemiparasites – gain water and mineral nutrients</a:t>
            </a:r>
          </a:p>
          <a:p>
            <a:pPr>
              <a:lnSpc>
                <a:spcPct val="80000"/>
              </a:lnSpc>
            </a:pPr>
            <a:r>
              <a:rPr lang="cs-CZ" altLang="cs-CZ" sz="2800" b="1" dirty="0"/>
              <a:t>Mycoheterotrophic</a:t>
            </a:r>
            <a:r>
              <a:rPr lang="cs-CZ" altLang="cs-CZ" sz="2800" dirty="0"/>
              <a:t> plants</a:t>
            </a:r>
          </a:p>
          <a:p>
            <a:pPr lvl="1">
              <a:lnSpc>
                <a:spcPct val="80000"/>
              </a:lnSpc>
            </a:pPr>
            <a:r>
              <a:rPr lang="cs-CZ" altLang="cs-CZ" sz="2400" dirty="0"/>
              <a:t>gradient from mycorrhizal mutualists to mycoparasites</a:t>
            </a:r>
          </a:p>
        </p:txBody>
      </p:sp>
      <p:sp>
        <p:nvSpPr>
          <p:cNvPr id="4" name="Rectangle 2">
            <a:extLst>
              <a:ext uri="{FF2B5EF4-FFF2-40B4-BE49-F238E27FC236}">
                <a16:creationId xmlns:a16="http://schemas.microsoft.com/office/drawing/2014/main" id="{8983C5D0-3DA1-47A4-B548-5FE3DFEC6DD7}"/>
              </a:ext>
            </a:extLst>
          </p:cNvPr>
          <p:cNvSpPr txBox="1">
            <a:spLocks noChangeArrowheads="1"/>
          </p:cNvSpPr>
          <p:nvPr/>
        </p:nvSpPr>
        <p:spPr bwMode="auto">
          <a:xfrm>
            <a:off x="-14111" y="4250267"/>
            <a:ext cx="9144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cs-CZ" altLang="cs-CZ" sz="4200" kern="0" dirty="0"/>
              <a:t>Predator is something else</a:t>
            </a:r>
            <a:endParaRPr lang="en-GB" altLang="cs-CZ" sz="4200" kern="0" dirty="0"/>
          </a:p>
        </p:txBody>
      </p:sp>
      <p:sp>
        <p:nvSpPr>
          <p:cNvPr id="5" name="Rectangle 3">
            <a:extLst>
              <a:ext uri="{FF2B5EF4-FFF2-40B4-BE49-F238E27FC236}">
                <a16:creationId xmlns:a16="http://schemas.microsoft.com/office/drawing/2014/main" id="{A8A61E5C-9E83-4047-A84B-639C85171A27}"/>
              </a:ext>
            </a:extLst>
          </p:cNvPr>
          <p:cNvSpPr txBox="1">
            <a:spLocks noChangeArrowheads="1"/>
          </p:cNvSpPr>
          <p:nvPr/>
        </p:nvSpPr>
        <p:spPr bwMode="auto">
          <a:xfrm>
            <a:off x="328789" y="5164667"/>
            <a:ext cx="8458200" cy="1617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a:lnSpc>
                <a:spcPct val="80000"/>
              </a:lnSpc>
            </a:pPr>
            <a:r>
              <a:rPr lang="cs-CZ" altLang="cs-CZ" sz="2800" kern="0" dirty="0"/>
              <a:t>Fungal, bacterial or other </a:t>
            </a:r>
            <a:r>
              <a:rPr lang="cs-CZ" altLang="cs-CZ" sz="2800" b="1" kern="0" dirty="0"/>
              <a:t>infections</a:t>
            </a:r>
            <a:r>
              <a:rPr lang="cs-CZ" altLang="cs-CZ" sz="2800" kern="0" dirty="0"/>
              <a:t> of plants or animals (parasitism, but traditionally studied by (phyto)patology, we just briefly mention epidemiology</a:t>
            </a:r>
          </a:p>
          <a:p>
            <a:pPr>
              <a:lnSpc>
                <a:spcPct val="80000"/>
              </a:lnSpc>
            </a:pPr>
            <a:r>
              <a:rPr lang="cs-CZ" altLang="cs-CZ" sz="2800" kern="0" dirty="0"/>
              <a:t>The list is not complete</a:t>
            </a:r>
            <a:endParaRPr lang="en-GB" altLang="cs-CZ" sz="2800" kern="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2"/>
          <p:cNvSpPr txBox="1">
            <a:spLocks noChangeArrowheads="1"/>
          </p:cNvSpPr>
          <p:nvPr/>
        </p:nvSpPr>
        <p:spPr bwMode="auto">
          <a:xfrm>
            <a:off x="0" y="1295400"/>
            <a:ext cx="8496300" cy="550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342900" indent="-342900">
              <a:spcBef>
                <a:spcPct val="50000"/>
              </a:spcBef>
            </a:pPr>
            <a:r>
              <a:rPr lang="cs-CZ" altLang="cs-CZ" sz="2800" dirty="0"/>
              <a:t>Tolerance – compensation, regrowth</a:t>
            </a:r>
          </a:p>
          <a:p>
            <a:pPr marL="1485900" lvl="2" indent="-342900">
              <a:spcBef>
                <a:spcPct val="50000"/>
              </a:spcBef>
            </a:pPr>
            <a:r>
              <a:rPr lang="cs-CZ" altLang="cs-CZ" sz="2000" dirty="0"/>
              <a:t>Some leaves are eaten, but other grow up fast</a:t>
            </a:r>
          </a:p>
          <a:p>
            <a:pPr marL="342900" indent="-342900">
              <a:spcBef>
                <a:spcPct val="50000"/>
              </a:spcBef>
            </a:pPr>
            <a:r>
              <a:rPr lang="cs-CZ" altLang="cs-CZ" sz="2800" dirty="0"/>
              <a:t>Avoidance</a:t>
            </a:r>
          </a:p>
          <a:p>
            <a:pPr marL="1085850" lvl="1" indent="-342900">
              <a:spcBef>
                <a:spcPct val="50000"/>
              </a:spcBef>
            </a:pPr>
            <a:r>
              <a:rPr lang="cs-CZ" altLang="cs-CZ" sz="2400" dirty="0"/>
              <a:t>Defense</a:t>
            </a:r>
            <a:r>
              <a:rPr lang="en-GB" altLang="cs-CZ" sz="2400" dirty="0"/>
              <a:t> </a:t>
            </a:r>
            <a:endParaRPr lang="cs-CZ" altLang="cs-CZ" sz="2400" dirty="0"/>
          </a:p>
          <a:p>
            <a:pPr marL="1485900" lvl="2" indent="-342900">
              <a:spcBef>
                <a:spcPct val="50000"/>
              </a:spcBef>
            </a:pPr>
            <a:r>
              <a:rPr lang="cs-CZ" altLang="cs-CZ" sz="2000" dirty="0"/>
              <a:t>costly </a:t>
            </a:r>
            <a:r>
              <a:rPr lang="en-GB" altLang="cs-CZ" sz="2000" dirty="0"/>
              <a:t>– trade</a:t>
            </a:r>
            <a:r>
              <a:rPr lang="cs-CZ" altLang="cs-CZ" sz="2000" dirty="0"/>
              <a:t>-</a:t>
            </a:r>
            <a:r>
              <a:rPr lang="en-GB" altLang="cs-CZ" sz="2000" dirty="0"/>
              <a:t>off</a:t>
            </a:r>
          </a:p>
          <a:p>
            <a:pPr marL="1485900" lvl="2" indent="-342900">
              <a:spcBef>
                <a:spcPct val="50000"/>
              </a:spcBef>
            </a:pPr>
            <a:r>
              <a:rPr lang="cs-CZ" altLang="cs-CZ" sz="2000" dirty="0"/>
              <a:t>always present </a:t>
            </a:r>
            <a:r>
              <a:rPr lang="en-GB" altLang="cs-CZ" sz="2000" dirty="0"/>
              <a:t>(</a:t>
            </a:r>
            <a:r>
              <a:rPr lang="cs-CZ" altLang="cs-CZ" sz="2000" dirty="0"/>
              <a:t>depends on herbivorous pressure)</a:t>
            </a:r>
            <a:endParaRPr lang="en-GB" altLang="cs-CZ" sz="2000" dirty="0"/>
          </a:p>
          <a:p>
            <a:pPr marL="1485900" lvl="2" indent="-342900">
              <a:spcBef>
                <a:spcPct val="50000"/>
              </a:spcBef>
            </a:pPr>
            <a:r>
              <a:rPr lang="cs-CZ" altLang="cs-CZ" sz="2000" dirty="0"/>
              <a:t>permanent vs. plastic</a:t>
            </a:r>
            <a:r>
              <a:rPr lang="en-GB" altLang="cs-CZ" sz="2000" dirty="0"/>
              <a:t> –</a:t>
            </a:r>
            <a:r>
              <a:rPr lang="cs-CZ" altLang="cs-CZ" sz="2000" dirty="0"/>
              <a:t> produce more thorns only if eaten</a:t>
            </a:r>
            <a:endParaRPr lang="en-GB" altLang="cs-CZ" sz="2000" dirty="0"/>
          </a:p>
          <a:p>
            <a:pPr marL="1085850" lvl="1" indent="-342900">
              <a:spcBef>
                <a:spcPct val="50000"/>
              </a:spcBef>
            </a:pPr>
            <a:r>
              <a:rPr lang="cs-CZ" altLang="cs-CZ" sz="2400" dirty="0"/>
              <a:t>Escape in space or time </a:t>
            </a:r>
          </a:p>
          <a:p>
            <a:pPr marL="1485900" lvl="2" indent="-342900">
              <a:spcBef>
                <a:spcPct val="50000"/>
              </a:spcBef>
            </a:pPr>
            <a:r>
              <a:rPr lang="cs-CZ" altLang="cs-CZ" sz="2000" dirty="0"/>
              <a:t>population level, not individual</a:t>
            </a:r>
          </a:p>
          <a:p>
            <a:pPr marL="1485900" lvl="2" indent="-342900">
              <a:spcBef>
                <a:spcPct val="50000"/>
              </a:spcBef>
            </a:pPr>
            <a:r>
              <a:rPr lang="cs-CZ" altLang="cs-CZ" sz="2000" dirty="0"/>
              <a:t>get seeds beond (current) reach of herbivore</a:t>
            </a:r>
          </a:p>
          <a:p>
            <a:pPr marL="1485900" lvl="2" indent="-342900">
              <a:spcBef>
                <a:spcPct val="50000"/>
              </a:spcBef>
            </a:pPr>
            <a:r>
              <a:rPr lang="cs-CZ" altLang="cs-CZ" sz="2000" dirty="0"/>
              <a:t>Seed or biomass production in certain years only</a:t>
            </a:r>
          </a:p>
        </p:txBody>
      </p:sp>
      <p:sp>
        <p:nvSpPr>
          <p:cNvPr id="3" name="Rectangle 2">
            <a:extLst>
              <a:ext uri="{FF2B5EF4-FFF2-40B4-BE49-F238E27FC236}">
                <a16:creationId xmlns:a16="http://schemas.microsoft.com/office/drawing/2014/main" id="{3CB3A009-5EE2-4494-954A-BB6B10ECDB4F}"/>
              </a:ext>
            </a:extLst>
          </p:cNvPr>
          <p:cNvSpPr txBox="1">
            <a:spLocks noChangeArrowheads="1"/>
          </p:cNvSpPr>
          <p:nvPr/>
        </p:nvSpPr>
        <p:spPr>
          <a:xfrm>
            <a:off x="647700" y="228600"/>
            <a:ext cx="7772400" cy="762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spcBef>
                <a:spcPct val="50000"/>
              </a:spcBef>
              <a:buFontTx/>
              <a:buNone/>
            </a:pPr>
            <a:r>
              <a:rPr lang="cs-CZ" altLang="cs-CZ" sz="4400" dirty="0"/>
              <a:t>Plant response</a:t>
            </a:r>
            <a:endParaRPr lang="en-GB" altLang="cs-CZ" sz="4400" dirty="0"/>
          </a:p>
        </p:txBody>
      </p:sp>
      <p:pic>
        <p:nvPicPr>
          <p:cNvPr id="4" name="Picture 4">
            <a:extLst>
              <a:ext uri="{FF2B5EF4-FFF2-40B4-BE49-F238E27FC236}">
                <a16:creationId xmlns:a16="http://schemas.microsoft.com/office/drawing/2014/main" id="{0D2D8657-890C-459F-B90B-974CC70C85F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539521" y="1315283"/>
            <a:ext cx="2604479"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a:extLst>
              <a:ext uri="{FF2B5EF4-FFF2-40B4-BE49-F238E27FC236}">
                <a16:creationId xmlns:a16="http://schemas.microsoft.com/office/drawing/2014/main" id="{4693241C-64F7-40D6-9955-F75FA34ECBCA}"/>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467600" y="3220283"/>
            <a:ext cx="1676400" cy="1713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a:extLst>
              <a:ext uri="{FF2B5EF4-FFF2-40B4-BE49-F238E27FC236}">
                <a16:creationId xmlns:a16="http://schemas.microsoft.com/office/drawing/2014/main" id="{2EB218D9-4462-42EC-A79E-881BF9DAEE0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39521" y="4896758"/>
            <a:ext cx="2614989" cy="1961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2"/>
          <p:cNvSpPr txBox="1">
            <a:spLocks noChangeArrowheads="1"/>
          </p:cNvSpPr>
          <p:nvPr/>
        </p:nvSpPr>
        <p:spPr bwMode="auto">
          <a:xfrm>
            <a:off x="304800" y="1066800"/>
            <a:ext cx="8686800" cy="4616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342900" indent="-342900">
              <a:spcBef>
                <a:spcPct val="50000"/>
              </a:spcBef>
            </a:pPr>
            <a:r>
              <a:rPr lang="cs-CZ" altLang="cs-CZ" sz="2800" dirty="0"/>
              <a:t>In resource rich environment, high competition for light</a:t>
            </a:r>
          </a:p>
          <a:p>
            <a:pPr marL="342900" indent="-342900">
              <a:spcBef>
                <a:spcPct val="50000"/>
              </a:spcBef>
            </a:pPr>
            <a:r>
              <a:rPr lang="cs-CZ" altLang="cs-CZ" sz="2800" dirty="0"/>
              <a:t>Storage sugars are mobilized after biomass removal</a:t>
            </a:r>
          </a:p>
          <a:p>
            <a:pPr marL="342900" indent="-342900">
              <a:spcBef>
                <a:spcPct val="50000"/>
              </a:spcBef>
            </a:pPr>
            <a:r>
              <a:rPr lang="cs-CZ" altLang="cs-CZ" sz="2800" dirty="0"/>
              <a:t>Dormant buds can be activated (trees or clonal plants)</a:t>
            </a:r>
          </a:p>
          <a:p>
            <a:pPr marL="342900" indent="-342900">
              <a:spcBef>
                <a:spcPct val="50000"/>
              </a:spcBef>
            </a:pPr>
            <a:r>
              <a:rPr lang="cs-CZ" altLang="cs-CZ" sz="2800" dirty="0"/>
              <a:t>Eaten leaves reduce shading</a:t>
            </a:r>
            <a:br>
              <a:rPr lang="cs-CZ" altLang="cs-CZ" sz="2800" dirty="0"/>
            </a:br>
            <a:r>
              <a:rPr lang="cs-CZ" altLang="cs-CZ" sz="2800" dirty="0"/>
              <a:t>– the rest of „leaf population“ photosynthetizes more (intra-individual competition for light).</a:t>
            </a:r>
          </a:p>
          <a:p>
            <a:pPr marL="342900" indent="-342900">
              <a:spcBef>
                <a:spcPct val="50000"/>
              </a:spcBef>
            </a:pPr>
            <a:r>
              <a:rPr lang="cs-CZ" altLang="cs-CZ" sz="2800" dirty="0"/>
              <a:t>Controversy: is there overcompensation?</a:t>
            </a:r>
          </a:p>
          <a:p>
            <a:pPr marL="1085850" lvl="1" indent="-342900">
              <a:spcBef>
                <a:spcPct val="50000"/>
              </a:spcBef>
            </a:pPr>
            <a:r>
              <a:rPr lang="cs-CZ" altLang="cs-CZ" sz="2400" dirty="0"/>
              <a:t>if so, then only at the cost of storage</a:t>
            </a:r>
            <a:endParaRPr lang="en-GB" altLang="cs-CZ" sz="2400" dirty="0"/>
          </a:p>
        </p:txBody>
      </p:sp>
      <p:sp>
        <p:nvSpPr>
          <p:cNvPr id="4" name="Rectangle 2">
            <a:extLst>
              <a:ext uri="{FF2B5EF4-FFF2-40B4-BE49-F238E27FC236}">
                <a16:creationId xmlns:a16="http://schemas.microsoft.com/office/drawing/2014/main" id="{AE9656D4-550E-4C34-85AD-A6499581DE48}"/>
              </a:ext>
            </a:extLst>
          </p:cNvPr>
          <p:cNvSpPr txBox="1">
            <a:spLocks noChangeArrowheads="1"/>
          </p:cNvSpPr>
          <p:nvPr/>
        </p:nvSpPr>
        <p:spPr>
          <a:xfrm>
            <a:off x="762000" y="228600"/>
            <a:ext cx="7772400" cy="8382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cs-CZ" altLang="cs-CZ" kern="0"/>
              <a:t>Tolerance – compensation</a:t>
            </a:r>
            <a:endParaRPr lang="cs-CZ" altLang="cs-CZ" kern="0" dirty="0"/>
          </a:p>
        </p:txBody>
      </p:sp>
    </p:spTree>
    <p:extLst>
      <p:ext uri="{BB962C8B-B14F-4D97-AF65-F5344CB8AC3E}">
        <p14:creationId xmlns:p14="http://schemas.microsoft.com/office/powerpoint/2010/main" val="24930327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ImageD249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456113" y="0"/>
            <a:ext cx="46878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Text Box 3"/>
          <p:cNvSpPr txBox="1">
            <a:spLocks noChangeArrowheads="1"/>
          </p:cNvSpPr>
          <p:nvPr/>
        </p:nvSpPr>
        <p:spPr bwMode="auto">
          <a:xfrm>
            <a:off x="0" y="0"/>
            <a:ext cx="4500563" cy="1798638"/>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GB" altLang="cs-CZ" sz="1800"/>
          </a:p>
          <a:p>
            <a:pPr>
              <a:spcBef>
                <a:spcPct val="0"/>
              </a:spcBef>
              <a:buFontTx/>
              <a:buNone/>
            </a:pPr>
            <a:r>
              <a:rPr lang="en-GB" altLang="cs-CZ" sz="2000">
                <a:solidFill>
                  <a:schemeClr val="accent2"/>
                </a:solidFill>
              </a:rPr>
              <a:t>Apparent pioneers:  tree species</a:t>
            </a:r>
          </a:p>
          <a:p>
            <a:pPr>
              <a:spcBef>
                <a:spcPct val="0"/>
              </a:spcBef>
              <a:buFontTx/>
              <a:buNone/>
            </a:pPr>
            <a:r>
              <a:rPr lang="en-GB" altLang="cs-CZ" sz="2000"/>
              <a:t>leaves are large, thin, designed for maximum photosynthesis, short-lived and palatable to herbivores.</a:t>
            </a:r>
          </a:p>
          <a:p>
            <a:pPr>
              <a:spcBef>
                <a:spcPct val="0"/>
              </a:spcBef>
              <a:buFontTx/>
              <a:buNone/>
            </a:pPr>
            <a:endParaRPr lang="en-GB" altLang="cs-CZ" sz="1400"/>
          </a:p>
        </p:txBody>
      </p:sp>
      <p:sp>
        <p:nvSpPr>
          <p:cNvPr id="67588" name="Text Box 4"/>
          <p:cNvSpPr txBox="1">
            <a:spLocks noChangeArrowheads="1"/>
          </p:cNvSpPr>
          <p:nvPr/>
        </p:nvSpPr>
        <p:spPr bwMode="auto">
          <a:xfrm>
            <a:off x="4643438" y="188913"/>
            <a:ext cx="4321175" cy="701675"/>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GB" altLang="cs-CZ" sz="2000" i="1"/>
              <a:t>Macaranga</a:t>
            </a:r>
            <a:r>
              <a:rPr lang="en-GB" altLang="cs-CZ" sz="2000"/>
              <a:t> sp., Euphorbiaceae, New Guinea, pioneer species</a:t>
            </a:r>
          </a:p>
        </p:txBody>
      </p:sp>
      <p:pic>
        <p:nvPicPr>
          <p:cNvPr id="67589" name="Picture 5" descr="ImageVN136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916113"/>
            <a:ext cx="4529138" cy="662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0" name="Text Box 6"/>
          <p:cNvSpPr txBox="1">
            <a:spLocks noChangeArrowheads="1"/>
          </p:cNvSpPr>
          <p:nvPr/>
        </p:nvSpPr>
        <p:spPr bwMode="auto">
          <a:xfrm>
            <a:off x="179388" y="2060575"/>
            <a:ext cx="4176712" cy="701675"/>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GB" altLang="cs-CZ" sz="2000" i="1"/>
              <a:t>Mora gonggrijpii, </a:t>
            </a:r>
            <a:r>
              <a:rPr lang="en-GB" altLang="cs-CZ" sz="2000"/>
              <a:t>Fabaceae</a:t>
            </a:r>
            <a:r>
              <a:rPr lang="en-GB" altLang="cs-CZ" sz="2000" i="1"/>
              <a:t>, </a:t>
            </a:r>
            <a:r>
              <a:rPr lang="en-GB" altLang="cs-CZ" sz="2000"/>
              <a:t>Guyana, primary species                               </a:t>
            </a:r>
          </a:p>
        </p:txBody>
      </p:sp>
    </p:spTree>
    <p:extLst>
      <p:ext uri="{BB962C8B-B14F-4D97-AF65-F5344CB8AC3E}">
        <p14:creationId xmlns:p14="http://schemas.microsoft.com/office/powerpoint/2010/main" val="6732421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divpundau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Text Box 3"/>
          <p:cNvSpPr txBox="1">
            <a:spLocks noChangeArrowheads="1"/>
          </p:cNvSpPr>
          <p:nvPr/>
        </p:nvSpPr>
        <p:spPr bwMode="auto">
          <a:xfrm>
            <a:off x="4356100" y="0"/>
            <a:ext cx="4787900" cy="701675"/>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GB" altLang="cs-CZ" sz="2000"/>
              <a:t>Pioneer trees: fast growth is what matters, and they grow VERY fast </a:t>
            </a:r>
          </a:p>
        </p:txBody>
      </p:sp>
      <p:sp>
        <p:nvSpPr>
          <p:cNvPr id="68612" name="Text Box 4"/>
          <p:cNvSpPr txBox="1">
            <a:spLocks noChangeArrowheads="1"/>
          </p:cNvSpPr>
          <p:nvPr/>
        </p:nvSpPr>
        <p:spPr bwMode="auto">
          <a:xfrm>
            <a:off x="4356100" y="6156325"/>
            <a:ext cx="4787900" cy="701675"/>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GB" altLang="cs-CZ" sz="2000" i="1"/>
              <a:t>Homalantus novoguineensis </a:t>
            </a:r>
            <a:r>
              <a:rPr lang="en-GB" altLang="cs-CZ" sz="2000"/>
              <a:t>4 years after planting a 1.5 m sapling (New Guinea)</a:t>
            </a:r>
          </a:p>
        </p:txBody>
      </p:sp>
    </p:spTree>
    <p:extLst>
      <p:ext uri="{BB962C8B-B14F-4D97-AF65-F5344CB8AC3E}">
        <p14:creationId xmlns:p14="http://schemas.microsoft.com/office/powerpoint/2010/main" val="37875497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ImageVN153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09600"/>
            <a:ext cx="9144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Text Box 3"/>
          <p:cNvSpPr txBox="1">
            <a:spLocks noChangeArrowheads="1"/>
          </p:cNvSpPr>
          <p:nvPr/>
        </p:nvSpPr>
        <p:spPr bwMode="auto">
          <a:xfrm>
            <a:off x="-92075" y="0"/>
            <a:ext cx="9236075" cy="701675"/>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cs-CZ" sz="2000"/>
              <a:t>Pioneer apparent plants: the main enemy is other plants; </a:t>
            </a:r>
          </a:p>
          <a:p>
            <a:pPr algn="ctr">
              <a:spcBef>
                <a:spcPct val="0"/>
              </a:spcBef>
              <a:buFontTx/>
              <a:buNone/>
            </a:pPr>
            <a:r>
              <a:rPr lang="en-US" altLang="cs-CZ" sz="2000"/>
              <a:t>the herbivores are thus “ignored” (and tolerated)</a:t>
            </a:r>
            <a:endParaRPr lang="en-US" altLang="cs-CZ"/>
          </a:p>
        </p:txBody>
      </p:sp>
    </p:spTree>
    <p:extLst>
      <p:ext uri="{BB962C8B-B14F-4D97-AF65-F5344CB8AC3E}">
        <p14:creationId xmlns:p14="http://schemas.microsoft.com/office/powerpoint/2010/main" val="3894395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4648200"/>
            <a:ext cx="35639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659" name="Text Box 3"/>
          <p:cNvSpPr txBox="1">
            <a:spLocks noChangeArrowheads="1"/>
          </p:cNvSpPr>
          <p:nvPr/>
        </p:nvSpPr>
        <p:spPr bwMode="auto">
          <a:xfrm>
            <a:off x="0" y="260350"/>
            <a:ext cx="9144000" cy="457200"/>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cs-CZ"/>
              <a:t>… although herbivory is still costly.</a:t>
            </a:r>
          </a:p>
        </p:txBody>
      </p:sp>
      <p:pic>
        <p:nvPicPr>
          <p:cNvPr id="70660"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84663" y="1341438"/>
            <a:ext cx="4610100" cy="481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661"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196975"/>
            <a:ext cx="4140200" cy="482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662" name="Picture 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55875" y="6011863"/>
            <a:ext cx="6588125" cy="84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03222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
          <p:cNvSpPr txBox="1">
            <a:spLocks noChangeArrowheads="1"/>
          </p:cNvSpPr>
          <p:nvPr/>
        </p:nvSpPr>
        <p:spPr bwMode="auto">
          <a:xfrm>
            <a:off x="762000" y="533400"/>
            <a:ext cx="7239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50000"/>
              </a:spcBef>
              <a:buFontTx/>
              <a:buNone/>
            </a:pPr>
            <a:endParaRPr lang="cs-CZ" altLang="cs-CZ" sz="2400"/>
          </a:p>
        </p:txBody>
      </p:sp>
      <p:sp>
        <p:nvSpPr>
          <p:cNvPr id="49155" name="Text Box 3"/>
          <p:cNvSpPr txBox="1">
            <a:spLocks noChangeArrowheads="1"/>
          </p:cNvSpPr>
          <p:nvPr/>
        </p:nvSpPr>
        <p:spPr bwMode="auto">
          <a:xfrm>
            <a:off x="457200" y="990600"/>
            <a:ext cx="8305799" cy="5893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50000"/>
              </a:spcBef>
              <a:buNone/>
            </a:pPr>
            <a:r>
              <a:rPr lang="cs-CZ" altLang="cs-CZ" sz="2400" b="1" dirty="0"/>
              <a:t>Mechanical</a:t>
            </a:r>
          </a:p>
          <a:p>
            <a:pPr marL="342900" indent="-342900">
              <a:spcBef>
                <a:spcPts val="600"/>
              </a:spcBef>
            </a:pPr>
            <a:r>
              <a:rPr lang="cs-CZ" altLang="cs-CZ" sz="2400" dirty="0"/>
              <a:t>Tough leaves</a:t>
            </a:r>
            <a:r>
              <a:rPr lang="cs-CZ" altLang="cs-CZ" sz="2000" dirty="0"/>
              <a:t> (monocots may be less eaten due to dense venation)</a:t>
            </a:r>
          </a:p>
          <a:p>
            <a:pPr marL="342900" indent="-342900">
              <a:spcBef>
                <a:spcPts val="600"/>
              </a:spcBef>
            </a:pPr>
            <a:r>
              <a:rPr lang="cs-CZ" altLang="cs-CZ" sz="2400" dirty="0"/>
              <a:t>Thorns </a:t>
            </a:r>
            <a:r>
              <a:rPr lang="cs-CZ" altLang="cs-CZ" sz="2000" dirty="0"/>
              <a:t>(against large herbivores)</a:t>
            </a:r>
          </a:p>
          <a:p>
            <a:pPr marL="342900" indent="-342900">
              <a:spcBef>
                <a:spcPts val="600"/>
              </a:spcBef>
            </a:pPr>
            <a:r>
              <a:rPr lang="cs-CZ" altLang="cs-CZ" sz="2400" dirty="0"/>
              <a:t>Hairs </a:t>
            </a:r>
            <a:r>
              <a:rPr lang="cs-CZ" altLang="cs-CZ" sz="2000" dirty="0"/>
              <a:t>(against invertebrates)</a:t>
            </a:r>
          </a:p>
          <a:p>
            <a:pPr>
              <a:spcBef>
                <a:spcPct val="50000"/>
              </a:spcBef>
              <a:buNone/>
            </a:pPr>
            <a:r>
              <a:rPr lang="cs-CZ" altLang="cs-CZ" sz="2400" b="1" dirty="0"/>
              <a:t>Chemical</a:t>
            </a:r>
          </a:p>
          <a:p>
            <a:pPr marL="342900" indent="-342900">
              <a:spcBef>
                <a:spcPts val="600"/>
              </a:spcBef>
            </a:pPr>
            <a:r>
              <a:rPr lang="cs-CZ" altLang="cs-CZ" sz="2400" dirty="0"/>
              <a:t>Crystals </a:t>
            </a:r>
            <a:r>
              <a:rPr lang="en-GB" altLang="cs-CZ" sz="2000" dirty="0"/>
              <a:t>(</a:t>
            </a:r>
            <a:r>
              <a:rPr lang="cs-CZ" altLang="cs-CZ" sz="2000" dirty="0"/>
              <a:t>calcium oxalate</a:t>
            </a:r>
            <a:r>
              <a:rPr lang="en-GB" altLang="cs-CZ" sz="2000" dirty="0"/>
              <a:t>, </a:t>
            </a:r>
            <a:r>
              <a:rPr lang="cs-CZ" altLang="cs-CZ" sz="2000" dirty="0"/>
              <a:t>calcium carbonate</a:t>
            </a:r>
            <a:r>
              <a:rPr lang="en-GB" altLang="cs-CZ" sz="2000" dirty="0"/>
              <a:t>, </a:t>
            </a:r>
            <a:r>
              <a:rPr lang="cs-CZ" altLang="cs-CZ" sz="2000" dirty="0"/>
              <a:t>silicon dioxide</a:t>
            </a:r>
            <a:r>
              <a:rPr lang="en-GB" altLang="cs-CZ" sz="2000" dirty="0"/>
              <a:t>)</a:t>
            </a:r>
            <a:endParaRPr lang="cs-CZ" altLang="cs-CZ" sz="2000" dirty="0"/>
          </a:p>
          <a:p>
            <a:pPr marL="342900" indent="-342900">
              <a:spcBef>
                <a:spcPts val="600"/>
              </a:spcBef>
            </a:pPr>
            <a:r>
              <a:rPr lang="cs-CZ" altLang="cs-CZ" sz="2400" dirty="0"/>
              <a:t>Latex</a:t>
            </a:r>
          </a:p>
          <a:p>
            <a:pPr marL="342900" indent="-342900">
              <a:spcBef>
                <a:spcPts val="600"/>
              </a:spcBef>
            </a:pPr>
            <a:r>
              <a:rPr lang="cs-CZ" altLang="cs-CZ" sz="2400" dirty="0"/>
              <a:t>Poisons </a:t>
            </a:r>
            <a:r>
              <a:rPr lang="cs-CZ" altLang="cs-CZ" sz="2000" dirty="0"/>
              <a:t>(non-protein aminoacids, alcaloids, phenolic acids, terpenes, c</a:t>
            </a:r>
            <a:r>
              <a:rPr lang="en-GB" altLang="cs-CZ" sz="2000" dirty="0" err="1"/>
              <a:t>yanogen</a:t>
            </a:r>
            <a:r>
              <a:rPr lang="cs-CZ" altLang="cs-CZ" sz="2000" dirty="0"/>
              <a:t>ic compounds)</a:t>
            </a:r>
          </a:p>
          <a:p>
            <a:pPr marL="342900" indent="-342900">
              <a:spcBef>
                <a:spcPts val="600"/>
              </a:spcBef>
            </a:pPr>
            <a:r>
              <a:rPr lang="cs-CZ" altLang="cs-CZ" sz="2400" dirty="0"/>
              <a:t>Stingy hairs </a:t>
            </a:r>
            <a:r>
              <a:rPr lang="cs-CZ" altLang="cs-CZ" sz="2000" dirty="0"/>
              <a:t>(againts vertebrates)</a:t>
            </a:r>
          </a:p>
          <a:p>
            <a:pPr>
              <a:spcBef>
                <a:spcPct val="50000"/>
              </a:spcBef>
              <a:buNone/>
            </a:pPr>
            <a:r>
              <a:rPr lang="cs-CZ" altLang="cs-CZ" sz="2400" b="1" dirty="0"/>
              <a:t>Biological</a:t>
            </a:r>
          </a:p>
          <a:p>
            <a:pPr marL="342900" indent="-342900">
              <a:spcBef>
                <a:spcPts val="600"/>
              </a:spcBef>
            </a:pPr>
            <a:r>
              <a:rPr lang="cs-CZ" altLang="cs-CZ" sz="2400" dirty="0"/>
              <a:t>Mutualism with ants </a:t>
            </a:r>
            <a:r>
              <a:rPr lang="en-GB" altLang="cs-CZ" sz="2000" dirty="0"/>
              <a:t>(</a:t>
            </a:r>
            <a:r>
              <a:rPr lang="en-GB" altLang="cs-CZ" sz="2000" dirty="0" err="1"/>
              <a:t>doma</a:t>
            </a:r>
            <a:r>
              <a:rPr lang="cs-CZ" altLang="cs-CZ" sz="2000" dirty="0"/>
              <a:t>t</a:t>
            </a:r>
            <a:r>
              <a:rPr lang="en-GB" altLang="cs-CZ" sz="2000" dirty="0" err="1"/>
              <a:t>ia</a:t>
            </a:r>
            <a:r>
              <a:rPr lang="en-GB" altLang="cs-CZ" sz="2000" dirty="0"/>
              <a:t>, </a:t>
            </a:r>
            <a:r>
              <a:rPr lang="en-GB" altLang="cs-CZ" sz="2000" dirty="0" err="1"/>
              <a:t>extraflor</a:t>
            </a:r>
            <a:r>
              <a:rPr lang="cs-CZ" altLang="cs-CZ" sz="2000" dirty="0"/>
              <a:t>a</a:t>
            </a:r>
            <a:r>
              <a:rPr lang="en-GB" altLang="cs-CZ" sz="2000" dirty="0"/>
              <a:t>l ne</a:t>
            </a:r>
            <a:r>
              <a:rPr lang="cs-CZ" altLang="cs-CZ" sz="2000" dirty="0"/>
              <a:t>ctaria</a:t>
            </a:r>
            <a:r>
              <a:rPr lang="en-GB" altLang="cs-CZ" sz="2000" dirty="0"/>
              <a:t>)</a:t>
            </a:r>
          </a:p>
          <a:p>
            <a:pPr marL="342900" indent="-342900">
              <a:spcBef>
                <a:spcPts val="600"/>
              </a:spcBef>
            </a:pPr>
            <a:r>
              <a:rPr lang="cs-CZ" altLang="cs-CZ" sz="2400" dirty="0"/>
              <a:t>Plant volatile compounds </a:t>
            </a:r>
            <a:r>
              <a:rPr lang="cs-CZ" altLang="cs-CZ" sz="2000" dirty="0"/>
              <a:t>(attract predators of herbivores)</a:t>
            </a:r>
            <a:endParaRPr lang="en-GB" altLang="cs-CZ" sz="2400" dirty="0"/>
          </a:p>
        </p:txBody>
      </p:sp>
      <p:sp>
        <p:nvSpPr>
          <p:cNvPr id="4" name="Rectangle 2">
            <a:extLst>
              <a:ext uri="{FF2B5EF4-FFF2-40B4-BE49-F238E27FC236}">
                <a16:creationId xmlns:a16="http://schemas.microsoft.com/office/drawing/2014/main" id="{4DE0FAEE-A9A9-4070-A26A-FCA125C781CC}"/>
              </a:ext>
            </a:extLst>
          </p:cNvPr>
          <p:cNvSpPr txBox="1">
            <a:spLocks noChangeArrowheads="1"/>
          </p:cNvSpPr>
          <p:nvPr/>
        </p:nvSpPr>
        <p:spPr>
          <a:xfrm>
            <a:off x="647700" y="76200"/>
            <a:ext cx="7772400" cy="762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spcBef>
                <a:spcPct val="50000"/>
              </a:spcBef>
              <a:buFontTx/>
              <a:buNone/>
            </a:pPr>
            <a:r>
              <a:rPr lang="cs-CZ" altLang="cs-CZ" sz="4400" dirty="0"/>
              <a:t>Plant defense</a:t>
            </a:r>
            <a:endParaRPr lang="en-GB" altLang="cs-CZ" sz="4400"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23825"/>
            <a:ext cx="9144000" cy="698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323" name="Text Box 3"/>
          <p:cNvSpPr txBox="1">
            <a:spLocks noChangeArrowheads="1"/>
          </p:cNvSpPr>
          <p:nvPr/>
        </p:nvSpPr>
        <p:spPr bwMode="auto">
          <a:xfrm>
            <a:off x="0" y="0"/>
            <a:ext cx="5651500" cy="1323439"/>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cs-CZ" sz="2400" b="1" dirty="0"/>
              <a:t>First line of defense</a:t>
            </a:r>
            <a:r>
              <a:rPr lang="en-US" altLang="cs-CZ" sz="2400" b="1"/>
              <a:t>: </a:t>
            </a:r>
            <a:endParaRPr lang="cs-CZ" altLang="cs-CZ" sz="2400" b="1"/>
          </a:p>
          <a:p>
            <a:pPr>
              <a:spcBef>
                <a:spcPct val="0"/>
              </a:spcBef>
              <a:buFontTx/>
              <a:buNone/>
            </a:pPr>
            <a:r>
              <a:rPr lang="en-US" altLang="cs-CZ" sz="2400"/>
              <a:t>plant </a:t>
            </a:r>
            <a:r>
              <a:rPr lang="en-US" altLang="cs-CZ" sz="2400" dirty="0"/>
              <a:t>body is constructed from very different materials than that of their herbivores</a:t>
            </a:r>
            <a:r>
              <a:rPr lang="cs-CZ" altLang="cs-CZ" dirty="0"/>
              <a:t> </a:t>
            </a:r>
          </a:p>
        </p:txBody>
      </p:sp>
      <p:pic>
        <p:nvPicPr>
          <p:cNvPr id="56324"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644900"/>
            <a:ext cx="1692275" cy="1300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25"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517775"/>
            <a:ext cx="1692275" cy="1112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2"/>
          <p:cNvSpPr txBox="1">
            <a:spLocks noChangeArrowheads="1"/>
          </p:cNvSpPr>
          <p:nvPr/>
        </p:nvSpPr>
        <p:spPr bwMode="auto">
          <a:xfrm>
            <a:off x="0" y="0"/>
            <a:ext cx="9144000" cy="701675"/>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cs-CZ" sz="2000"/>
              <a:t>Chemical defense compounds: </a:t>
            </a:r>
          </a:p>
          <a:p>
            <a:pPr algn="ctr">
              <a:spcBef>
                <a:spcPct val="0"/>
              </a:spcBef>
              <a:buFontTx/>
              <a:buNone/>
            </a:pPr>
            <a:r>
              <a:rPr lang="en-US" altLang="cs-CZ" sz="2000"/>
              <a:t>quantitative                            vs.                        qualitative</a:t>
            </a:r>
            <a:endParaRPr lang="en-US" altLang="cs-CZ"/>
          </a:p>
        </p:txBody>
      </p:sp>
      <p:pic>
        <p:nvPicPr>
          <p:cNvPr id="57347"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5288" y="836613"/>
            <a:ext cx="3019425" cy="217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348"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8313" y="3500438"/>
            <a:ext cx="2947987" cy="293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349"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40425" y="908050"/>
            <a:ext cx="2879725" cy="1306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350" name="Text Box 6"/>
          <p:cNvSpPr txBox="1">
            <a:spLocks noChangeArrowheads="1"/>
          </p:cNvSpPr>
          <p:nvPr/>
        </p:nvSpPr>
        <p:spPr bwMode="auto">
          <a:xfrm>
            <a:off x="6007100" y="2590800"/>
            <a:ext cx="313531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cs-CZ" sz="2400"/>
              <a:t>amygdalin</a:t>
            </a:r>
          </a:p>
          <a:p>
            <a:pPr algn="ctr">
              <a:spcBef>
                <a:spcPct val="0"/>
              </a:spcBef>
              <a:buFontTx/>
              <a:buNone/>
            </a:pPr>
            <a:r>
              <a:rPr lang="en-US" altLang="cs-CZ" sz="2400"/>
              <a:t>(cyanogenic glycosides)</a:t>
            </a:r>
            <a:endParaRPr lang="en-US" altLang="cs-CZ"/>
          </a:p>
        </p:txBody>
      </p:sp>
      <p:pic>
        <p:nvPicPr>
          <p:cNvPr id="57351" name="Picture 7"/>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128498">
            <a:off x="6227763" y="3500438"/>
            <a:ext cx="2601912" cy="1951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352" name="Text Box 8"/>
          <p:cNvSpPr txBox="1">
            <a:spLocks noChangeArrowheads="1"/>
          </p:cNvSpPr>
          <p:nvPr/>
        </p:nvSpPr>
        <p:spPr bwMode="auto">
          <a:xfrm>
            <a:off x="6804025" y="5975350"/>
            <a:ext cx="14859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cs-CZ" sz="2400"/>
              <a:t>nicotine</a:t>
            </a:r>
          </a:p>
          <a:p>
            <a:pPr algn="ctr">
              <a:spcBef>
                <a:spcPct val="0"/>
              </a:spcBef>
              <a:buFontTx/>
              <a:buNone/>
            </a:pPr>
            <a:r>
              <a:rPr lang="en-US" altLang="cs-CZ" sz="2400"/>
              <a:t>(alkaloids)</a:t>
            </a:r>
            <a:endParaRPr lang="en-US" altLang="cs-CZ"/>
          </a:p>
        </p:txBody>
      </p:sp>
      <p:sp>
        <p:nvSpPr>
          <p:cNvPr id="57353" name="Text Box 9"/>
          <p:cNvSpPr txBox="1">
            <a:spLocks noChangeArrowheads="1"/>
          </p:cNvSpPr>
          <p:nvPr/>
        </p:nvSpPr>
        <p:spPr bwMode="auto">
          <a:xfrm>
            <a:off x="1042988" y="2951163"/>
            <a:ext cx="12652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cs-CZ" sz="2400"/>
              <a:t>cellulose</a:t>
            </a:r>
            <a:endParaRPr lang="en-US" altLang="cs-CZ"/>
          </a:p>
        </p:txBody>
      </p:sp>
      <p:sp>
        <p:nvSpPr>
          <p:cNvPr id="57354" name="Text Box 10"/>
          <p:cNvSpPr txBox="1">
            <a:spLocks noChangeArrowheads="1"/>
          </p:cNvSpPr>
          <p:nvPr/>
        </p:nvSpPr>
        <p:spPr bwMode="auto">
          <a:xfrm>
            <a:off x="1228724" y="6434138"/>
            <a:ext cx="8937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cs-CZ" sz="2400" dirty="0"/>
              <a:t>lignin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190500" y="1219200"/>
            <a:ext cx="876300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457200" indent="-457200">
              <a:spcBef>
                <a:spcPct val="50000"/>
              </a:spcBef>
            </a:pPr>
            <a:r>
              <a:rPr lang="cs-CZ" altLang="cs-CZ" sz="2800" dirty="0"/>
              <a:t>For </a:t>
            </a:r>
            <a:r>
              <a:rPr lang="cs-CZ" altLang="cs-CZ" sz="2800" b="1" dirty="0"/>
              <a:t>individual</a:t>
            </a:r>
            <a:r>
              <a:rPr lang="cs-CZ" altLang="cs-CZ" sz="2800" dirty="0"/>
              <a:t> – always harmful</a:t>
            </a:r>
          </a:p>
          <a:p>
            <a:pPr marL="457200" indent="-457200">
              <a:spcBef>
                <a:spcPct val="50000"/>
              </a:spcBef>
            </a:pPr>
            <a:r>
              <a:rPr lang="cs-CZ" altLang="cs-CZ" sz="2800" dirty="0"/>
              <a:t>For </a:t>
            </a:r>
            <a:r>
              <a:rPr lang="cs-CZ" altLang="cs-CZ" sz="2800" b="1" dirty="0"/>
              <a:t>population itself </a:t>
            </a:r>
            <a:r>
              <a:rPr lang="cs-CZ" altLang="cs-CZ" sz="2800" dirty="0"/>
              <a:t>– eaten individuals are often weak, sick, less protected</a:t>
            </a:r>
            <a:r>
              <a:rPr lang="en-GB" altLang="cs-CZ" sz="2800" dirty="0"/>
              <a:t> (</a:t>
            </a:r>
            <a:r>
              <a:rPr lang="cs-CZ" altLang="cs-CZ" sz="2800" dirty="0"/>
              <a:t>non-random selection</a:t>
            </a:r>
            <a:r>
              <a:rPr lang="en-GB" altLang="cs-CZ" sz="2800" dirty="0"/>
              <a:t>), </a:t>
            </a:r>
            <a:r>
              <a:rPr lang="cs-CZ" altLang="cs-CZ" sz="2800" dirty="0"/>
              <a:t>so not necesarilly a big harm for population</a:t>
            </a:r>
            <a:r>
              <a:rPr lang="en-GB" altLang="cs-CZ" sz="2800" dirty="0"/>
              <a:t>.</a:t>
            </a:r>
            <a:r>
              <a:rPr lang="cs-CZ" altLang="cs-CZ" sz="2800" dirty="0"/>
              <a:t> Selection pressure. Depends on intensity and selectivity.</a:t>
            </a:r>
            <a:endParaRPr lang="en-GB" altLang="cs-CZ" sz="2800" dirty="0"/>
          </a:p>
          <a:p>
            <a:pPr marL="457200" indent="-457200">
              <a:spcBef>
                <a:spcPct val="50000"/>
              </a:spcBef>
            </a:pPr>
            <a:r>
              <a:rPr lang="cs-CZ" altLang="cs-CZ" sz="2800" dirty="0"/>
              <a:t>For </a:t>
            </a:r>
            <a:r>
              <a:rPr lang="cs-CZ" altLang="cs-CZ" sz="2800" b="1" dirty="0"/>
              <a:t>population in community </a:t>
            </a:r>
            <a:r>
              <a:rPr lang="cs-CZ" altLang="cs-CZ" sz="2800" dirty="0"/>
              <a:t>(of competitors)</a:t>
            </a:r>
            <a:br>
              <a:rPr lang="cs-CZ" altLang="cs-CZ" sz="2800" dirty="0"/>
            </a:br>
            <a:r>
              <a:rPr lang="cs-CZ" altLang="cs-CZ" sz="2800" dirty="0"/>
              <a:t>– if my competitors are eaten or harmed more than me, the outcome can be positive</a:t>
            </a:r>
            <a:endParaRPr lang="en-GB" altLang="cs-CZ" sz="2800" dirty="0"/>
          </a:p>
        </p:txBody>
      </p:sp>
      <p:sp>
        <p:nvSpPr>
          <p:cNvPr id="3" name="Rectangle 2">
            <a:extLst>
              <a:ext uri="{FF2B5EF4-FFF2-40B4-BE49-F238E27FC236}">
                <a16:creationId xmlns:a16="http://schemas.microsoft.com/office/drawing/2014/main" id="{00711CAE-A8DD-47B6-BA84-B60152E93F6C}"/>
              </a:ext>
            </a:extLst>
          </p:cNvPr>
          <p:cNvSpPr txBox="1">
            <a:spLocks noChangeArrowheads="1"/>
          </p:cNvSpPr>
          <p:nvPr/>
        </p:nvSpPr>
        <p:spPr>
          <a:xfrm>
            <a:off x="0" y="304800"/>
            <a:ext cx="91440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cs-CZ" altLang="cs-CZ" sz="4200" kern="0"/>
              <a:t>Effect on prey</a:t>
            </a:r>
            <a:endParaRPr lang="en-GB" altLang="cs-CZ" sz="4200" kern="0" dirty="0"/>
          </a:p>
        </p:txBody>
      </p:sp>
    </p:spTree>
    <p:extLst>
      <p:ext uri="{BB962C8B-B14F-4D97-AF65-F5344CB8AC3E}">
        <p14:creationId xmlns:p14="http://schemas.microsoft.com/office/powerpoint/2010/main" val="13087553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370" name="Group 2"/>
          <p:cNvGrpSpPr>
            <a:grpSpLocks noRot="1"/>
          </p:cNvGrpSpPr>
          <p:nvPr/>
        </p:nvGrpSpPr>
        <p:grpSpPr bwMode="auto">
          <a:xfrm>
            <a:off x="250825" y="1169987"/>
            <a:ext cx="8713788" cy="5383213"/>
            <a:chOff x="158" y="618"/>
            <a:chExt cx="5489" cy="3391"/>
          </a:xfrm>
        </p:grpSpPr>
        <p:sp>
          <p:nvSpPr>
            <p:cNvPr id="58372" name="Rectangle 3"/>
            <p:cNvSpPr>
              <a:spLocks noChangeArrowheads="1"/>
            </p:cNvSpPr>
            <p:nvPr/>
          </p:nvSpPr>
          <p:spPr bwMode="auto">
            <a:xfrm>
              <a:off x="3469" y="2150"/>
              <a:ext cx="2178" cy="1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buFontTx/>
                <a:buNone/>
              </a:pPr>
              <a:r>
                <a:rPr lang="en-US" altLang="cs-CZ" sz="2000" dirty="0"/>
                <a:t>small toxic molecules</a:t>
              </a:r>
            </a:p>
            <a:p>
              <a:pPr>
                <a:buFontTx/>
                <a:buNone/>
              </a:pPr>
              <a:r>
                <a:rPr lang="en-US" altLang="cs-CZ" sz="2000" dirty="0"/>
                <a:t>mobile</a:t>
              </a:r>
            </a:p>
            <a:p>
              <a:pPr>
                <a:buFontTx/>
                <a:buNone/>
              </a:pPr>
              <a:r>
                <a:rPr lang="en-US" altLang="cs-CZ" sz="2000" dirty="0"/>
                <a:t>cheap to produce</a:t>
              </a:r>
            </a:p>
            <a:p>
              <a:pPr>
                <a:buFontTx/>
                <a:buNone/>
              </a:pPr>
              <a:r>
                <a:rPr lang="en-US" altLang="cs-CZ" sz="2000" dirty="0"/>
                <a:t>effective in small doses</a:t>
              </a:r>
            </a:p>
            <a:p>
              <a:pPr>
                <a:buFontTx/>
                <a:buNone/>
              </a:pPr>
              <a:r>
                <a:rPr lang="en-US" altLang="cs-CZ" sz="2000" dirty="0"/>
                <a:t>present in growing tissues</a:t>
              </a:r>
            </a:p>
            <a:p>
              <a:pPr>
                <a:buFontTx/>
                <a:buNone/>
              </a:pPr>
              <a:r>
                <a:rPr lang="en-US" altLang="cs-CZ" sz="2000" dirty="0"/>
                <a:t>present in unapparent plants</a:t>
              </a:r>
            </a:p>
            <a:p>
              <a:pPr>
                <a:buFontTx/>
                <a:buNone/>
              </a:pPr>
              <a:r>
                <a:rPr lang="en-US" altLang="cs-CZ" sz="2000" dirty="0"/>
                <a:t>effective against generalists</a:t>
              </a:r>
            </a:p>
          </p:txBody>
        </p:sp>
        <p:sp>
          <p:nvSpPr>
            <p:cNvPr id="58373" name="Rectangle 4"/>
            <p:cNvSpPr>
              <a:spLocks noChangeArrowheads="1"/>
            </p:cNvSpPr>
            <p:nvPr/>
          </p:nvSpPr>
          <p:spPr bwMode="auto">
            <a:xfrm>
              <a:off x="1066" y="2150"/>
              <a:ext cx="2403" cy="1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buFontTx/>
                <a:buNone/>
              </a:pPr>
              <a:r>
                <a:rPr lang="en-US" altLang="cs-CZ" sz="2000" dirty="0"/>
                <a:t>large polymer molecules</a:t>
              </a:r>
            </a:p>
            <a:p>
              <a:pPr>
                <a:buFontTx/>
                <a:buNone/>
              </a:pPr>
              <a:r>
                <a:rPr lang="en-US" altLang="cs-CZ" sz="2000" dirty="0"/>
                <a:t>immobile</a:t>
              </a:r>
            </a:p>
            <a:p>
              <a:pPr>
                <a:buFontTx/>
                <a:buNone/>
              </a:pPr>
              <a:r>
                <a:rPr lang="en-US" altLang="cs-CZ" sz="2000" dirty="0"/>
                <a:t>costly to produce</a:t>
              </a:r>
            </a:p>
            <a:p>
              <a:pPr>
                <a:buFontTx/>
                <a:buNone/>
              </a:pPr>
              <a:r>
                <a:rPr lang="en-US" altLang="cs-CZ" sz="2000" dirty="0"/>
                <a:t>effective in large doses</a:t>
              </a:r>
            </a:p>
            <a:p>
              <a:pPr>
                <a:buFontTx/>
                <a:buNone/>
              </a:pPr>
              <a:r>
                <a:rPr lang="en-US" altLang="cs-CZ" sz="2000" dirty="0"/>
                <a:t>present in long-lived tissues</a:t>
              </a:r>
            </a:p>
            <a:p>
              <a:pPr>
                <a:buFontTx/>
                <a:buNone/>
              </a:pPr>
              <a:r>
                <a:rPr lang="en-US" altLang="cs-CZ" sz="2000" dirty="0"/>
                <a:t>present in apparent plants</a:t>
              </a:r>
            </a:p>
            <a:p>
              <a:pPr>
                <a:buFontTx/>
                <a:buNone/>
              </a:pPr>
              <a:r>
                <a:rPr lang="en-US" altLang="cs-CZ" sz="2000" dirty="0"/>
                <a:t>effective against most herbivores </a:t>
              </a:r>
            </a:p>
          </p:txBody>
        </p:sp>
        <p:sp>
          <p:nvSpPr>
            <p:cNvPr id="58374" name="Rectangle 5"/>
            <p:cNvSpPr>
              <a:spLocks noChangeArrowheads="1"/>
            </p:cNvSpPr>
            <p:nvPr/>
          </p:nvSpPr>
          <p:spPr bwMode="auto">
            <a:xfrm>
              <a:off x="158" y="2150"/>
              <a:ext cx="908" cy="1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buFontTx/>
                <a:buNone/>
              </a:pPr>
              <a:r>
                <a:rPr lang="en-US" altLang="cs-CZ" sz="2000" dirty="0"/>
                <a:t>Ecological traits</a:t>
              </a:r>
            </a:p>
          </p:txBody>
        </p:sp>
        <p:sp>
          <p:nvSpPr>
            <p:cNvPr id="58375" name="Rectangle 6"/>
            <p:cNvSpPr>
              <a:spLocks noChangeArrowheads="1"/>
            </p:cNvSpPr>
            <p:nvPr/>
          </p:nvSpPr>
          <p:spPr bwMode="auto">
            <a:xfrm>
              <a:off x="3469" y="981"/>
              <a:ext cx="2178" cy="1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buFontTx/>
                <a:buNone/>
              </a:pPr>
              <a:r>
                <a:rPr lang="en-US" altLang="cs-CZ" sz="2000"/>
                <a:t>alkaloids</a:t>
              </a:r>
            </a:p>
            <a:p>
              <a:pPr>
                <a:buFontTx/>
                <a:buNone/>
              </a:pPr>
              <a:r>
                <a:rPr lang="en-US" altLang="cs-CZ" sz="2000"/>
                <a:t>toxic amino acids</a:t>
              </a:r>
            </a:p>
            <a:p>
              <a:pPr>
                <a:buFontTx/>
                <a:buNone/>
              </a:pPr>
              <a:r>
                <a:rPr lang="en-US" altLang="cs-CZ" sz="2000"/>
                <a:t>cyanogens</a:t>
              </a:r>
            </a:p>
            <a:p>
              <a:pPr>
                <a:buFontTx/>
                <a:buNone/>
              </a:pPr>
              <a:r>
                <a:rPr lang="en-US" altLang="cs-CZ" sz="2000"/>
                <a:t>glucosinolates</a:t>
              </a:r>
            </a:p>
            <a:p>
              <a:pPr>
                <a:buFontTx/>
                <a:buNone/>
              </a:pPr>
              <a:r>
                <a:rPr lang="en-US" altLang="cs-CZ" sz="2000"/>
                <a:t>terpenoids</a:t>
              </a:r>
            </a:p>
          </p:txBody>
        </p:sp>
        <p:sp>
          <p:nvSpPr>
            <p:cNvPr id="58376" name="Rectangle 7"/>
            <p:cNvSpPr>
              <a:spLocks noChangeArrowheads="1"/>
            </p:cNvSpPr>
            <p:nvPr/>
          </p:nvSpPr>
          <p:spPr bwMode="auto">
            <a:xfrm>
              <a:off x="1066" y="981"/>
              <a:ext cx="2403" cy="1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buFontTx/>
                <a:buNone/>
              </a:pPr>
              <a:r>
                <a:rPr lang="en-US" altLang="cs-CZ" sz="2000" dirty="0"/>
                <a:t>cellulose</a:t>
              </a:r>
            </a:p>
            <a:p>
              <a:pPr>
                <a:buFontTx/>
                <a:buNone/>
              </a:pPr>
              <a:r>
                <a:rPr lang="en-US" altLang="cs-CZ" sz="2000" dirty="0"/>
                <a:t>hemicellulose</a:t>
              </a:r>
            </a:p>
            <a:p>
              <a:pPr>
                <a:buFontTx/>
                <a:buNone/>
              </a:pPr>
              <a:r>
                <a:rPr lang="en-US" altLang="cs-CZ" sz="2000" dirty="0" err="1"/>
                <a:t>lignins</a:t>
              </a:r>
              <a:endParaRPr lang="en-US" altLang="cs-CZ" sz="2000" dirty="0"/>
            </a:p>
            <a:p>
              <a:pPr>
                <a:buFontTx/>
                <a:buNone/>
              </a:pPr>
              <a:r>
                <a:rPr lang="en-US" altLang="cs-CZ" sz="2000" dirty="0"/>
                <a:t>tannins</a:t>
              </a:r>
            </a:p>
            <a:p>
              <a:pPr>
                <a:buFontTx/>
                <a:buNone/>
              </a:pPr>
              <a:r>
                <a:rPr lang="cs-CZ" altLang="cs-CZ" sz="2000" dirty="0"/>
                <a:t>s</a:t>
              </a:r>
              <a:r>
                <a:rPr lang="en-US" altLang="cs-CZ" sz="2000" dirty="0" err="1"/>
                <a:t>ilica</a:t>
              </a:r>
              <a:endParaRPr lang="en-US" altLang="cs-CZ" sz="2000" dirty="0"/>
            </a:p>
          </p:txBody>
        </p:sp>
        <p:sp>
          <p:nvSpPr>
            <p:cNvPr id="58377" name="Rectangle 8"/>
            <p:cNvSpPr>
              <a:spLocks noChangeArrowheads="1"/>
            </p:cNvSpPr>
            <p:nvPr/>
          </p:nvSpPr>
          <p:spPr bwMode="auto">
            <a:xfrm>
              <a:off x="158" y="981"/>
              <a:ext cx="908" cy="1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buFontTx/>
                <a:buNone/>
              </a:pPr>
              <a:r>
                <a:rPr lang="en-US" altLang="cs-CZ" sz="2000"/>
                <a:t>Examples</a:t>
              </a:r>
            </a:p>
          </p:txBody>
        </p:sp>
        <p:sp>
          <p:nvSpPr>
            <p:cNvPr id="58378" name="Rectangle 9"/>
            <p:cNvSpPr>
              <a:spLocks noChangeArrowheads="1"/>
            </p:cNvSpPr>
            <p:nvPr/>
          </p:nvSpPr>
          <p:spPr bwMode="auto">
            <a:xfrm>
              <a:off x="3469" y="618"/>
              <a:ext cx="2178" cy="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buFontTx/>
                <a:buNone/>
              </a:pPr>
              <a:r>
                <a:rPr lang="en-US" altLang="cs-CZ" sz="2000"/>
                <a:t>qualitative</a:t>
              </a:r>
            </a:p>
          </p:txBody>
        </p:sp>
        <p:sp>
          <p:nvSpPr>
            <p:cNvPr id="58379" name="Rectangle 10"/>
            <p:cNvSpPr>
              <a:spLocks noChangeArrowheads="1"/>
            </p:cNvSpPr>
            <p:nvPr/>
          </p:nvSpPr>
          <p:spPr bwMode="auto">
            <a:xfrm>
              <a:off x="1066" y="618"/>
              <a:ext cx="2403" cy="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buFontTx/>
                <a:buNone/>
              </a:pPr>
              <a:r>
                <a:rPr lang="en-US" altLang="cs-CZ" sz="2000"/>
                <a:t>quantitative</a:t>
              </a:r>
            </a:p>
          </p:txBody>
        </p:sp>
        <p:sp>
          <p:nvSpPr>
            <p:cNvPr id="58380" name="Rectangle 11"/>
            <p:cNvSpPr>
              <a:spLocks noChangeArrowheads="1"/>
            </p:cNvSpPr>
            <p:nvPr/>
          </p:nvSpPr>
          <p:spPr bwMode="auto">
            <a:xfrm>
              <a:off x="158" y="618"/>
              <a:ext cx="908" cy="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buFontTx/>
                <a:buNone/>
              </a:pPr>
              <a:endParaRPr lang="cs-CZ" altLang="cs-CZ" sz="2000"/>
            </a:p>
          </p:txBody>
        </p:sp>
        <p:sp>
          <p:nvSpPr>
            <p:cNvPr id="58381" name="Line 12"/>
            <p:cNvSpPr>
              <a:spLocks noChangeShapeType="1"/>
            </p:cNvSpPr>
            <p:nvPr/>
          </p:nvSpPr>
          <p:spPr bwMode="auto">
            <a:xfrm>
              <a:off x="158" y="618"/>
              <a:ext cx="5489" cy="0"/>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382" name="Line 13"/>
            <p:cNvSpPr>
              <a:spLocks noChangeShapeType="1"/>
            </p:cNvSpPr>
            <p:nvPr/>
          </p:nvSpPr>
          <p:spPr bwMode="auto">
            <a:xfrm>
              <a:off x="158" y="981"/>
              <a:ext cx="5489"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383" name="Line 14"/>
            <p:cNvSpPr>
              <a:spLocks noChangeShapeType="1"/>
            </p:cNvSpPr>
            <p:nvPr/>
          </p:nvSpPr>
          <p:spPr bwMode="auto">
            <a:xfrm>
              <a:off x="158" y="2150"/>
              <a:ext cx="5489"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384" name="Line 15"/>
            <p:cNvSpPr>
              <a:spLocks noChangeShapeType="1"/>
            </p:cNvSpPr>
            <p:nvPr/>
          </p:nvSpPr>
          <p:spPr bwMode="auto">
            <a:xfrm>
              <a:off x="158" y="4009"/>
              <a:ext cx="5489" cy="0"/>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385" name="Line 16"/>
            <p:cNvSpPr>
              <a:spLocks noChangeShapeType="1"/>
            </p:cNvSpPr>
            <p:nvPr/>
          </p:nvSpPr>
          <p:spPr bwMode="auto">
            <a:xfrm>
              <a:off x="158" y="618"/>
              <a:ext cx="0" cy="3391"/>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386" name="Line 17"/>
            <p:cNvSpPr>
              <a:spLocks noChangeShapeType="1"/>
            </p:cNvSpPr>
            <p:nvPr/>
          </p:nvSpPr>
          <p:spPr bwMode="auto">
            <a:xfrm>
              <a:off x="1066" y="618"/>
              <a:ext cx="0" cy="339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387" name="Line 18"/>
            <p:cNvSpPr>
              <a:spLocks noChangeShapeType="1"/>
            </p:cNvSpPr>
            <p:nvPr/>
          </p:nvSpPr>
          <p:spPr bwMode="auto">
            <a:xfrm>
              <a:off x="3469" y="618"/>
              <a:ext cx="0" cy="339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388" name="Line 19"/>
            <p:cNvSpPr>
              <a:spLocks noChangeShapeType="1"/>
            </p:cNvSpPr>
            <p:nvPr/>
          </p:nvSpPr>
          <p:spPr bwMode="auto">
            <a:xfrm>
              <a:off x="5647" y="618"/>
              <a:ext cx="0" cy="3391"/>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8371" name="Text Box 20"/>
          <p:cNvSpPr txBox="1">
            <a:spLocks noChangeArrowheads="1"/>
          </p:cNvSpPr>
          <p:nvPr/>
        </p:nvSpPr>
        <p:spPr bwMode="auto">
          <a:xfrm>
            <a:off x="0" y="-1"/>
            <a:ext cx="9144000" cy="1077218"/>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cs-CZ" dirty="0"/>
              <a:t>Ecological correlates of qualitative x quantitative mode of defense</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0325"/>
            <a:ext cx="9144000" cy="691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395" name="Text Box 3"/>
          <p:cNvSpPr txBox="1">
            <a:spLocks noChangeArrowheads="1"/>
          </p:cNvSpPr>
          <p:nvPr/>
        </p:nvSpPr>
        <p:spPr bwMode="auto">
          <a:xfrm>
            <a:off x="250825" y="6400800"/>
            <a:ext cx="51101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cs-CZ">
                <a:solidFill>
                  <a:srgbClr val="FFFF00"/>
                </a:solidFill>
              </a:rPr>
              <a:t>Latex – mechanical and/or toxic defense</a:t>
            </a: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ImageVN036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68313" y="-193675"/>
            <a:ext cx="10296526" cy="705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ext Box 3"/>
          <p:cNvSpPr txBox="1">
            <a:spLocks noChangeArrowheads="1"/>
          </p:cNvSpPr>
          <p:nvPr/>
        </p:nvSpPr>
        <p:spPr bwMode="auto">
          <a:xfrm>
            <a:off x="0" y="6400800"/>
            <a:ext cx="37433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cs-CZ" dirty="0">
                <a:solidFill>
                  <a:srgbClr val="FFFF00"/>
                </a:solidFill>
              </a:rPr>
              <a:t>Thorns – mechanical defense</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191669" y="4743178"/>
            <a:ext cx="2857500" cy="183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43" name="Picture 3" descr="ImageVN040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91200" y="2362200"/>
            <a:ext cx="3581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Picture 4" descr="ImageVN03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2400" y="2286000"/>
            <a:ext cx="3733800" cy="254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20638"/>
            <a:ext cx="3124200" cy="2349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46"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819400" y="304800"/>
            <a:ext cx="3733800" cy="234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47" name="Picture 7"/>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400800" y="0"/>
            <a:ext cx="3733800" cy="236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48" name="Text Box 8"/>
          <p:cNvSpPr txBox="1">
            <a:spLocks noChangeArrowheads="1"/>
          </p:cNvSpPr>
          <p:nvPr/>
        </p:nvSpPr>
        <p:spPr bwMode="auto">
          <a:xfrm>
            <a:off x="0" y="0"/>
            <a:ext cx="8702675" cy="396875"/>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GB" altLang="cs-CZ" sz="2800" i="1"/>
              <a:t>Cecropia</a:t>
            </a:r>
            <a:r>
              <a:rPr lang="en-GB" altLang="cs-CZ" sz="2800"/>
              <a:t> plants - </a:t>
            </a:r>
            <a:r>
              <a:rPr lang="en-GB" altLang="cs-CZ" sz="2800" i="1"/>
              <a:t>Azteca</a:t>
            </a:r>
            <a:r>
              <a:rPr lang="en-GB" altLang="cs-CZ" sz="2800"/>
              <a:t> ants, America; </a:t>
            </a:r>
            <a:r>
              <a:rPr lang="en-GB" altLang="cs-CZ" sz="2400"/>
              <a:t>plants produce glykogen rich muellerian bodies</a:t>
            </a:r>
            <a:r>
              <a:rPr lang="en-GB" altLang="cs-CZ" sz="2800"/>
              <a:t> </a:t>
            </a:r>
          </a:p>
        </p:txBody>
      </p:sp>
      <p:pic>
        <p:nvPicPr>
          <p:cNvPr id="61449" name="Picture 9"/>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0" y="4686300"/>
            <a:ext cx="3276600" cy="217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50" name="Picture 10"/>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019800" y="5029200"/>
            <a:ext cx="3276600" cy="217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51" name="Picture 11"/>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2971800" y="2667000"/>
            <a:ext cx="3124200" cy="200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52" name="Text Box 12"/>
          <p:cNvSpPr txBox="1">
            <a:spLocks noChangeArrowheads="1"/>
          </p:cNvSpPr>
          <p:nvPr/>
        </p:nvSpPr>
        <p:spPr bwMode="auto">
          <a:xfrm>
            <a:off x="0" y="2335213"/>
            <a:ext cx="9248775" cy="396875"/>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GB" altLang="cs-CZ" sz="2800" i="1"/>
              <a:t>Endospermum</a:t>
            </a:r>
            <a:r>
              <a:rPr lang="en-GB" altLang="cs-CZ" sz="2800"/>
              <a:t> plants - </a:t>
            </a:r>
            <a:r>
              <a:rPr lang="en-GB" altLang="cs-CZ" sz="2800" i="1"/>
              <a:t>Camponotus</a:t>
            </a:r>
            <a:r>
              <a:rPr lang="en-GB" altLang="cs-CZ" sz="2800"/>
              <a:t> ants, New Guinea                                                        </a:t>
            </a:r>
          </a:p>
        </p:txBody>
      </p:sp>
      <p:sp>
        <p:nvSpPr>
          <p:cNvPr id="61453" name="Text Box 13"/>
          <p:cNvSpPr txBox="1">
            <a:spLocks noChangeArrowheads="1"/>
          </p:cNvSpPr>
          <p:nvPr/>
        </p:nvSpPr>
        <p:spPr bwMode="auto">
          <a:xfrm>
            <a:off x="0" y="4648200"/>
            <a:ext cx="9355138" cy="396875"/>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GB" altLang="cs-CZ" sz="2800" i="1"/>
              <a:t>Macaranga</a:t>
            </a:r>
            <a:r>
              <a:rPr lang="en-GB" altLang="cs-CZ" sz="2800"/>
              <a:t> plants - </a:t>
            </a:r>
            <a:r>
              <a:rPr lang="en-GB" altLang="cs-CZ" sz="2800" i="1"/>
              <a:t>Crematogaster</a:t>
            </a:r>
            <a:r>
              <a:rPr lang="en-GB" altLang="cs-CZ" sz="2800"/>
              <a:t> ants, South East Asia                                                     </a:t>
            </a:r>
          </a:p>
        </p:txBody>
      </p:sp>
      <p:sp>
        <p:nvSpPr>
          <p:cNvPr id="61454" name="Text Box 14"/>
          <p:cNvSpPr txBox="1">
            <a:spLocks noChangeArrowheads="1"/>
          </p:cNvSpPr>
          <p:nvPr/>
        </p:nvSpPr>
        <p:spPr bwMode="auto">
          <a:xfrm>
            <a:off x="0" y="6300499"/>
            <a:ext cx="6019800" cy="5847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cs-CZ" dirty="0">
                <a:solidFill>
                  <a:srgbClr val="FFFF00"/>
                </a:solidFill>
              </a:rPr>
              <a:t>Mutualistic ants:</a:t>
            </a:r>
            <a:r>
              <a:rPr lang="cs-CZ" altLang="cs-CZ" dirty="0">
                <a:solidFill>
                  <a:srgbClr val="FFFF00"/>
                </a:solidFill>
              </a:rPr>
              <a:t> </a:t>
            </a:r>
            <a:r>
              <a:rPr lang="en-US" altLang="cs-CZ" dirty="0">
                <a:solidFill>
                  <a:srgbClr val="FFFF00"/>
                </a:solidFill>
              </a:rPr>
              <a:t>biological defense</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0">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a:extLst>
              <a:ext uri="{FF2B5EF4-FFF2-40B4-BE49-F238E27FC236}">
                <a16:creationId xmlns:a16="http://schemas.microsoft.com/office/drawing/2014/main" id="{14B52F97-DAAD-46FF-BC7A-890A4A7E4D1E}"/>
              </a:ext>
            </a:extLst>
          </p:cNvPr>
          <p:cNvSpPr txBox="1">
            <a:spLocks noChangeArrowheads="1"/>
          </p:cNvSpPr>
          <p:nvPr/>
        </p:nvSpPr>
        <p:spPr bwMode="auto">
          <a:xfrm>
            <a:off x="228600" y="750276"/>
            <a:ext cx="80772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342900" indent="-342900">
              <a:spcBef>
                <a:spcPct val="50000"/>
              </a:spcBef>
            </a:pPr>
            <a:r>
              <a:rPr lang="cs-CZ" altLang="cs-CZ" sz="2400" i="1" dirty="0" err="1"/>
              <a:t>Quercus</a:t>
            </a:r>
            <a:r>
              <a:rPr lang="cs-CZ" altLang="cs-CZ" sz="2400" i="1" dirty="0"/>
              <a:t> ilex </a:t>
            </a:r>
            <a:r>
              <a:rPr lang="cs-CZ" altLang="cs-CZ" sz="2400"/>
              <a:t>– photo of the same </a:t>
            </a:r>
            <a:r>
              <a:rPr lang="cs-CZ" altLang="cs-CZ" sz="2400" dirty="0" err="1"/>
              <a:t>individual</a:t>
            </a:r>
            <a:endParaRPr lang="cs-CZ" altLang="cs-CZ" sz="2400" dirty="0"/>
          </a:p>
          <a:p>
            <a:pPr marL="1085850" lvl="1" indent="-342900">
              <a:spcBef>
                <a:spcPct val="50000"/>
              </a:spcBef>
            </a:pPr>
            <a:r>
              <a:rPr lang="cs-CZ" altLang="cs-CZ" sz="2000" dirty="0" err="1"/>
              <a:t>Lower</a:t>
            </a:r>
            <a:r>
              <a:rPr lang="cs-CZ" altLang="cs-CZ" sz="2000" dirty="0"/>
              <a:t> </a:t>
            </a:r>
            <a:r>
              <a:rPr lang="cs-CZ" altLang="cs-CZ" sz="2000" dirty="0" err="1"/>
              <a:t>branches</a:t>
            </a:r>
            <a:r>
              <a:rPr lang="cs-CZ" altLang="cs-CZ" sz="2000" dirty="0"/>
              <a:t> </a:t>
            </a:r>
            <a:r>
              <a:rPr lang="cs-CZ" altLang="cs-CZ" sz="2000" dirty="0" err="1"/>
              <a:t>with</a:t>
            </a:r>
            <a:r>
              <a:rPr lang="cs-CZ" altLang="cs-CZ" sz="2000" dirty="0"/>
              <a:t> </a:t>
            </a:r>
            <a:r>
              <a:rPr lang="cs-CZ" altLang="cs-CZ" sz="2000" dirty="0" err="1"/>
              <a:t>thorns</a:t>
            </a:r>
            <a:r>
              <a:rPr lang="cs-CZ" altLang="cs-CZ" sz="2000" dirty="0"/>
              <a:t> </a:t>
            </a:r>
            <a:r>
              <a:rPr lang="cs-CZ" altLang="cs-CZ" sz="2000"/>
              <a:t>(within the </a:t>
            </a:r>
            <a:r>
              <a:rPr lang="cs-CZ" altLang="cs-CZ" sz="2000" dirty="0" err="1"/>
              <a:t>reach</a:t>
            </a:r>
            <a:r>
              <a:rPr lang="cs-CZ" altLang="cs-CZ" sz="2000" dirty="0"/>
              <a:t> </a:t>
            </a:r>
            <a:r>
              <a:rPr lang="cs-CZ" altLang="cs-CZ" sz="2000" dirty="0" err="1"/>
              <a:t>of</a:t>
            </a:r>
            <a:r>
              <a:rPr lang="cs-CZ" altLang="cs-CZ" sz="2000" dirty="0"/>
              <a:t> </a:t>
            </a:r>
            <a:r>
              <a:rPr lang="cs-CZ" altLang="cs-CZ" sz="2000" dirty="0" err="1"/>
              <a:t>herbivores</a:t>
            </a:r>
            <a:r>
              <a:rPr lang="cs-CZ" altLang="cs-CZ" sz="2000" dirty="0"/>
              <a:t>)</a:t>
            </a:r>
          </a:p>
          <a:p>
            <a:pPr marL="1085850" lvl="1" indent="-342900">
              <a:spcBef>
                <a:spcPct val="50000"/>
              </a:spcBef>
            </a:pPr>
            <a:r>
              <a:rPr lang="cs-CZ" altLang="cs-CZ" sz="2000" dirty="0" err="1"/>
              <a:t>Upper</a:t>
            </a:r>
            <a:r>
              <a:rPr lang="cs-CZ" altLang="cs-CZ" sz="2000" dirty="0"/>
              <a:t> </a:t>
            </a:r>
            <a:r>
              <a:rPr lang="cs-CZ" altLang="cs-CZ" sz="2000" dirty="0" err="1"/>
              <a:t>branches</a:t>
            </a:r>
            <a:r>
              <a:rPr lang="cs-CZ" altLang="cs-CZ" sz="2000" dirty="0"/>
              <a:t> </a:t>
            </a:r>
            <a:r>
              <a:rPr lang="cs-CZ" altLang="cs-CZ" sz="2000" dirty="0" err="1"/>
              <a:t>without</a:t>
            </a:r>
            <a:r>
              <a:rPr lang="cs-CZ" altLang="cs-CZ" sz="2000" dirty="0"/>
              <a:t> </a:t>
            </a:r>
            <a:r>
              <a:rPr lang="cs-CZ" altLang="cs-CZ" sz="2000" dirty="0" err="1"/>
              <a:t>thorns</a:t>
            </a:r>
            <a:endParaRPr lang="cs-CZ" altLang="cs-CZ" dirty="0"/>
          </a:p>
        </p:txBody>
      </p:sp>
      <p:pic>
        <p:nvPicPr>
          <p:cNvPr id="2050"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2128344"/>
            <a:ext cx="4624553" cy="4729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a:extLst>
              <a:ext uri="{FF2B5EF4-FFF2-40B4-BE49-F238E27FC236}">
                <a16:creationId xmlns:a16="http://schemas.microsoft.com/office/drawing/2014/main" id="{F3AE3E4D-A2C3-44A3-9E48-4F91D6A76F6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571999" y="2128344"/>
            <a:ext cx="4572001" cy="47296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2">
            <a:extLst>
              <a:ext uri="{FF2B5EF4-FFF2-40B4-BE49-F238E27FC236}">
                <a16:creationId xmlns:a16="http://schemas.microsoft.com/office/drawing/2014/main" id="{EE7EF788-A2CA-4CD6-A6A9-B8F664F4D2F8}"/>
              </a:ext>
            </a:extLst>
          </p:cNvPr>
          <p:cNvSpPr txBox="1">
            <a:spLocks noChangeArrowheads="1"/>
          </p:cNvSpPr>
          <p:nvPr/>
        </p:nvSpPr>
        <p:spPr>
          <a:xfrm>
            <a:off x="647700" y="76200"/>
            <a:ext cx="7772400" cy="762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spcBef>
                <a:spcPct val="50000"/>
              </a:spcBef>
              <a:buFontTx/>
              <a:buNone/>
            </a:pPr>
            <a:r>
              <a:rPr lang="cs-CZ" altLang="cs-CZ" sz="4400" dirty="0" err="1"/>
              <a:t>Plasti</a:t>
            </a:r>
            <a:r>
              <a:rPr lang="cs-CZ" altLang="cs-CZ" dirty="0" err="1"/>
              <a:t>c</a:t>
            </a:r>
            <a:r>
              <a:rPr lang="cs-CZ" altLang="cs-CZ" sz="4400" dirty="0"/>
              <a:t> response</a:t>
            </a:r>
            <a:endParaRPr lang="en-GB" altLang="cs-CZ" sz="4400" dirty="0"/>
          </a:p>
        </p:txBody>
      </p:sp>
    </p:spTree>
    <p:extLst>
      <p:ext uri="{BB962C8B-B14F-4D97-AF65-F5344CB8AC3E}">
        <p14:creationId xmlns:p14="http://schemas.microsoft.com/office/powerpoint/2010/main" val="36179861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a:extLst>
              <a:ext uri="{FF2B5EF4-FFF2-40B4-BE49-F238E27FC236}">
                <a16:creationId xmlns:a16="http://schemas.microsoft.com/office/drawing/2014/main" id="{14B52F97-DAAD-46FF-BC7A-890A4A7E4D1E}"/>
              </a:ext>
            </a:extLst>
          </p:cNvPr>
          <p:cNvSpPr txBox="1">
            <a:spLocks noChangeArrowheads="1"/>
          </p:cNvSpPr>
          <p:nvPr/>
        </p:nvSpPr>
        <p:spPr bwMode="auto">
          <a:xfrm>
            <a:off x="228600" y="1527908"/>
            <a:ext cx="8077200" cy="2277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342900" indent="-342900">
              <a:spcBef>
                <a:spcPct val="50000"/>
              </a:spcBef>
            </a:pPr>
            <a:r>
              <a:rPr lang="cs-CZ" altLang="cs-CZ" sz="2800" dirty="0"/>
              <a:t>Produced when plant is attacked</a:t>
            </a:r>
          </a:p>
          <a:p>
            <a:pPr marL="342900" indent="-342900">
              <a:spcBef>
                <a:spcPct val="50000"/>
              </a:spcBef>
            </a:pPr>
            <a:r>
              <a:rPr lang="cs-CZ" altLang="cs-CZ" sz="2800" dirty="0"/>
              <a:t>Function:</a:t>
            </a:r>
          </a:p>
          <a:p>
            <a:pPr marL="1085850" lvl="1" indent="-342900">
              <a:spcBef>
                <a:spcPct val="50000"/>
              </a:spcBef>
            </a:pPr>
            <a:r>
              <a:rPr lang="cs-CZ" altLang="cs-CZ" sz="2400" dirty="0"/>
              <a:t>Inform other branches or other species</a:t>
            </a:r>
          </a:p>
          <a:p>
            <a:pPr marL="1085850" lvl="1" indent="-342900">
              <a:spcBef>
                <a:spcPct val="50000"/>
              </a:spcBef>
            </a:pPr>
            <a:r>
              <a:rPr lang="cs-CZ" altLang="cs-CZ" sz="2400" dirty="0"/>
              <a:t>Attract herbivore‘s predator?</a:t>
            </a:r>
          </a:p>
        </p:txBody>
      </p:sp>
      <p:sp>
        <p:nvSpPr>
          <p:cNvPr id="5" name="Rectangle 2">
            <a:extLst>
              <a:ext uri="{FF2B5EF4-FFF2-40B4-BE49-F238E27FC236}">
                <a16:creationId xmlns:a16="http://schemas.microsoft.com/office/drawing/2014/main" id="{EE7EF788-A2CA-4CD6-A6A9-B8F664F4D2F8}"/>
              </a:ext>
            </a:extLst>
          </p:cNvPr>
          <p:cNvSpPr txBox="1">
            <a:spLocks noChangeArrowheads="1"/>
          </p:cNvSpPr>
          <p:nvPr/>
        </p:nvSpPr>
        <p:spPr>
          <a:xfrm>
            <a:off x="647700" y="76199"/>
            <a:ext cx="7772400" cy="914401"/>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spcBef>
                <a:spcPct val="50000"/>
              </a:spcBef>
              <a:buFontTx/>
              <a:buNone/>
            </a:pPr>
            <a:r>
              <a:rPr lang="cs-CZ" altLang="cs-CZ" sz="4400" dirty="0"/>
              <a:t>Plant </a:t>
            </a:r>
            <a:r>
              <a:rPr lang="cs-CZ" altLang="cs-CZ" sz="4400"/>
              <a:t>volatile organic compounds</a:t>
            </a:r>
            <a:endParaRPr lang="en-GB" altLang="cs-CZ" sz="4400" dirty="0"/>
          </a:p>
        </p:txBody>
      </p:sp>
    </p:spTree>
    <p:extLst>
      <p:ext uri="{BB962C8B-B14F-4D97-AF65-F5344CB8AC3E}">
        <p14:creationId xmlns:p14="http://schemas.microsoft.com/office/powerpoint/2010/main" val="35554726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rotWithShape="1">
          <a:blip r:embed="rId2">
            <a:extLst>
              <a:ext uri="{28A0092B-C50C-407E-A947-70E740481C1C}">
                <a14:useLocalDpi xmlns:a14="http://schemas.microsoft.com/office/drawing/2010/main"/>
              </a:ext>
            </a:extLst>
          </a:blip>
          <a:srcRect l="2763"/>
          <a:stretch/>
        </p:blipFill>
        <p:spPr bwMode="auto">
          <a:xfrm>
            <a:off x="-1" y="0"/>
            <a:ext cx="5364163" cy="638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539" name="Text Box 3"/>
          <p:cNvSpPr txBox="1">
            <a:spLocks noChangeArrowheads="1"/>
          </p:cNvSpPr>
          <p:nvPr/>
        </p:nvSpPr>
        <p:spPr bwMode="auto">
          <a:xfrm>
            <a:off x="0" y="5589588"/>
            <a:ext cx="5638800" cy="1077218"/>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GB" altLang="cs-CZ"/>
              <a:t>Dipterocarp</a:t>
            </a:r>
            <a:r>
              <a:rPr lang="cs-CZ" altLang="cs-CZ"/>
              <a:t>u</a:t>
            </a:r>
            <a:r>
              <a:rPr lang="en-GB" altLang="cs-CZ"/>
              <a:t>s: mass flowering at irregular intervals of 2-10 years</a:t>
            </a:r>
          </a:p>
        </p:txBody>
      </p:sp>
      <p:sp>
        <p:nvSpPr>
          <p:cNvPr id="65540" name="Line 4"/>
          <p:cNvSpPr>
            <a:spLocks noChangeShapeType="1"/>
          </p:cNvSpPr>
          <p:nvPr/>
        </p:nvSpPr>
        <p:spPr bwMode="auto">
          <a:xfrm flipH="1">
            <a:off x="3810000" y="4038600"/>
            <a:ext cx="1066800" cy="533400"/>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41" name="Text Box 5"/>
          <p:cNvSpPr txBox="1">
            <a:spLocks noChangeArrowheads="1"/>
          </p:cNvSpPr>
          <p:nvPr/>
        </p:nvSpPr>
        <p:spPr bwMode="auto">
          <a:xfrm>
            <a:off x="5364163" y="0"/>
            <a:ext cx="3765982" cy="1692771"/>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cs-CZ" altLang="cs-CZ" sz="4000">
                <a:solidFill>
                  <a:schemeClr val="tx2"/>
                </a:solidFill>
              </a:rPr>
              <a:t>Escape in time </a:t>
            </a:r>
            <a:r>
              <a:rPr lang="en-US" altLang="cs-CZ"/>
              <a:t>Defense by</a:t>
            </a:r>
            <a:br>
              <a:rPr lang="cs-CZ" altLang="cs-CZ"/>
            </a:br>
            <a:r>
              <a:rPr lang="en-US" altLang="cs-CZ"/>
              <a:t>herbivore saturation</a:t>
            </a:r>
          </a:p>
        </p:txBody>
      </p:sp>
      <p:pic>
        <p:nvPicPr>
          <p:cNvPr id="65542" name="Picture 6" descr="ImageVN218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94770" y="4258569"/>
            <a:ext cx="3635375" cy="240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3" name="Picture 7" descr="ImageVN217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94769" y="1829694"/>
            <a:ext cx="3635375"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55527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549275"/>
            <a:ext cx="5651500" cy="423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51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51500" y="0"/>
            <a:ext cx="3492500" cy="2581275"/>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516"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651500" y="2133600"/>
            <a:ext cx="3492500" cy="2867025"/>
          </a:xfrm>
          <a:prstGeom prst="rect">
            <a:avLst/>
          </a:prstGeom>
          <a:noFill/>
          <a:ln w="1905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517"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651500" y="4652963"/>
            <a:ext cx="3492500" cy="3227387"/>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518"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3500438"/>
            <a:ext cx="5651500" cy="3868737"/>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519" name="Text Box 7"/>
          <p:cNvSpPr txBox="1">
            <a:spLocks noChangeArrowheads="1"/>
          </p:cNvSpPr>
          <p:nvPr/>
        </p:nvSpPr>
        <p:spPr bwMode="auto">
          <a:xfrm>
            <a:off x="0" y="6584950"/>
            <a:ext cx="2222500" cy="366713"/>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cs-CZ" sz="1800" i="1"/>
              <a:t>Phragmites communis</a:t>
            </a:r>
          </a:p>
        </p:txBody>
      </p:sp>
      <p:sp>
        <p:nvSpPr>
          <p:cNvPr id="64520" name="Text Box 8"/>
          <p:cNvSpPr txBox="1">
            <a:spLocks noChangeArrowheads="1"/>
          </p:cNvSpPr>
          <p:nvPr/>
        </p:nvSpPr>
        <p:spPr bwMode="auto">
          <a:xfrm>
            <a:off x="5651500" y="1800225"/>
            <a:ext cx="1825625" cy="396875"/>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cs-CZ" sz="2000" i="1"/>
              <a:t>Juncus bufonius</a:t>
            </a:r>
            <a:endParaRPr lang="en-US" altLang="cs-CZ" sz="2800"/>
          </a:p>
        </p:txBody>
      </p:sp>
      <p:sp>
        <p:nvSpPr>
          <p:cNvPr id="64521" name="Text Box 9"/>
          <p:cNvSpPr txBox="1">
            <a:spLocks noChangeArrowheads="1"/>
          </p:cNvSpPr>
          <p:nvPr/>
        </p:nvSpPr>
        <p:spPr bwMode="auto">
          <a:xfrm>
            <a:off x="5651500" y="4321175"/>
            <a:ext cx="2133600" cy="396875"/>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cs-CZ" sz="2000" i="1"/>
              <a:t>Coleanthus subtilis</a:t>
            </a:r>
            <a:endParaRPr lang="en-US" altLang="cs-CZ" sz="2800"/>
          </a:p>
        </p:txBody>
      </p:sp>
      <p:sp>
        <p:nvSpPr>
          <p:cNvPr id="64522" name="Text Box 10"/>
          <p:cNvSpPr txBox="1">
            <a:spLocks noChangeArrowheads="1"/>
          </p:cNvSpPr>
          <p:nvPr/>
        </p:nvSpPr>
        <p:spPr bwMode="auto">
          <a:xfrm>
            <a:off x="5651500" y="6561138"/>
            <a:ext cx="1855788" cy="396875"/>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cs-CZ" sz="2000" i="1"/>
              <a:t>Carex bohemica</a:t>
            </a:r>
            <a:endParaRPr lang="en-US" altLang="cs-CZ" sz="2000"/>
          </a:p>
        </p:txBody>
      </p:sp>
      <p:sp>
        <p:nvSpPr>
          <p:cNvPr id="64523" name="Text Box 11"/>
          <p:cNvSpPr txBox="1">
            <a:spLocks noChangeArrowheads="1"/>
          </p:cNvSpPr>
          <p:nvPr/>
        </p:nvSpPr>
        <p:spPr bwMode="auto">
          <a:xfrm>
            <a:off x="0" y="0"/>
            <a:ext cx="5651500" cy="579438"/>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cs-CZ" sz="4000"/>
              <a:t>Apparent vs. unapparent plants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2"/>
          <p:cNvSpPr txBox="1">
            <a:spLocks noChangeArrowheads="1"/>
          </p:cNvSpPr>
          <p:nvPr/>
        </p:nvSpPr>
        <p:spPr bwMode="auto">
          <a:xfrm>
            <a:off x="5003800" y="0"/>
            <a:ext cx="4140200" cy="6908800"/>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cs-CZ" dirty="0"/>
          </a:p>
          <a:p>
            <a:pPr>
              <a:spcBef>
                <a:spcPct val="0"/>
              </a:spcBef>
              <a:buFontTx/>
              <a:buNone/>
            </a:pPr>
            <a:endParaRPr lang="en-US" altLang="cs-CZ" dirty="0"/>
          </a:p>
          <a:p>
            <a:pPr>
              <a:spcBef>
                <a:spcPct val="0"/>
              </a:spcBef>
              <a:buFontTx/>
              <a:buNone/>
            </a:pPr>
            <a:r>
              <a:rPr lang="en-US" altLang="cs-CZ" sz="2400" dirty="0"/>
              <a:t>Three plant strategies:</a:t>
            </a:r>
          </a:p>
          <a:p>
            <a:pPr>
              <a:spcBef>
                <a:spcPct val="0"/>
              </a:spcBef>
              <a:buFontTx/>
              <a:buNone/>
            </a:pPr>
            <a:r>
              <a:rPr lang="en-US" altLang="cs-CZ" sz="2400" dirty="0"/>
              <a:t> </a:t>
            </a:r>
          </a:p>
          <a:p>
            <a:pPr>
              <a:spcBef>
                <a:spcPct val="0"/>
              </a:spcBef>
            </a:pPr>
            <a:r>
              <a:rPr lang="en-US" altLang="cs-CZ" sz="2400" dirty="0"/>
              <a:t> high investment in growth and low in defense in resource-rich environment</a:t>
            </a:r>
          </a:p>
          <a:p>
            <a:pPr>
              <a:spcBef>
                <a:spcPct val="0"/>
              </a:spcBef>
              <a:buFontTx/>
              <a:buNone/>
            </a:pPr>
            <a:endParaRPr lang="en-US" altLang="cs-CZ" sz="2400" dirty="0"/>
          </a:p>
          <a:p>
            <a:pPr>
              <a:spcBef>
                <a:spcPct val="0"/>
              </a:spcBef>
              <a:buFontTx/>
              <a:buNone/>
            </a:pPr>
            <a:r>
              <a:rPr lang="en-US" altLang="cs-CZ" sz="2400" dirty="0"/>
              <a:t>-- unapparent plants: escape from herbivory in time or space</a:t>
            </a:r>
          </a:p>
          <a:p>
            <a:pPr>
              <a:spcBef>
                <a:spcPct val="0"/>
              </a:spcBef>
              <a:buFontTx/>
              <a:buNone/>
            </a:pPr>
            <a:endParaRPr lang="en-US" altLang="cs-CZ" sz="2400" dirty="0"/>
          </a:p>
          <a:p>
            <a:pPr>
              <a:spcBef>
                <a:spcPct val="0"/>
              </a:spcBef>
              <a:buFontTx/>
              <a:buNone/>
            </a:pPr>
            <a:r>
              <a:rPr lang="en-US" altLang="cs-CZ" sz="2400" dirty="0"/>
              <a:t>-- apparent plants: tolerance to herbivory</a:t>
            </a:r>
          </a:p>
          <a:p>
            <a:pPr>
              <a:spcBef>
                <a:spcPct val="0"/>
              </a:spcBef>
              <a:buFontTx/>
              <a:buNone/>
            </a:pPr>
            <a:endParaRPr lang="en-US" altLang="cs-CZ" sz="2400" dirty="0"/>
          </a:p>
          <a:p>
            <a:pPr>
              <a:spcBef>
                <a:spcPct val="0"/>
              </a:spcBef>
            </a:pPr>
            <a:r>
              <a:rPr lang="en-US" altLang="cs-CZ" sz="2400" dirty="0"/>
              <a:t> low investment in growth and high in defense in resource-poor environment</a:t>
            </a:r>
          </a:p>
          <a:p>
            <a:pPr>
              <a:spcBef>
                <a:spcPct val="0"/>
              </a:spcBef>
              <a:buFontTx/>
              <a:buNone/>
            </a:pPr>
            <a:endParaRPr lang="en-US" altLang="cs-CZ" sz="2400" dirty="0"/>
          </a:p>
        </p:txBody>
      </p:sp>
      <p:pic>
        <p:nvPicPr>
          <p:cNvPr id="62467"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404813"/>
            <a:ext cx="4976813" cy="587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A68F25A6-0BFA-4AE0-B294-B06670B56723}"/>
              </a:ext>
            </a:extLst>
          </p:cNvPr>
          <p:cNvSpPr/>
          <p:nvPr/>
        </p:nvSpPr>
        <p:spPr bwMode="auto">
          <a:xfrm>
            <a:off x="152400" y="4800600"/>
            <a:ext cx="4572000" cy="137160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New Roman"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b="1"/>
              <a:t>Carnivorous predators</a:t>
            </a:r>
            <a:endParaRPr lang="en-US" b="1" dirty="0"/>
          </a:p>
        </p:txBody>
      </p:sp>
      <p:sp>
        <p:nvSpPr>
          <p:cNvPr id="3" name="TextBox 2"/>
          <p:cNvSpPr txBox="1"/>
          <p:nvPr/>
        </p:nvSpPr>
        <p:spPr>
          <a:xfrm>
            <a:off x="1066800" y="3048000"/>
            <a:ext cx="7543800" cy="584775"/>
          </a:xfrm>
          <a:prstGeom prst="rect">
            <a:avLst/>
          </a:prstGeom>
          <a:noFill/>
        </p:spPr>
        <p:txBody>
          <a:bodyPr wrap="square" rtlCol="0">
            <a:spAutoFit/>
          </a:bodyPr>
          <a:lstStyle/>
          <a:p>
            <a:pPr algn="ctr"/>
            <a:r>
              <a:rPr lang="cs-CZ" sz="3200"/>
              <a:t>Classical example, a bit of modelling first...</a:t>
            </a:r>
            <a:endParaRPr lang="en-US" sz="3200" dirty="0"/>
          </a:p>
        </p:txBody>
      </p:sp>
    </p:spTree>
    <p:extLst>
      <p:ext uri="{BB962C8B-B14F-4D97-AF65-F5344CB8AC3E}">
        <p14:creationId xmlns:p14="http://schemas.microsoft.com/office/powerpoint/2010/main" val="424416779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ctrTitle"/>
          </p:nvPr>
        </p:nvSpPr>
        <p:spPr>
          <a:xfrm>
            <a:off x="228600" y="228601"/>
            <a:ext cx="8610600" cy="3371850"/>
          </a:xfrm>
        </p:spPr>
        <p:txBody>
          <a:bodyPr/>
          <a:lstStyle/>
          <a:p>
            <a:pPr eaLnBrk="1" hangingPunct="1"/>
            <a:r>
              <a:rPr lang="cs-CZ" altLang="cs-CZ" dirty="0"/>
              <a:t>„</a:t>
            </a:r>
            <a:r>
              <a:rPr lang="cs-CZ" altLang="cs-CZ" dirty="0" err="1"/>
              <a:t>Weirdly</a:t>
            </a:r>
            <a:r>
              <a:rPr lang="cs-CZ" altLang="cs-CZ" dirty="0"/>
              <a:t>“ </a:t>
            </a:r>
            <a:r>
              <a:rPr lang="cs-CZ" altLang="cs-CZ" dirty="0" err="1"/>
              <a:t>feeding</a:t>
            </a:r>
            <a:r>
              <a:rPr lang="cs-CZ" altLang="cs-CZ" dirty="0"/>
              <a:t> </a:t>
            </a:r>
            <a:r>
              <a:rPr lang="cs-CZ" altLang="cs-CZ" dirty="0" err="1"/>
              <a:t>plants</a:t>
            </a:r>
            <a:br>
              <a:rPr lang="cs-CZ" altLang="cs-CZ" dirty="0"/>
            </a:br>
            <a:r>
              <a:rPr lang="cs-CZ" altLang="cs-CZ" sz="3200" dirty="0" err="1"/>
              <a:t>vascular</a:t>
            </a:r>
            <a:r>
              <a:rPr lang="cs-CZ" altLang="cs-CZ" sz="3200" dirty="0"/>
              <a:t> </a:t>
            </a:r>
            <a:r>
              <a:rPr lang="cs-CZ" altLang="cs-CZ" sz="3200" dirty="0" err="1"/>
              <a:t>plants</a:t>
            </a:r>
            <a:r>
              <a:rPr lang="cs-CZ" altLang="cs-CZ" sz="3200" dirty="0"/>
              <a:t> </a:t>
            </a:r>
            <a:r>
              <a:rPr lang="cs-CZ" altLang="cs-CZ" sz="3200" dirty="0" err="1"/>
              <a:t>which</a:t>
            </a:r>
            <a:r>
              <a:rPr lang="cs-CZ" altLang="cs-CZ" sz="3200" dirty="0"/>
              <a:t> </a:t>
            </a:r>
            <a:r>
              <a:rPr lang="cs-CZ" altLang="cs-CZ" sz="3200" dirty="0" err="1"/>
              <a:t>consume</a:t>
            </a:r>
            <a:r>
              <a:rPr lang="cs-CZ" altLang="cs-CZ" sz="3200" dirty="0"/>
              <a:t> </a:t>
            </a:r>
            <a:r>
              <a:rPr lang="cs-CZ" altLang="cs-CZ" sz="3200" dirty="0" err="1"/>
              <a:t>other</a:t>
            </a:r>
            <a:r>
              <a:rPr lang="cs-CZ" altLang="cs-CZ" sz="3200" dirty="0"/>
              <a:t> </a:t>
            </a:r>
            <a:r>
              <a:rPr lang="cs-CZ" altLang="cs-CZ" sz="3200" dirty="0" err="1"/>
              <a:t>organisms</a:t>
            </a:r>
            <a:endParaRPr lang="cs-CZ" altLang="cs-CZ" dirty="0"/>
          </a:p>
        </p:txBody>
      </p:sp>
      <p:sp>
        <p:nvSpPr>
          <p:cNvPr id="36867" name="Rectangle 3"/>
          <p:cNvSpPr>
            <a:spLocks noGrp="1" noChangeArrowheads="1"/>
          </p:cNvSpPr>
          <p:nvPr>
            <p:ph type="subTitle" idx="1"/>
          </p:nvPr>
        </p:nvSpPr>
        <p:spPr/>
        <p:txBody>
          <a:bodyPr/>
          <a:lstStyle/>
          <a:p>
            <a:pPr eaLnBrk="1" hangingPunct="1"/>
            <a:r>
              <a:rPr lang="cs-CZ" altLang="cs-CZ" b="1" dirty="0"/>
              <a:t>(</a:t>
            </a:r>
            <a:r>
              <a:rPr lang="cs-CZ" altLang="cs-CZ" b="1" dirty="0" err="1"/>
              <a:t>hemi</a:t>
            </a:r>
            <a:r>
              <a:rPr lang="cs-CZ" altLang="cs-CZ" b="1" dirty="0"/>
              <a:t>-</a:t>
            </a:r>
            <a:r>
              <a:rPr lang="cs-CZ" altLang="cs-CZ" b="1"/>
              <a:t>)parasites,</a:t>
            </a:r>
            <a:endParaRPr lang="cs-CZ" altLang="cs-CZ" b="1" dirty="0"/>
          </a:p>
          <a:p>
            <a:pPr eaLnBrk="1" hangingPunct="1"/>
            <a:r>
              <a:rPr lang="cs-CZ" altLang="cs-CZ" b="1"/>
              <a:t>mycoheterotrophs,</a:t>
            </a:r>
            <a:endParaRPr lang="cs-CZ" altLang="cs-CZ" b="1" dirty="0"/>
          </a:p>
          <a:p>
            <a:pPr eaLnBrk="1" hangingPunct="1"/>
            <a:r>
              <a:rPr lang="cs-CZ" altLang="cs-CZ" b="1" dirty="0" err="1"/>
              <a:t>carnivorous</a:t>
            </a:r>
            <a:r>
              <a:rPr lang="cs-CZ" altLang="cs-CZ" b="1" dirty="0"/>
              <a:t> </a:t>
            </a:r>
            <a:r>
              <a:rPr lang="cs-CZ" altLang="cs-CZ" b="1" dirty="0" err="1"/>
              <a:t>plants</a:t>
            </a:r>
            <a:endParaRPr lang="cs-CZ" altLang="cs-CZ" b="1" dirty="0"/>
          </a:p>
        </p:txBody>
      </p:sp>
    </p:spTree>
    <p:extLst>
      <p:ext uri="{BB962C8B-B14F-4D97-AF65-F5344CB8AC3E}">
        <p14:creationId xmlns:p14="http://schemas.microsoft.com/office/powerpoint/2010/main" val="196323251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hidden="1"/>
          <p:cNvSpPr>
            <a:spLocks noGrp="1" noChangeArrowheads="1"/>
          </p:cNvSpPr>
          <p:nvPr>
            <p:ph type="title"/>
          </p:nvPr>
        </p:nvSpPr>
        <p:spPr/>
        <p:txBody>
          <a:bodyPr/>
          <a:lstStyle/>
          <a:p>
            <a:pPr eaLnBrk="1" hangingPunct="1"/>
            <a:endParaRPr lang="cs-CZ" altLang="cs-CZ"/>
          </a:p>
        </p:txBody>
      </p:sp>
      <p:sp>
        <p:nvSpPr>
          <p:cNvPr id="37891" name="Rectangle 3" descr="P1020771"/>
          <p:cNvSpPr>
            <a:spLocks noGrp="1" noChangeAspect="1" noChangeArrowheads="1"/>
          </p:cNvSpPr>
          <p:nvPr isPhoto="1"/>
        </p:nvSpPr>
        <p:spPr bwMode="auto">
          <a:xfrm>
            <a:off x="0" y="0"/>
            <a:ext cx="9144000" cy="685800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endParaRPr lang="cs-CZ" altLang="en-US" sz="1800"/>
          </a:p>
        </p:txBody>
      </p:sp>
      <p:sp>
        <p:nvSpPr>
          <p:cNvPr id="109572" name="Text Box 4"/>
          <p:cNvSpPr txBox="1">
            <a:spLocks noChangeArrowheads="1"/>
          </p:cNvSpPr>
          <p:nvPr/>
        </p:nvSpPr>
        <p:spPr bwMode="auto">
          <a:xfrm>
            <a:off x="685800" y="990600"/>
            <a:ext cx="7924800" cy="823913"/>
          </a:xfrm>
          <a:prstGeom prst="rect">
            <a:avLst/>
          </a:prstGeom>
          <a:gradFill rotWithShape="1">
            <a:gsLst>
              <a:gs pos="0">
                <a:schemeClr val="bg1">
                  <a:alpha val="70000"/>
                </a:schemeClr>
              </a:gs>
              <a:gs pos="100000">
                <a:schemeClr val="bg1">
                  <a:gamma/>
                  <a:shade val="46275"/>
                  <a:invGamma/>
                  <a:alpha val="67999"/>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cs-CZ" altLang="cs-CZ" sz="4800" dirty="0" err="1"/>
              <a:t>Parasitic</a:t>
            </a:r>
            <a:r>
              <a:rPr lang="cs-CZ" altLang="cs-CZ" sz="4800" dirty="0"/>
              <a:t> </a:t>
            </a:r>
            <a:r>
              <a:rPr lang="cs-CZ" altLang="cs-CZ" sz="4800" dirty="0" err="1"/>
              <a:t>plants</a:t>
            </a:r>
            <a:r>
              <a:rPr lang="cs-CZ" altLang="cs-CZ" sz="4800" dirty="0"/>
              <a:t> </a:t>
            </a:r>
          </a:p>
        </p:txBody>
      </p:sp>
      <p:sp>
        <p:nvSpPr>
          <p:cNvPr id="37893" name="Text Box 5"/>
          <p:cNvSpPr txBox="1">
            <a:spLocks noChangeArrowheads="1"/>
          </p:cNvSpPr>
          <p:nvPr/>
        </p:nvSpPr>
        <p:spPr bwMode="auto">
          <a:xfrm>
            <a:off x="2667000" y="3966924"/>
            <a:ext cx="3810000" cy="36933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50000"/>
              </a:spcBef>
              <a:buFontTx/>
              <a:buNone/>
            </a:pPr>
            <a:r>
              <a:rPr lang="cs-CZ" altLang="cs-CZ" sz="1800" dirty="0" err="1"/>
              <a:t>Even</a:t>
            </a:r>
            <a:r>
              <a:rPr lang="cs-CZ" altLang="cs-CZ" sz="1800" dirty="0"/>
              <a:t> </a:t>
            </a:r>
            <a:r>
              <a:rPr lang="cs-CZ" altLang="cs-CZ" sz="1800" dirty="0" err="1"/>
              <a:t>vascular</a:t>
            </a:r>
            <a:r>
              <a:rPr lang="cs-CZ" altLang="cs-CZ" sz="1800" dirty="0"/>
              <a:t> </a:t>
            </a:r>
            <a:r>
              <a:rPr lang="cs-CZ" altLang="cs-CZ" sz="1800" dirty="0" err="1"/>
              <a:t>plants</a:t>
            </a:r>
            <a:r>
              <a:rPr lang="cs-CZ" altLang="cs-CZ" sz="1800" dirty="0"/>
              <a:t> </a:t>
            </a:r>
            <a:r>
              <a:rPr lang="cs-CZ" altLang="cs-CZ" sz="1800" dirty="0" err="1"/>
              <a:t>can</a:t>
            </a:r>
            <a:r>
              <a:rPr lang="cs-CZ" altLang="cs-CZ" sz="1800" dirty="0"/>
              <a:t> </a:t>
            </a:r>
            <a:r>
              <a:rPr lang="cs-CZ" altLang="cs-CZ" sz="1800" dirty="0" err="1"/>
              <a:t>parasitise</a:t>
            </a:r>
            <a:endParaRPr lang="cs-CZ" altLang="cs-CZ" sz="1800" dirty="0"/>
          </a:p>
        </p:txBody>
      </p:sp>
    </p:spTree>
    <p:extLst>
      <p:ext uri="{BB962C8B-B14F-4D97-AF65-F5344CB8AC3E}">
        <p14:creationId xmlns:p14="http://schemas.microsoft.com/office/powerpoint/2010/main" val="162313621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76200" y="76200"/>
            <a:ext cx="8839200" cy="1066800"/>
          </a:xfrm>
        </p:spPr>
        <p:txBody>
          <a:bodyPr/>
          <a:lstStyle/>
          <a:p>
            <a:pPr eaLnBrk="1" hangingPunct="1"/>
            <a:r>
              <a:rPr lang="cs-CZ" altLang="cs-CZ" dirty="0" err="1"/>
              <a:t>Types</a:t>
            </a:r>
            <a:r>
              <a:rPr lang="cs-CZ" altLang="cs-CZ" dirty="0"/>
              <a:t> </a:t>
            </a:r>
            <a:r>
              <a:rPr lang="cs-CZ" altLang="cs-CZ" dirty="0" err="1"/>
              <a:t>of</a:t>
            </a:r>
            <a:r>
              <a:rPr lang="cs-CZ" altLang="cs-CZ" dirty="0"/>
              <a:t> plant </a:t>
            </a:r>
            <a:r>
              <a:rPr lang="cs-CZ" altLang="cs-CZ" dirty="0" err="1"/>
              <a:t>parasites</a:t>
            </a:r>
            <a:endParaRPr lang="cs-CZ" altLang="cs-CZ" dirty="0"/>
          </a:p>
        </p:txBody>
      </p:sp>
      <p:sp>
        <p:nvSpPr>
          <p:cNvPr id="38915" name="Rectangle 3"/>
          <p:cNvSpPr>
            <a:spLocks noGrp="1" noChangeArrowheads="1"/>
          </p:cNvSpPr>
          <p:nvPr>
            <p:ph type="body" idx="1"/>
          </p:nvPr>
        </p:nvSpPr>
        <p:spPr>
          <a:xfrm>
            <a:off x="76200" y="1981200"/>
            <a:ext cx="9067800" cy="4876800"/>
          </a:xfrm>
        </p:spPr>
        <p:txBody>
          <a:bodyPr/>
          <a:lstStyle/>
          <a:p>
            <a:pPr eaLnBrk="1" hangingPunct="1"/>
            <a:r>
              <a:rPr lang="cs-CZ" altLang="cs-CZ" b="1" dirty="0" err="1"/>
              <a:t>Holoparasites</a:t>
            </a:r>
            <a:r>
              <a:rPr lang="cs-CZ" altLang="cs-CZ" dirty="0"/>
              <a:t> – no </a:t>
            </a:r>
            <a:r>
              <a:rPr lang="cs-CZ" altLang="cs-CZ" dirty="0" err="1"/>
              <a:t>photosynthesis</a:t>
            </a:r>
            <a:r>
              <a:rPr lang="cs-CZ" altLang="cs-CZ" dirty="0"/>
              <a:t>,</a:t>
            </a:r>
            <a:br>
              <a:rPr lang="cs-CZ" altLang="cs-CZ" dirty="0"/>
            </a:br>
            <a:r>
              <a:rPr lang="cs-CZ" altLang="cs-CZ" dirty="0" err="1"/>
              <a:t>get</a:t>
            </a:r>
            <a:r>
              <a:rPr lang="cs-CZ" altLang="cs-CZ" dirty="0"/>
              <a:t> </a:t>
            </a:r>
            <a:r>
              <a:rPr lang="cs-CZ" altLang="cs-CZ" dirty="0" err="1"/>
              <a:t>all</a:t>
            </a:r>
            <a:r>
              <a:rPr lang="cs-CZ" altLang="cs-CZ" dirty="0"/>
              <a:t> </a:t>
            </a:r>
            <a:r>
              <a:rPr lang="cs-CZ" altLang="cs-CZ" dirty="0" err="1"/>
              <a:t>resources</a:t>
            </a:r>
            <a:r>
              <a:rPr lang="cs-CZ" altLang="cs-CZ" dirty="0"/>
              <a:t> </a:t>
            </a:r>
            <a:r>
              <a:rPr lang="cs-CZ" altLang="cs-CZ" dirty="0" err="1"/>
              <a:t>from</a:t>
            </a:r>
            <a:r>
              <a:rPr lang="cs-CZ" altLang="cs-CZ" dirty="0"/>
              <a:t> host, </a:t>
            </a:r>
            <a:r>
              <a:rPr lang="cs-CZ" altLang="cs-CZ" dirty="0" err="1"/>
              <a:t>including</a:t>
            </a:r>
            <a:r>
              <a:rPr lang="cs-CZ" altLang="cs-CZ" dirty="0"/>
              <a:t> </a:t>
            </a:r>
            <a:r>
              <a:rPr lang="cs-CZ" altLang="cs-CZ" dirty="0" err="1"/>
              <a:t>asimilates</a:t>
            </a:r>
            <a:endParaRPr lang="cs-CZ" altLang="cs-CZ" dirty="0"/>
          </a:p>
          <a:p>
            <a:pPr eaLnBrk="1" hangingPunct="1"/>
            <a:r>
              <a:rPr lang="cs-CZ" altLang="cs-CZ" b="1" dirty="0" err="1"/>
              <a:t>Hemiparasites</a:t>
            </a:r>
            <a:r>
              <a:rPr lang="cs-CZ" altLang="cs-CZ" dirty="0"/>
              <a:t> – </a:t>
            </a:r>
            <a:r>
              <a:rPr lang="cs-CZ" altLang="cs-CZ" dirty="0" err="1"/>
              <a:t>perform</a:t>
            </a:r>
            <a:r>
              <a:rPr lang="cs-CZ" altLang="cs-CZ" dirty="0"/>
              <a:t> </a:t>
            </a:r>
            <a:r>
              <a:rPr lang="cs-CZ" altLang="cs-CZ" dirty="0" err="1"/>
              <a:t>photosyntesis</a:t>
            </a:r>
            <a:r>
              <a:rPr lang="cs-CZ" altLang="cs-CZ" dirty="0"/>
              <a:t>,</a:t>
            </a:r>
            <a:br>
              <a:rPr lang="cs-CZ" altLang="cs-CZ" dirty="0"/>
            </a:br>
            <a:r>
              <a:rPr lang="cs-CZ" altLang="cs-CZ" dirty="0" err="1"/>
              <a:t>gain</a:t>
            </a:r>
            <a:r>
              <a:rPr lang="cs-CZ" altLang="cs-CZ" dirty="0"/>
              <a:t> </a:t>
            </a:r>
            <a:r>
              <a:rPr lang="cs-CZ" altLang="cs-CZ" dirty="0" err="1"/>
              <a:t>mainly</a:t>
            </a:r>
            <a:r>
              <a:rPr lang="cs-CZ" altLang="cs-CZ" dirty="0"/>
              <a:t> </a:t>
            </a:r>
            <a:r>
              <a:rPr lang="cs-CZ" altLang="cs-CZ" dirty="0" err="1"/>
              <a:t>water</a:t>
            </a:r>
            <a:r>
              <a:rPr lang="cs-CZ" altLang="cs-CZ" dirty="0"/>
              <a:t> and </a:t>
            </a:r>
            <a:r>
              <a:rPr lang="cs-CZ" altLang="cs-CZ" dirty="0" err="1"/>
              <a:t>mineral</a:t>
            </a:r>
            <a:r>
              <a:rPr lang="cs-CZ" altLang="cs-CZ" dirty="0"/>
              <a:t> </a:t>
            </a:r>
            <a:r>
              <a:rPr lang="cs-CZ" altLang="cs-CZ" dirty="0" err="1"/>
              <a:t>nutrients</a:t>
            </a:r>
            <a:br>
              <a:rPr lang="cs-CZ" altLang="cs-CZ" dirty="0"/>
            </a:br>
            <a:r>
              <a:rPr lang="cs-CZ" altLang="cs-CZ" dirty="0"/>
              <a:t>(but a bit </a:t>
            </a:r>
            <a:r>
              <a:rPr lang="cs-CZ" altLang="cs-CZ" dirty="0" err="1"/>
              <a:t>of</a:t>
            </a:r>
            <a:r>
              <a:rPr lang="cs-CZ" altLang="cs-CZ" dirty="0"/>
              <a:t> </a:t>
            </a:r>
            <a:r>
              <a:rPr lang="cs-CZ" altLang="cs-CZ" dirty="0" err="1"/>
              <a:t>asimilates</a:t>
            </a:r>
            <a:r>
              <a:rPr lang="cs-CZ" altLang="cs-CZ" dirty="0"/>
              <a:t> as </a:t>
            </a:r>
            <a:r>
              <a:rPr lang="cs-CZ" altLang="cs-CZ" dirty="0" err="1"/>
              <a:t>well</a:t>
            </a:r>
            <a:r>
              <a:rPr lang="cs-CZ" altLang="cs-CZ" dirty="0"/>
              <a:t>)</a:t>
            </a:r>
          </a:p>
          <a:p>
            <a:pPr eaLnBrk="1" hangingPunct="1"/>
            <a:r>
              <a:rPr lang="cs-CZ" altLang="cs-CZ" dirty="0"/>
              <a:t>Both types can be connected (using haustoria) to vascular bundles in roots or stems.</a:t>
            </a:r>
          </a:p>
          <a:p>
            <a:pPr eaLnBrk="1" hangingPunct="1"/>
            <a:r>
              <a:rPr lang="cs-CZ" altLang="cs-CZ" b="1" dirty="0"/>
              <a:t>Stem </a:t>
            </a:r>
            <a:r>
              <a:rPr lang="cs-CZ" altLang="cs-CZ" dirty="0"/>
              <a:t>vs. </a:t>
            </a:r>
            <a:r>
              <a:rPr lang="cs-CZ" altLang="cs-CZ" b="1" dirty="0"/>
              <a:t>root </a:t>
            </a:r>
            <a:r>
              <a:rPr lang="cs-CZ" altLang="cs-CZ" dirty="0"/>
              <a:t>parasites – canopy or ground</a:t>
            </a:r>
          </a:p>
        </p:txBody>
      </p:sp>
    </p:spTree>
    <p:extLst>
      <p:ext uri="{BB962C8B-B14F-4D97-AF65-F5344CB8AC3E}">
        <p14:creationId xmlns:p14="http://schemas.microsoft.com/office/powerpoint/2010/main" val="163883016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hidden="1"/>
          <p:cNvSpPr>
            <a:spLocks noGrp="1" noChangeArrowheads="1"/>
          </p:cNvSpPr>
          <p:nvPr>
            <p:ph type="title"/>
          </p:nvPr>
        </p:nvSpPr>
        <p:spPr/>
        <p:txBody>
          <a:bodyPr/>
          <a:lstStyle/>
          <a:p>
            <a:pPr eaLnBrk="1" hangingPunct="1"/>
            <a:endParaRPr lang="cs-CZ" altLang="cs-CZ"/>
          </a:p>
        </p:txBody>
      </p:sp>
      <p:sp>
        <p:nvSpPr>
          <p:cNvPr id="41987" name="Rectangle 3" descr="P1020769"/>
          <p:cNvSpPr>
            <a:spLocks noGrp="1" noChangeAspect="1" noChangeArrowheads="1"/>
          </p:cNvSpPr>
          <p:nvPr isPhoto="1"/>
        </p:nvSpPr>
        <p:spPr bwMode="auto">
          <a:xfrm>
            <a:off x="0" y="0"/>
            <a:ext cx="9144000" cy="685800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endParaRPr lang="cs-CZ" altLang="en-US" sz="1800"/>
          </a:p>
        </p:txBody>
      </p:sp>
      <p:sp>
        <p:nvSpPr>
          <p:cNvPr id="41988" name="Text Box 4"/>
          <p:cNvSpPr txBox="1">
            <a:spLocks noChangeArrowheads="1"/>
          </p:cNvSpPr>
          <p:nvPr/>
        </p:nvSpPr>
        <p:spPr bwMode="auto">
          <a:xfrm>
            <a:off x="11545" y="5934670"/>
            <a:ext cx="2117436" cy="92333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50000"/>
              </a:spcBef>
              <a:buFontTx/>
              <a:buNone/>
            </a:pPr>
            <a:r>
              <a:rPr lang="cs-CZ" altLang="cs-CZ" sz="1800" dirty="0" err="1"/>
              <a:t>Root</a:t>
            </a:r>
            <a:r>
              <a:rPr lang="cs-CZ" altLang="cs-CZ" sz="1800" dirty="0"/>
              <a:t> hemiparasite</a:t>
            </a:r>
            <a:br>
              <a:rPr lang="cs-CZ" altLang="cs-CZ" sz="1800" dirty="0"/>
            </a:br>
            <a:r>
              <a:rPr lang="cs-CZ" altLang="cs-CZ" sz="1800" i="1" dirty="0" err="1"/>
              <a:t>Rhinanthus</a:t>
            </a:r>
            <a:r>
              <a:rPr lang="cs-CZ" altLang="cs-CZ" sz="1800" i="1" dirty="0"/>
              <a:t> minor</a:t>
            </a:r>
            <a:r>
              <a:rPr lang="cs-CZ" altLang="cs-CZ" sz="1800" dirty="0"/>
              <a:t> </a:t>
            </a:r>
            <a:r>
              <a:rPr lang="cs-CZ" altLang="cs-CZ" sz="1800" i="1" dirty="0" err="1"/>
              <a:t>Orobanchaceae</a:t>
            </a:r>
            <a:endParaRPr lang="cs-CZ" altLang="cs-CZ" sz="1800" dirty="0"/>
          </a:p>
        </p:txBody>
      </p:sp>
      <p:sp>
        <p:nvSpPr>
          <p:cNvPr id="2" name="TextBox 1"/>
          <p:cNvSpPr txBox="1"/>
          <p:nvPr/>
        </p:nvSpPr>
        <p:spPr>
          <a:xfrm>
            <a:off x="2662381" y="0"/>
            <a:ext cx="6481619" cy="830997"/>
          </a:xfrm>
          <a:prstGeom prst="rect">
            <a:avLst/>
          </a:prstGeom>
          <a:solidFill>
            <a:schemeClr val="bg1"/>
          </a:solidFill>
        </p:spPr>
        <p:txBody>
          <a:bodyPr wrap="square" rtlCol="0">
            <a:spAutoFit/>
          </a:bodyPr>
          <a:lstStyle/>
          <a:p>
            <a:r>
              <a:rPr lang="cs-CZ" dirty="0"/>
              <a:t>It </a:t>
            </a:r>
            <a:r>
              <a:rPr lang="cs-CZ" dirty="0" err="1"/>
              <a:t>is</a:t>
            </a:r>
            <a:r>
              <a:rPr lang="cs-CZ" dirty="0"/>
              <a:t> </a:t>
            </a:r>
            <a:r>
              <a:rPr lang="cs-CZ" dirty="0" err="1"/>
              <a:t>difficult</a:t>
            </a:r>
            <a:r>
              <a:rPr lang="cs-CZ" dirty="0"/>
              <a:t> to </a:t>
            </a:r>
            <a:r>
              <a:rPr lang="cs-CZ" dirty="0" err="1"/>
              <a:t>recognize</a:t>
            </a:r>
            <a:r>
              <a:rPr lang="cs-CZ" dirty="0"/>
              <a:t> </a:t>
            </a:r>
            <a:r>
              <a:rPr lang="cs-CZ" dirty="0" err="1"/>
              <a:t>hemiparasites</a:t>
            </a:r>
            <a:r>
              <a:rPr lang="cs-CZ" dirty="0"/>
              <a:t> in </a:t>
            </a:r>
            <a:r>
              <a:rPr lang="cs-CZ" err="1"/>
              <a:t>the</a:t>
            </a:r>
            <a:r>
              <a:rPr lang="cs-CZ"/>
              <a:t> field</a:t>
            </a:r>
            <a:br>
              <a:rPr lang="cs-CZ"/>
            </a:br>
            <a:r>
              <a:rPr lang="cs-CZ"/>
              <a:t>– </a:t>
            </a:r>
            <a:r>
              <a:rPr lang="cs-CZ" dirty="0" err="1"/>
              <a:t>they</a:t>
            </a:r>
            <a:r>
              <a:rPr lang="cs-CZ" dirty="0"/>
              <a:t> are green, just </a:t>
            </a:r>
            <a:r>
              <a:rPr lang="cs-CZ" dirty="0" err="1"/>
              <a:t>their</a:t>
            </a:r>
            <a:r>
              <a:rPr lang="cs-CZ" dirty="0"/>
              <a:t> </a:t>
            </a:r>
            <a:r>
              <a:rPr lang="cs-CZ" dirty="0" err="1"/>
              <a:t>roots</a:t>
            </a:r>
            <a:r>
              <a:rPr lang="cs-CZ" dirty="0"/>
              <a:t> are very </a:t>
            </a:r>
            <a:r>
              <a:rPr lang="cs-CZ" dirty="0" err="1"/>
              <a:t>small</a:t>
            </a:r>
            <a:r>
              <a:rPr lang="cs-CZ" dirty="0"/>
              <a:t>.</a:t>
            </a:r>
            <a:endParaRPr lang="en-US" dirty="0"/>
          </a:p>
        </p:txBody>
      </p:sp>
    </p:spTree>
    <p:extLst>
      <p:ext uri="{BB962C8B-B14F-4D97-AF65-F5344CB8AC3E}">
        <p14:creationId xmlns:p14="http://schemas.microsoft.com/office/powerpoint/2010/main" val="825611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9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hidden="1"/>
          <p:cNvSpPr>
            <a:spLocks noGrp="1" noChangeArrowheads="1"/>
          </p:cNvSpPr>
          <p:nvPr>
            <p:ph type="title"/>
          </p:nvPr>
        </p:nvSpPr>
        <p:spPr/>
        <p:txBody>
          <a:bodyPr/>
          <a:lstStyle/>
          <a:p>
            <a:pPr eaLnBrk="1" hangingPunct="1"/>
            <a:endParaRPr lang="cs-CZ" altLang="cs-CZ"/>
          </a:p>
        </p:txBody>
      </p:sp>
      <p:sp>
        <p:nvSpPr>
          <p:cNvPr id="48131" name="Rectangle 3" descr="P1080049"/>
          <p:cNvSpPr>
            <a:spLocks noGrp="1" noChangeAspect="1" noChangeArrowheads="1"/>
          </p:cNvSpPr>
          <p:nvPr isPhoto="1"/>
        </p:nvSpPr>
        <p:spPr bwMode="auto">
          <a:xfrm>
            <a:off x="0" y="0"/>
            <a:ext cx="9144000" cy="685800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endParaRPr lang="cs-CZ" altLang="en-US" sz="1800"/>
          </a:p>
        </p:txBody>
      </p:sp>
      <p:sp>
        <p:nvSpPr>
          <p:cNvPr id="4" name="Text Box 3">
            <a:extLst>
              <a:ext uri="{FF2B5EF4-FFF2-40B4-BE49-F238E27FC236}">
                <a16:creationId xmlns:a16="http://schemas.microsoft.com/office/drawing/2014/main" id="{5152D5BD-64F9-4AD1-9708-526BF33B92AA}"/>
              </a:ext>
            </a:extLst>
          </p:cNvPr>
          <p:cNvSpPr txBox="1">
            <a:spLocks noChangeArrowheads="1"/>
          </p:cNvSpPr>
          <p:nvPr/>
        </p:nvSpPr>
        <p:spPr bwMode="auto">
          <a:xfrm>
            <a:off x="6629400" y="381000"/>
            <a:ext cx="2362200" cy="1338828"/>
          </a:xfrm>
          <a:prstGeom prst="rect">
            <a:avLst/>
          </a:prstGeom>
          <a:solidFill>
            <a:srgbClr val="FFFFFF">
              <a:alpha val="70000"/>
            </a:srgbClr>
          </a:solidFill>
          <a:ln>
            <a:noFill/>
          </a:ln>
          <a:effec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50000"/>
              </a:spcBef>
              <a:buFontTx/>
              <a:buNone/>
            </a:pPr>
            <a:r>
              <a:rPr lang="cs-CZ" altLang="cs-CZ" sz="1800" dirty="0"/>
              <a:t>Root hemiparaistes</a:t>
            </a:r>
          </a:p>
          <a:p>
            <a:pPr marL="285750" indent="-285750" eaLnBrk="1" hangingPunct="1">
              <a:spcBef>
                <a:spcPct val="50000"/>
              </a:spcBef>
              <a:buFontTx/>
              <a:buChar char="-"/>
            </a:pPr>
            <a:r>
              <a:rPr lang="cs-CZ" altLang="cs-CZ" sz="1800" i="1" dirty="0"/>
              <a:t>Rhinanthus, Melampyrum </a:t>
            </a:r>
            <a:r>
              <a:rPr lang="cs-CZ" altLang="cs-CZ" sz="1800" dirty="0"/>
              <a:t>(Orobanchaceae)</a:t>
            </a:r>
            <a:endParaRPr lang="cs-CZ" altLang="cs-CZ" sz="1800" i="1" dirty="0"/>
          </a:p>
        </p:txBody>
      </p:sp>
    </p:spTree>
    <p:extLst>
      <p:ext uri="{BB962C8B-B14F-4D97-AF65-F5344CB8AC3E}">
        <p14:creationId xmlns:p14="http://schemas.microsoft.com/office/powerpoint/2010/main" val="250304775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hidden="1"/>
          <p:cNvSpPr>
            <a:spLocks noGrp="1" noChangeArrowheads="1"/>
          </p:cNvSpPr>
          <p:nvPr>
            <p:ph type="title"/>
          </p:nvPr>
        </p:nvSpPr>
        <p:spPr/>
        <p:txBody>
          <a:bodyPr/>
          <a:lstStyle/>
          <a:p>
            <a:pPr eaLnBrk="1" hangingPunct="1"/>
            <a:endParaRPr lang="cs-CZ" altLang="cs-CZ"/>
          </a:p>
        </p:txBody>
      </p:sp>
      <p:sp>
        <p:nvSpPr>
          <p:cNvPr id="49155" name="Rectangle 3" descr="P1030036"/>
          <p:cNvSpPr>
            <a:spLocks noGrp="1" noChangeAspect="1" noChangeArrowheads="1"/>
          </p:cNvSpPr>
          <p:nvPr isPhoto="1"/>
        </p:nvSpPr>
        <p:spPr bwMode="auto">
          <a:xfrm>
            <a:off x="0" y="0"/>
            <a:ext cx="9144000" cy="685800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endParaRPr lang="cs-CZ" altLang="en-US" sz="1800"/>
          </a:p>
        </p:txBody>
      </p:sp>
      <p:sp>
        <p:nvSpPr>
          <p:cNvPr id="4" name="Text Box 3">
            <a:extLst>
              <a:ext uri="{FF2B5EF4-FFF2-40B4-BE49-F238E27FC236}">
                <a16:creationId xmlns:a16="http://schemas.microsoft.com/office/drawing/2014/main" id="{2EB2D66A-8078-4E56-85B6-72E807BC4781}"/>
              </a:ext>
            </a:extLst>
          </p:cNvPr>
          <p:cNvSpPr txBox="1">
            <a:spLocks noChangeArrowheads="1"/>
          </p:cNvSpPr>
          <p:nvPr/>
        </p:nvSpPr>
        <p:spPr bwMode="auto">
          <a:xfrm>
            <a:off x="6629400" y="381000"/>
            <a:ext cx="2362200" cy="1061829"/>
          </a:xfrm>
          <a:prstGeom prst="rect">
            <a:avLst/>
          </a:prstGeom>
          <a:solidFill>
            <a:srgbClr val="FFFFFF">
              <a:alpha val="70000"/>
            </a:srgbClr>
          </a:solidFill>
          <a:ln>
            <a:noFill/>
          </a:ln>
          <a:effec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50000"/>
              </a:spcBef>
              <a:buFontTx/>
              <a:buNone/>
            </a:pPr>
            <a:r>
              <a:rPr lang="cs-CZ" altLang="cs-CZ" sz="1800" dirty="0"/>
              <a:t>Root hemiparaistes</a:t>
            </a:r>
          </a:p>
          <a:p>
            <a:pPr marL="285750" indent="-285750" eaLnBrk="1" hangingPunct="1">
              <a:spcBef>
                <a:spcPct val="50000"/>
              </a:spcBef>
              <a:buFontTx/>
              <a:buChar char="-"/>
            </a:pPr>
            <a:r>
              <a:rPr lang="cs-CZ" altLang="cs-CZ" sz="1800" i="1" dirty="0"/>
              <a:t>Pedicularis </a:t>
            </a:r>
            <a:r>
              <a:rPr lang="cs-CZ" altLang="cs-CZ" sz="1800" dirty="0"/>
              <a:t>(Orobanchaceae)</a:t>
            </a:r>
            <a:endParaRPr lang="cs-CZ" altLang="cs-CZ" sz="1800" i="1" dirty="0"/>
          </a:p>
        </p:txBody>
      </p:sp>
    </p:spTree>
    <p:extLst>
      <p:ext uri="{BB962C8B-B14F-4D97-AF65-F5344CB8AC3E}">
        <p14:creationId xmlns:p14="http://schemas.microsoft.com/office/powerpoint/2010/main" val="3206744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hidden="1"/>
          <p:cNvSpPr>
            <a:spLocks noGrp="1" noChangeArrowheads="1"/>
          </p:cNvSpPr>
          <p:nvPr>
            <p:ph type="title"/>
          </p:nvPr>
        </p:nvSpPr>
        <p:spPr/>
        <p:txBody>
          <a:bodyPr/>
          <a:lstStyle/>
          <a:p>
            <a:pPr eaLnBrk="1" hangingPunct="1"/>
            <a:endParaRPr lang="cs-CZ" altLang="cs-CZ"/>
          </a:p>
        </p:txBody>
      </p:sp>
      <p:sp>
        <p:nvSpPr>
          <p:cNvPr id="50179" name="Rectangle 3" descr="P1000394"/>
          <p:cNvSpPr>
            <a:spLocks noGrp="1" noChangeAspect="1" noChangeArrowheads="1"/>
          </p:cNvSpPr>
          <p:nvPr isPhoto="1"/>
        </p:nvSpPr>
        <p:spPr bwMode="auto">
          <a:xfrm>
            <a:off x="457200" y="0"/>
            <a:ext cx="5143500" cy="685800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endParaRPr lang="cs-CZ" altLang="en-US" sz="1800"/>
          </a:p>
        </p:txBody>
      </p:sp>
      <p:sp>
        <p:nvSpPr>
          <p:cNvPr id="4" name="Text Box 3">
            <a:extLst>
              <a:ext uri="{FF2B5EF4-FFF2-40B4-BE49-F238E27FC236}">
                <a16:creationId xmlns:a16="http://schemas.microsoft.com/office/drawing/2014/main" id="{07EB51B5-FC17-4C80-BE5F-CAD7368B82D8}"/>
              </a:ext>
            </a:extLst>
          </p:cNvPr>
          <p:cNvSpPr txBox="1">
            <a:spLocks noChangeArrowheads="1"/>
          </p:cNvSpPr>
          <p:nvPr/>
        </p:nvSpPr>
        <p:spPr bwMode="auto">
          <a:xfrm>
            <a:off x="6629400" y="381000"/>
            <a:ext cx="2362200" cy="1061829"/>
          </a:xfrm>
          <a:prstGeom prst="rect">
            <a:avLst/>
          </a:prstGeom>
          <a:noFill/>
          <a:ln>
            <a:noFill/>
          </a:ln>
          <a:effec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50000"/>
              </a:spcBef>
              <a:buFontTx/>
              <a:buNone/>
            </a:pPr>
            <a:r>
              <a:rPr lang="cs-CZ" altLang="cs-CZ" sz="1800" dirty="0"/>
              <a:t>Root hemiparaistes</a:t>
            </a:r>
          </a:p>
          <a:p>
            <a:pPr marL="285750" indent="-285750" eaLnBrk="1" hangingPunct="1">
              <a:spcBef>
                <a:spcPct val="50000"/>
              </a:spcBef>
              <a:buFontTx/>
              <a:buChar char="-"/>
            </a:pPr>
            <a:r>
              <a:rPr lang="cs-CZ" altLang="cs-CZ" sz="1800" i="1" dirty="0"/>
              <a:t>Bartsia</a:t>
            </a:r>
            <a:br>
              <a:rPr lang="cs-CZ" altLang="cs-CZ" sz="1800" i="1" dirty="0"/>
            </a:br>
            <a:r>
              <a:rPr lang="cs-CZ" altLang="cs-CZ" sz="1800" dirty="0"/>
              <a:t>(Orobanchaceae)</a:t>
            </a:r>
            <a:endParaRPr lang="cs-CZ" altLang="cs-CZ" sz="1800" i="1" dirty="0"/>
          </a:p>
        </p:txBody>
      </p:sp>
    </p:spTree>
    <p:extLst>
      <p:ext uri="{BB962C8B-B14F-4D97-AF65-F5344CB8AC3E}">
        <p14:creationId xmlns:p14="http://schemas.microsoft.com/office/powerpoint/2010/main" val="372381141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65230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011" name="Text Box 3"/>
          <p:cNvSpPr txBox="1">
            <a:spLocks noChangeArrowheads="1"/>
          </p:cNvSpPr>
          <p:nvPr/>
        </p:nvSpPr>
        <p:spPr bwMode="auto">
          <a:xfrm>
            <a:off x="6523038" y="381000"/>
            <a:ext cx="2468562"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50000"/>
              </a:spcBef>
              <a:buNone/>
            </a:pPr>
            <a:r>
              <a:rPr lang="cs-CZ" altLang="cs-CZ" sz="1800" dirty="0"/>
              <a:t>Root hemiparasites</a:t>
            </a:r>
          </a:p>
          <a:p>
            <a:pPr eaLnBrk="1" hangingPunct="1">
              <a:spcBef>
                <a:spcPct val="50000"/>
              </a:spcBef>
              <a:buFontTx/>
              <a:buNone/>
            </a:pPr>
            <a:r>
              <a:rPr lang="cs-CZ" altLang="cs-CZ" sz="1800" i="1" dirty="0"/>
              <a:t>Thesium</a:t>
            </a:r>
            <a:r>
              <a:rPr lang="cs-CZ" altLang="cs-CZ" sz="1800" dirty="0"/>
              <a:t> (Santalaceae)</a:t>
            </a:r>
          </a:p>
        </p:txBody>
      </p:sp>
    </p:spTree>
    <p:extLst>
      <p:ext uri="{BB962C8B-B14F-4D97-AF65-F5344CB8AC3E}">
        <p14:creationId xmlns:p14="http://schemas.microsoft.com/office/powerpoint/2010/main" val="239139551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Grp="1" noChangeAspect="1" noChangeArrowheads="1"/>
          </p:cNvPicPr>
          <p:nvPr>
            <p:ph type="body" idx="1"/>
          </p:nvPr>
        </p:nvPicPr>
        <p:blipFill>
          <a:blip r:embed="rId2">
            <a:extLst>
              <a:ext uri="{28A0092B-C50C-407E-A947-70E740481C1C}">
                <a14:useLocalDpi xmlns:a14="http://schemas.microsoft.com/office/drawing/2010/main"/>
              </a:ext>
            </a:extLst>
          </a:blip>
          <a:srcRect/>
          <a:stretch>
            <a:fillRect/>
          </a:stretch>
        </p:blipFill>
        <p:spPr>
          <a:xfrm>
            <a:off x="0" y="0"/>
            <a:ext cx="5638800" cy="6858000"/>
          </a:xfrm>
          <a:noFill/>
        </p:spPr>
      </p:pic>
      <p:sp>
        <p:nvSpPr>
          <p:cNvPr id="4" name="Text Box 3">
            <a:extLst>
              <a:ext uri="{FF2B5EF4-FFF2-40B4-BE49-F238E27FC236}">
                <a16:creationId xmlns:a16="http://schemas.microsoft.com/office/drawing/2014/main" id="{27CA50BF-B4D4-4848-A1FD-AE84CFB79016}"/>
              </a:ext>
            </a:extLst>
          </p:cNvPr>
          <p:cNvSpPr txBox="1">
            <a:spLocks noChangeArrowheads="1"/>
          </p:cNvSpPr>
          <p:nvPr/>
        </p:nvSpPr>
        <p:spPr bwMode="auto">
          <a:xfrm>
            <a:off x="6172200" y="304800"/>
            <a:ext cx="24384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50000"/>
              </a:spcBef>
              <a:buFontTx/>
              <a:buNone/>
            </a:pPr>
            <a:r>
              <a:rPr lang="cs-CZ" altLang="cs-CZ" sz="1800" dirty="0"/>
              <a:t>Mistletoes</a:t>
            </a:r>
          </a:p>
          <a:p>
            <a:pPr marL="285750" indent="-285750" eaLnBrk="1" hangingPunct="1">
              <a:spcBef>
                <a:spcPct val="50000"/>
              </a:spcBef>
              <a:buFontTx/>
              <a:buChar char="-"/>
            </a:pPr>
            <a:r>
              <a:rPr lang="cs-CZ" altLang="cs-CZ" sz="1800" dirty="0"/>
              <a:t>woody stem hemiparaistes</a:t>
            </a:r>
          </a:p>
          <a:p>
            <a:pPr marL="285750" indent="-285750" eaLnBrk="1" hangingPunct="1">
              <a:spcBef>
                <a:spcPct val="50000"/>
              </a:spcBef>
              <a:buFontTx/>
              <a:buChar char="-"/>
            </a:pPr>
            <a:r>
              <a:rPr lang="cs-CZ" altLang="cs-CZ" sz="1800" i="1" dirty="0"/>
              <a:t>Viscum</a:t>
            </a:r>
            <a:br>
              <a:rPr lang="cs-CZ" altLang="cs-CZ" sz="1800" i="1" dirty="0"/>
            </a:br>
            <a:r>
              <a:rPr lang="cs-CZ" altLang="cs-CZ" sz="1800" dirty="0"/>
              <a:t>(Santalaceae)</a:t>
            </a:r>
            <a:endParaRPr lang="cs-CZ" altLang="cs-CZ" sz="1800" i="1" dirty="0"/>
          </a:p>
        </p:txBody>
      </p:sp>
    </p:spTree>
    <p:extLst>
      <p:ext uri="{BB962C8B-B14F-4D97-AF65-F5344CB8AC3E}">
        <p14:creationId xmlns:p14="http://schemas.microsoft.com/office/powerpoint/2010/main" val="367662934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3"/>
          <p:cNvSpPr txBox="1">
            <a:spLocks noChangeArrowheads="1"/>
          </p:cNvSpPr>
          <p:nvPr/>
        </p:nvSpPr>
        <p:spPr bwMode="auto">
          <a:xfrm>
            <a:off x="5486400" y="304800"/>
            <a:ext cx="28194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50000"/>
              </a:spcBef>
              <a:buFontTx/>
              <a:buNone/>
            </a:pPr>
            <a:r>
              <a:rPr lang="cs-CZ" altLang="cs-CZ" sz="1800" dirty="0"/>
              <a:t>Mistletoes</a:t>
            </a:r>
          </a:p>
          <a:p>
            <a:pPr marL="285750" indent="-285750" eaLnBrk="1" hangingPunct="1">
              <a:spcBef>
                <a:spcPct val="50000"/>
              </a:spcBef>
              <a:buFontTx/>
              <a:buChar char="-"/>
            </a:pPr>
            <a:r>
              <a:rPr lang="cs-CZ" altLang="cs-CZ" sz="1800" dirty="0"/>
              <a:t>woody stem hemiparaistes</a:t>
            </a:r>
          </a:p>
          <a:p>
            <a:pPr marL="285750" indent="-285750" eaLnBrk="1" hangingPunct="1">
              <a:spcBef>
                <a:spcPct val="50000"/>
              </a:spcBef>
              <a:buFontTx/>
              <a:buChar char="-"/>
            </a:pPr>
            <a:r>
              <a:rPr lang="cs-CZ" altLang="cs-CZ" sz="1800" i="1" dirty="0"/>
              <a:t>Dendrophthoe curvata </a:t>
            </a:r>
            <a:r>
              <a:rPr lang="cs-CZ" altLang="cs-CZ" sz="1800" dirty="0"/>
              <a:t>(Loranthaceae)</a:t>
            </a:r>
            <a:endParaRPr lang="cs-CZ" altLang="cs-CZ" sz="1800" i="1" dirty="0"/>
          </a:p>
        </p:txBody>
      </p:sp>
      <p:pic>
        <p:nvPicPr>
          <p:cNvPr id="45059" name="Content Placeholder 2"/>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22225"/>
            <a:ext cx="5126038" cy="6835775"/>
          </a:xfrm>
        </p:spPr>
      </p:pic>
    </p:spTree>
    <p:extLst>
      <p:ext uri="{BB962C8B-B14F-4D97-AF65-F5344CB8AC3E}">
        <p14:creationId xmlns:p14="http://schemas.microsoft.com/office/powerpoint/2010/main" val="805185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685800" y="76200"/>
            <a:ext cx="7772400" cy="1143000"/>
          </a:xfrm>
        </p:spPr>
        <p:txBody>
          <a:bodyPr/>
          <a:lstStyle/>
          <a:p>
            <a:r>
              <a:rPr lang="cs-CZ" altLang="cs-CZ" sz="3000"/>
              <a:t>Lotka-Voltera continuous</a:t>
            </a:r>
            <a:br>
              <a:rPr lang="cs-CZ" altLang="cs-CZ" sz="3000"/>
            </a:br>
            <a:r>
              <a:rPr lang="cs-CZ" altLang="cs-CZ" b="1"/>
              <a:t>predator-prey models</a:t>
            </a:r>
            <a:endParaRPr lang="en-GB" altLang="cs-CZ" b="1">
              <a:solidFill>
                <a:srgbClr val="FF0000"/>
              </a:solidFill>
            </a:endParaRPr>
          </a:p>
        </p:txBody>
      </p:sp>
      <p:sp>
        <p:nvSpPr>
          <p:cNvPr id="14339" name="Text Box 3"/>
          <p:cNvSpPr txBox="1">
            <a:spLocks noChangeArrowheads="1"/>
          </p:cNvSpPr>
          <p:nvPr/>
        </p:nvSpPr>
        <p:spPr bwMode="auto">
          <a:xfrm>
            <a:off x="228600" y="1286785"/>
            <a:ext cx="8686800" cy="6555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50000"/>
              </a:spcBef>
              <a:buFontTx/>
              <a:buNone/>
            </a:pPr>
            <a:r>
              <a:rPr lang="cs-CZ" altLang="cs-CZ" sz="2400" i="1" dirty="0"/>
              <a:t>N</a:t>
            </a:r>
            <a:r>
              <a:rPr lang="en-GB" altLang="cs-CZ" sz="2400" dirty="0"/>
              <a:t> </a:t>
            </a:r>
            <a:r>
              <a:rPr lang="cs-CZ" altLang="cs-CZ" sz="2400" dirty="0"/>
              <a:t>– prey; </a:t>
            </a:r>
            <a:r>
              <a:rPr lang="en-GB" altLang="cs-CZ" sz="2400" i="1" dirty="0"/>
              <a:t>P</a:t>
            </a:r>
            <a:r>
              <a:rPr lang="cs-CZ" altLang="cs-CZ" sz="2400" dirty="0"/>
              <a:t> – </a:t>
            </a:r>
            <a:r>
              <a:rPr lang="en-GB" altLang="cs-CZ" sz="2400" dirty="0"/>
              <a:t>predator</a:t>
            </a:r>
            <a:r>
              <a:rPr lang="cs-CZ" altLang="cs-CZ" sz="2400" dirty="0"/>
              <a:t>;</a:t>
            </a:r>
            <a:r>
              <a:rPr lang="en-GB" altLang="cs-CZ" sz="2400" dirty="0"/>
              <a:t> </a:t>
            </a:r>
            <a:r>
              <a:rPr lang="cs-CZ" altLang="cs-CZ" sz="2400" i="1" dirty="0"/>
              <a:t>b</a:t>
            </a:r>
            <a:r>
              <a:rPr lang="cs-CZ" altLang="cs-CZ" sz="2400" dirty="0"/>
              <a:t> – birth rate; </a:t>
            </a:r>
            <a:r>
              <a:rPr lang="cs-CZ" altLang="cs-CZ" sz="2400" i="1" dirty="0"/>
              <a:t>d</a:t>
            </a:r>
            <a:r>
              <a:rPr lang="cs-CZ" altLang="cs-CZ" sz="2400" dirty="0"/>
              <a:t> – death rate</a:t>
            </a:r>
          </a:p>
          <a:p>
            <a:pPr>
              <a:spcBef>
                <a:spcPct val="50000"/>
              </a:spcBef>
              <a:buFontTx/>
              <a:buNone/>
            </a:pPr>
            <a:r>
              <a:rPr lang="en-GB" altLang="cs-CZ" sz="2400" b="1" i="1" dirty="0"/>
              <a:t>d</a:t>
            </a:r>
            <a:r>
              <a:rPr lang="cs-CZ" altLang="cs-CZ" sz="2400" b="1" i="1" dirty="0"/>
              <a:t>N</a:t>
            </a:r>
            <a:r>
              <a:rPr lang="en-GB" altLang="cs-CZ" sz="2400" b="1" i="1" dirty="0"/>
              <a:t>/dt</a:t>
            </a:r>
            <a:r>
              <a:rPr lang="cs-CZ" altLang="cs-CZ" sz="2400" b="1" i="1" dirty="0"/>
              <a:t> </a:t>
            </a:r>
            <a:r>
              <a:rPr lang="en-GB" altLang="cs-CZ" sz="2400" b="1" i="1" dirty="0"/>
              <a:t>=</a:t>
            </a:r>
            <a:r>
              <a:rPr lang="cs-CZ" altLang="cs-CZ" sz="2400" b="1" i="1" dirty="0"/>
              <a:t> </a:t>
            </a:r>
            <a:r>
              <a:rPr lang="en-GB" altLang="cs-CZ" sz="2400" i="1" dirty="0"/>
              <a:t>b</a:t>
            </a:r>
            <a:r>
              <a:rPr lang="cs-CZ" altLang="cs-CZ" sz="2400" i="1" baseline="-25000" dirty="0"/>
              <a:t>N</a:t>
            </a:r>
            <a:r>
              <a:rPr lang="cs-CZ" altLang="cs-CZ" sz="2400" i="1" dirty="0"/>
              <a:t>N</a:t>
            </a:r>
            <a:r>
              <a:rPr lang="en-GB" altLang="cs-CZ" sz="2400" i="1" dirty="0"/>
              <a:t> </a:t>
            </a:r>
            <a:r>
              <a:rPr lang="cs-CZ" altLang="cs-CZ" sz="2400" i="1" dirty="0"/>
              <a:t>- d</a:t>
            </a:r>
            <a:r>
              <a:rPr lang="cs-CZ" altLang="cs-CZ" sz="2400" i="1" baseline="-25000" dirty="0"/>
              <a:t>N</a:t>
            </a:r>
            <a:r>
              <a:rPr lang="cs-CZ" altLang="cs-CZ" sz="2400" i="1" dirty="0"/>
              <a:t>N = </a:t>
            </a:r>
            <a:r>
              <a:rPr lang="cs-CZ" altLang="cs-CZ" sz="2400" b="1" i="1" dirty="0"/>
              <a:t>r</a:t>
            </a:r>
            <a:r>
              <a:rPr lang="cs-CZ" altLang="cs-CZ" sz="2400" b="1" i="1" baseline="-25000" dirty="0"/>
              <a:t>N</a:t>
            </a:r>
            <a:r>
              <a:rPr lang="cs-CZ" altLang="cs-CZ" sz="2400" b="1" i="1" dirty="0"/>
              <a:t>N</a:t>
            </a:r>
            <a:endParaRPr lang="en-GB" altLang="cs-CZ" sz="2400" b="1" i="1" dirty="0"/>
          </a:p>
          <a:p>
            <a:pPr>
              <a:spcBef>
                <a:spcPct val="50000"/>
              </a:spcBef>
              <a:buFontTx/>
              <a:buNone/>
            </a:pPr>
            <a:r>
              <a:rPr lang="en-GB" altLang="cs-CZ" sz="2400" b="1" i="1" dirty="0" err="1"/>
              <a:t>dP</a:t>
            </a:r>
            <a:r>
              <a:rPr lang="en-GB" altLang="cs-CZ" sz="2400" b="1" i="1" dirty="0"/>
              <a:t>/dt</a:t>
            </a:r>
            <a:r>
              <a:rPr lang="cs-CZ" altLang="cs-CZ" sz="2400" b="1" i="1" dirty="0"/>
              <a:t> </a:t>
            </a:r>
            <a:r>
              <a:rPr lang="en-GB" altLang="cs-CZ" sz="2400" b="1" i="1" dirty="0"/>
              <a:t>= </a:t>
            </a:r>
            <a:r>
              <a:rPr lang="en-GB" altLang="cs-CZ" sz="2400" b="1" i="1" dirty="0" err="1"/>
              <a:t>b</a:t>
            </a:r>
            <a:r>
              <a:rPr lang="en-GB" altLang="cs-CZ" sz="2400" b="1" i="1" baseline="-25000" dirty="0" err="1"/>
              <a:t>P</a:t>
            </a:r>
            <a:r>
              <a:rPr lang="en-GB" altLang="cs-CZ" sz="2400" b="1" i="1" dirty="0" err="1"/>
              <a:t>P</a:t>
            </a:r>
            <a:r>
              <a:rPr lang="en-GB" altLang="cs-CZ" sz="2400" b="1" i="1" dirty="0"/>
              <a:t> </a:t>
            </a:r>
            <a:r>
              <a:rPr lang="cs-CZ" altLang="cs-CZ" sz="2400" b="1" i="1" dirty="0"/>
              <a:t>-</a:t>
            </a:r>
            <a:r>
              <a:rPr lang="en-GB" altLang="cs-CZ" sz="2400" b="1" i="1" dirty="0"/>
              <a:t> </a:t>
            </a:r>
            <a:r>
              <a:rPr lang="cs-CZ" altLang="cs-CZ" sz="2400" b="1" i="1" dirty="0"/>
              <a:t>d</a:t>
            </a:r>
            <a:r>
              <a:rPr lang="en-GB" altLang="cs-CZ" sz="2400" b="1" i="1" baseline="-25000" dirty="0"/>
              <a:t>P</a:t>
            </a:r>
            <a:r>
              <a:rPr lang="en-GB" altLang="cs-CZ" sz="2400" b="1" i="1" dirty="0"/>
              <a:t>P</a:t>
            </a:r>
            <a:r>
              <a:rPr lang="cs-CZ" altLang="cs-CZ" sz="2400" b="1" i="1" dirty="0"/>
              <a:t> </a:t>
            </a:r>
            <a:r>
              <a:rPr lang="cs-CZ" altLang="cs-CZ" sz="2400" i="1" dirty="0"/>
              <a:t>= r</a:t>
            </a:r>
            <a:r>
              <a:rPr lang="cs-CZ" altLang="cs-CZ" sz="2400" i="1" baseline="-25000" dirty="0"/>
              <a:t>P</a:t>
            </a:r>
            <a:r>
              <a:rPr lang="cs-CZ" altLang="cs-CZ" sz="2400" i="1" dirty="0"/>
              <a:t>P</a:t>
            </a:r>
            <a:endParaRPr lang="en-GB" altLang="cs-CZ" sz="2400" i="1" dirty="0"/>
          </a:p>
          <a:p>
            <a:pPr>
              <a:spcBef>
                <a:spcPct val="50000"/>
              </a:spcBef>
              <a:buNone/>
            </a:pPr>
            <a:endParaRPr lang="cs-CZ" altLang="cs-CZ" sz="2000" dirty="0"/>
          </a:p>
          <a:p>
            <a:pPr>
              <a:spcBef>
                <a:spcPct val="50000"/>
              </a:spcBef>
              <a:buNone/>
            </a:pPr>
            <a:r>
              <a:rPr lang="cs-CZ" altLang="cs-CZ" sz="2400" b="1" dirty="0"/>
              <a:t>Prey</a:t>
            </a:r>
            <a:r>
              <a:rPr lang="en-GB" altLang="cs-CZ" sz="2400" dirty="0"/>
              <a:t>: </a:t>
            </a:r>
            <a:r>
              <a:rPr lang="cs-CZ" altLang="cs-CZ" sz="2400" dirty="0"/>
              <a:t>natural growth rate is constant,</a:t>
            </a:r>
            <a:br>
              <a:rPr lang="cs-CZ" altLang="cs-CZ" sz="2400" dirty="0"/>
            </a:br>
            <a:r>
              <a:rPr lang="cs-CZ" altLang="cs-CZ" sz="2400" dirty="0"/>
              <a:t>additional mortality is proportional to predator abundance:</a:t>
            </a:r>
            <a:br>
              <a:rPr lang="cs-CZ" altLang="cs-CZ" sz="2400" dirty="0"/>
            </a:br>
            <a:r>
              <a:rPr lang="en-GB" altLang="cs-CZ" sz="2400" i="1" dirty="0"/>
              <a:t>d</a:t>
            </a:r>
            <a:r>
              <a:rPr lang="cs-CZ" altLang="cs-CZ" sz="2400" i="1" dirty="0"/>
              <a:t>N</a:t>
            </a:r>
            <a:r>
              <a:rPr lang="en-GB" altLang="cs-CZ" sz="2400" i="1" dirty="0"/>
              <a:t>/dt </a:t>
            </a:r>
            <a:r>
              <a:rPr lang="cs-CZ" altLang="cs-CZ" sz="2400" i="1" dirty="0"/>
              <a:t>= r</a:t>
            </a:r>
            <a:r>
              <a:rPr lang="cs-CZ" altLang="cs-CZ" sz="2400" i="1" baseline="-25000" dirty="0"/>
              <a:t>N</a:t>
            </a:r>
            <a:r>
              <a:rPr lang="cs-CZ" altLang="cs-CZ" sz="2400" i="1" dirty="0"/>
              <a:t>N </a:t>
            </a:r>
            <a:r>
              <a:rPr lang="cs-CZ" altLang="cs-CZ" sz="2400" b="1" i="1" dirty="0"/>
              <a:t>- c</a:t>
            </a:r>
            <a:r>
              <a:rPr lang="en-GB" altLang="cs-CZ" sz="2400" b="1" i="1" dirty="0"/>
              <a:t>P</a:t>
            </a:r>
            <a:r>
              <a:rPr lang="cs-CZ" altLang="cs-CZ" sz="2400" b="1" i="1" dirty="0"/>
              <a:t>N</a:t>
            </a:r>
            <a:r>
              <a:rPr lang="cs-CZ" altLang="cs-CZ" sz="2400" b="1" dirty="0"/>
              <a:t> </a:t>
            </a:r>
            <a:r>
              <a:rPr lang="cs-CZ" altLang="cs-CZ" sz="2000" dirty="0"/>
              <a:t>(</a:t>
            </a:r>
            <a:r>
              <a:rPr lang="cs-CZ" altLang="cs-CZ" sz="2000" i="1" dirty="0"/>
              <a:t>c</a:t>
            </a:r>
            <a:r>
              <a:rPr lang="cs-CZ" altLang="cs-CZ" sz="2000" dirty="0"/>
              <a:t>: rate at which food is consumed)</a:t>
            </a:r>
            <a:endParaRPr lang="cs-CZ" altLang="cs-CZ" sz="2400" dirty="0"/>
          </a:p>
          <a:p>
            <a:pPr>
              <a:spcBef>
                <a:spcPct val="50000"/>
              </a:spcBef>
              <a:buNone/>
            </a:pPr>
            <a:endParaRPr lang="en-GB" altLang="cs-CZ" sz="2000" b="1" dirty="0"/>
          </a:p>
          <a:p>
            <a:pPr>
              <a:spcBef>
                <a:spcPct val="50000"/>
              </a:spcBef>
              <a:buNone/>
            </a:pPr>
            <a:r>
              <a:rPr lang="en-GB" altLang="cs-CZ" sz="2400" b="1" dirty="0" err="1"/>
              <a:t>Pred</a:t>
            </a:r>
            <a:r>
              <a:rPr lang="cs-CZ" altLang="cs-CZ" sz="2400" b="1" dirty="0"/>
              <a:t>a</a:t>
            </a:r>
            <a:r>
              <a:rPr lang="en-GB" altLang="cs-CZ" sz="2400" b="1" dirty="0"/>
              <a:t>tor</a:t>
            </a:r>
            <a:r>
              <a:rPr lang="en-GB" altLang="cs-CZ" sz="2400" dirty="0"/>
              <a:t>: </a:t>
            </a:r>
            <a:r>
              <a:rPr lang="en-GB" altLang="cs-CZ" sz="2400" dirty="0" err="1"/>
              <a:t>mortalit</a:t>
            </a:r>
            <a:r>
              <a:rPr lang="cs-CZ" altLang="cs-CZ" sz="2400" dirty="0"/>
              <a:t>y</a:t>
            </a:r>
            <a:r>
              <a:rPr lang="en-GB" altLang="cs-CZ" sz="2400" dirty="0"/>
              <a:t> </a:t>
            </a:r>
            <a:r>
              <a:rPr lang="cs-CZ" altLang="cs-CZ" sz="2400" dirty="0"/>
              <a:t>is</a:t>
            </a:r>
            <a:r>
              <a:rPr lang="en-GB" altLang="cs-CZ" sz="2400" dirty="0"/>
              <a:t> </a:t>
            </a:r>
            <a:r>
              <a:rPr lang="cs-CZ" altLang="cs-CZ" sz="2400"/>
              <a:t>c</a:t>
            </a:r>
            <a:r>
              <a:rPr lang="en-GB" altLang="cs-CZ" sz="2400"/>
              <a:t>onstant</a:t>
            </a:r>
            <a:r>
              <a:rPr lang="cs-CZ" altLang="cs-CZ" sz="2400"/>
              <a:t>,</a:t>
            </a:r>
            <a:br>
              <a:rPr lang="cs-CZ" altLang="cs-CZ" sz="2400" dirty="0"/>
            </a:br>
            <a:r>
              <a:rPr lang="en-GB" altLang="cs-CZ" sz="2400" dirty="0" err="1"/>
              <a:t>natalit</a:t>
            </a:r>
            <a:r>
              <a:rPr lang="cs-CZ" altLang="cs-CZ" sz="2400" dirty="0"/>
              <a:t>y</a:t>
            </a:r>
            <a:r>
              <a:rPr lang="en-GB" altLang="cs-CZ" sz="2400" dirty="0"/>
              <a:t> </a:t>
            </a:r>
            <a:r>
              <a:rPr lang="cs-CZ" altLang="cs-CZ" sz="2400" dirty="0"/>
              <a:t>is proportional </a:t>
            </a:r>
            <a:r>
              <a:rPr lang="cs-CZ" altLang="cs-CZ" sz="2400"/>
              <a:t>to prey density („numerical response“):</a:t>
            </a:r>
            <a:br>
              <a:rPr lang="cs-CZ" altLang="cs-CZ" sz="2400" dirty="0"/>
            </a:br>
            <a:r>
              <a:rPr lang="en-GB" altLang="cs-CZ" sz="2400" i="1" dirty="0" err="1"/>
              <a:t>b</a:t>
            </a:r>
            <a:r>
              <a:rPr lang="en-GB" altLang="cs-CZ" sz="2400" i="1" baseline="-25000" dirty="0" err="1"/>
              <a:t>P</a:t>
            </a:r>
            <a:r>
              <a:rPr lang="cs-CZ" altLang="cs-CZ" sz="2400" i="1" baseline="-25000" dirty="0"/>
              <a:t> </a:t>
            </a:r>
            <a:r>
              <a:rPr lang="en-GB" altLang="cs-CZ" sz="2400" i="1" dirty="0"/>
              <a:t>=</a:t>
            </a:r>
            <a:r>
              <a:rPr lang="cs-CZ" altLang="cs-CZ" sz="2400" i="1" dirty="0"/>
              <a:t> g</a:t>
            </a:r>
            <a:r>
              <a:rPr lang="cs-CZ" altLang="cs-CZ" sz="2400" b="1" i="1" dirty="0"/>
              <a:t>cN </a:t>
            </a:r>
            <a:r>
              <a:rPr lang="cs-CZ" altLang="cs-CZ" sz="2000" dirty="0"/>
              <a:t>(</a:t>
            </a:r>
            <a:r>
              <a:rPr lang="cs-CZ" altLang="cs-CZ" sz="2000" i="1" dirty="0"/>
              <a:t>g</a:t>
            </a:r>
            <a:r>
              <a:rPr lang="cs-CZ" altLang="cs-CZ" sz="2000" dirty="0"/>
              <a:t>: conversion </a:t>
            </a:r>
            <a:r>
              <a:rPr lang="cs-CZ" altLang="cs-CZ" sz="2000"/>
              <a:t>efficiency of catched </a:t>
            </a:r>
            <a:r>
              <a:rPr lang="cs-CZ" altLang="cs-CZ" sz="2000" dirty="0"/>
              <a:t>prey to predator progeny)</a:t>
            </a:r>
            <a:endParaRPr lang="cs-CZ" altLang="cs-CZ" sz="2400" dirty="0"/>
          </a:p>
          <a:p>
            <a:pPr>
              <a:spcBef>
                <a:spcPct val="50000"/>
              </a:spcBef>
              <a:buNone/>
            </a:pPr>
            <a:r>
              <a:rPr lang="en-GB" altLang="cs-CZ" sz="2400" i="1" dirty="0" err="1"/>
              <a:t>dP</a:t>
            </a:r>
            <a:r>
              <a:rPr lang="en-GB" altLang="cs-CZ" sz="2400" i="1" dirty="0"/>
              <a:t>/dt = </a:t>
            </a:r>
            <a:r>
              <a:rPr lang="cs-CZ" altLang="cs-CZ" sz="2400" b="1" i="1" dirty="0"/>
              <a:t>gcN</a:t>
            </a:r>
            <a:r>
              <a:rPr lang="en-GB" altLang="cs-CZ" sz="2400" b="1" i="1" dirty="0"/>
              <a:t>P</a:t>
            </a:r>
            <a:r>
              <a:rPr lang="en-GB" altLang="cs-CZ" sz="2400" i="1" dirty="0"/>
              <a:t> </a:t>
            </a:r>
            <a:r>
              <a:rPr lang="cs-CZ" altLang="cs-CZ" sz="2400" i="1" dirty="0"/>
              <a:t>-</a:t>
            </a:r>
            <a:r>
              <a:rPr lang="en-GB" altLang="cs-CZ" sz="2400" i="1" dirty="0"/>
              <a:t> </a:t>
            </a:r>
            <a:r>
              <a:rPr lang="cs-CZ" altLang="cs-CZ" sz="2400" i="1" dirty="0"/>
              <a:t>d</a:t>
            </a:r>
            <a:r>
              <a:rPr lang="en-GB" altLang="cs-CZ" sz="2400" i="1" baseline="-25000" dirty="0"/>
              <a:t>P</a:t>
            </a:r>
            <a:r>
              <a:rPr lang="en-GB" altLang="cs-CZ" sz="2400" i="1" dirty="0"/>
              <a:t>P</a:t>
            </a:r>
            <a:endParaRPr lang="cs-CZ" altLang="cs-CZ" sz="2400" i="1" dirty="0"/>
          </a:p>
          <a:p>
            <a:pPr>
              <a:spcBef>
                <a:spcPct val="50000"/>
              </a:spcBef>
              <a:buFontTx/>
              <a:buNone/>
            </a:pPr>
            <a:r>
              <a:rPr lang="cs-CZ" altLang="cs-CZ" sz="2400" dirty="0">
                <a:solidFill>
                  <a:srgbClr val="FF0000"/>
                </a:solidFill>
              </a:rPr>
              <a:t>Probability that prey individual will be eaten is linearly dependent on the predator density</a:t>
            </a:r>
            <a:endParaRPr lang="en-GB" altLang="cs-CZ" sz="2800" dirty="0">
              <a:solidFill>
                <a:srgbClr val="FF0000"/>
              </a:solidFill>
            </a:endParaRPr>
          </a:p>
        </p:txBody>
      </p:sp>
      <mc:AlternateContent xmlns:mc="http://schemas.openxmlformats.org/markup-compatibility/2006" xmlns:a14="http://schemas.microsoft.com/office/drawing/2010/main">
        <mc:Choice Requires="a14">
          <p:sp>
            <p:nvSpPr>
              <p:cNvPr id="5" name="Object 1">
                <a:extLst>
                  <a:ext uri="{FF2B5EF4-FFF2-40B4-BE49-F238E27FC236}">
                    <a16:creationId xmlns:a16="http://schemas.microsoft.com/office/drawing/2014/main" id="{D582E447-AAA4-4F8C-93BE-C21AA1986559}"/>
                  </a:ext>
                </a:extLst>
              </p:cNvPr>
              <p:cNvSpPr txBox="1"/>
              <p:nvPr/>
            </p:nvSpPr>
            <p:spPr bwMode="auto">
              <a:xfrm>
                <a:off x="3730533" y="1891594"/>
                <a:ext cx="3051266" cy="838200"/>
              </a:xfrm>
              <a:prstGeom prst="rect">
                <a:avLst/>
              </a:prstGeom>
              <a:solidFill>
                <a:srgbClr val="FFFFFF"/>
              </a:solidFill>
              <a:ln>
                <a:noFill/>
              </a:ln>
            </p:spPr>
            <p:txBody>
              <a:bodyPr>
                <a:normAutofit/>
              </a:bodyPr>
              <a:lstStyle/>
              <a:p>
                <a:pPr/>
                <a14:m>
                  <m:oMathPara xmlns:m="http://schemas.openxmlformats.org/officeDocument/2006/math">
                    <m:oMathParaPr>
                      <m:jc m:val="left"/>
                    </m:oMathParaPr>
                    <m:oMath xmlns:m="http://schemas.openxmlformats.org/officeDocument/2006/math">
                      <m:f>
                        <m:fPr>
                          <m:ctrlPr>
                            <a:rPr lang="en-GB" i="1" smtClean="0">
                              <a:solidFill>
                                <a:srgbClr val="000000"/>
                              </a:solidFill>
                              <a:latin typeface="Cambria Math" panose="02040503050406030204" pitchFamily="18" charset="0"/>
                            </a:rPr>
                          </m:ctrlPr>
                        </m:fPr>
                        <m:num>
                          <m:r>
                            <a:rPr lang="en-GB" i="1">
                              <a:solidFill>
                                <a:srgbClr val="000000"/>
                              </a:solidFill>
                              <a:latin typeface="Cambria Math" panose="02040503050406030204" pitchFamily="18" charset="0"/>
                            </a:rPr>
                            <m:t>𝑑𝑁</m:t>
                          </m:r>
                        </m:num>
                        <m:den>
                          <m:r>
                            <a:rPr lang="en-GB" i="1">
                              <a:solidFill>
                                <a:srgbClr val="000000"/>
                              </a:solidFill>
                              <a:latin typeface="Cambria Math" panose="02040503050406030204" pitchFamily="18" charset="0"/>
                            </a:rPr>
                            <m:t>𝑑𝑡</m:t>
                          </m:r>
                        </m:den>
                      </m:f>
                      <m:r>
                        <a:rPr lang="en-GB" i="1">
                          <a:solidFill>
                            <a:srgbClr val="000000"/>
                          </a:solidFill>
                          <a:latin typeface="Cambria Math" panose="02040503050406030204" pitchFamily="18" charset="0"/>
                        </a:rPr>
                        <m:t>=</m:t>
                      </m:r>
                      <m:r>
                        <a:rPr lang="en-GB" i="1">
                          <a:solidFill>
                            <a:srgbClr val="000000"/>
                          </a:solidFill>
                          <a:latin typeface="Cambria Math" panose="02040503050406030204" pitchFamily="18" charset="0"/>
                        </a:rPr>
                        <m:t>𝑏𝑁</m:t>
                      </m:r>
                      <m:r>
                        <a:rPr lang="en-GB" i="1">
                          <a:solidFill>
                            <a:srgbClr val="000000"/>
                          </a:solidFill>
                          <a:latin typeface="Cambria Math" panose="02040503050406030204" pitchFamily="18" charset="0"/>
                        </a:rPr>
                        <m:t>−</m:t>
                      </m:r>
                      <m:r>
                        <a:rPr lang="cs-CZ" b="0" i="1" smtClean="0">
                          <a:solidFill>
                            <a:srgbClr val="000000"/>
                          </a:solidFill>
                          <a:latin typeface="Cambria Math" panose="02040503050406030204" pitchFamily="18" charset="0"/>
                        </a:rPr>
                        <m:t>𝑑</m:t>
                      </m:r>
                      <m:r>
                        <a:rPr lang="en-GB" i="1">
                          <a:solidFill>
                            <a:srgbClr val="000000"/>
                          </a:solidFill>
                          <a:latin typeface="Cambria Math" panose="02040503050406030204" pitchFamily="18" charset="0"/>
                        </a:rPr>
                        <m:t>𝑁</m:t>
                      </m:r>
                      <m:r>
                        <a:rPr lang="en-GB" i="1">
                          <a:solidFill>
                            <a:srgbClr val="000000"/>
                          </a:solidFill>
                          <a:latin typeface="Cambria Math" panose="02040503050406030204" pitchFamily="18" charset="0"/>
                        </a:rPr>
                        <m:t>=</m:t>
                      </m:r>
                      <m:r>
                        <a:rPr lang="en-GB" i="1">
                          <a:solidFill>
                            <a:srgbClr val="000000"/>
                          </a:solidFill>
                          <a:latin typeface="Cambria Math" panose="02040503050406030204" pitchFamily="18" charset="0"/>
                        </a:rPr>
                        <m:t>𝑟𝑁</m:t>
                      </m:r>
                    </m:oMath>
                  </m:oMathPara>
                </a14:m>
                <a:br>
                  <a:rPr lang="en-GB" i="1">
                    <a:solidFill>
                      <a:srgbClr val="000000"/>
                    </a:solidFill>
                    <a:latin typeface="Cambria Math" panose="02040503050406030204" pitchFamily="18" charset="0"/>
                  </a:rPr>
                </a:br>
                <a:endParaRPr lang="en-GB"/>
              </a:p>
            </p:txBody>
          </p:sp>
        </mc:Choice>
        <mc:Fallback xmlns="">
          <p:sp>
            <p:nvSpPr>
              <p:cNvPr id="5" name="Object 1">
                <a:extLst>
                  <a:ext uri="{FF2B5EF4-FFF2-40B4-BE49-F238E27FC236}">
                    <a16:creationId xmlns:a16="http://schemas.microsoft.com/office/drawing/2014/main" id="{D582E447-AAA4-4F8C-93BE-C21AA1986559}"/>
                  </a:ext>
                </a:extLst>
              </p:cNvPr>
              <p:cNvSpPr txBox="1">
                <a:spLocks noRot="1" noChangeAspect="1" noMove="1" noResize="1" noEditPoints="1" noAdjustHandles="1" noChangeArrowheads="1" noChangeShapeType="1" noTextEdit="1"/>
              </p:cNvSpPr>
              <p:nvPr/>
            </p:nvSpPr>
            <p:spPr bwMode="auto">
              <a:xfrm>
                <a:off x="3730533" y="1891594"/>
                <a:ext cx="3051266" cy="838200"/>
              </a:xfrm>
              <a:prstGeom prst="rect">
                <a:avLst/>
              </a:prstGeom>
              <a:blipFill>
                <a:blip r:embed="rId2"/>
                <a:stretch>
                  <a:fillRect/>
                </a:stretch>
              </a:blipFill>
              <a:ln>
                <a:noFill/>
              </a:ln>
            </p:spPr>
            <p:txBody>
              <a:bodyPr/>
              <a:lstStyle/>
              <a:p>
                <a:r>
                  <a:rPr lang="en-GB">
                    <a:noFill/>
                  </a:rPr>
                  <a:t> </a:t>
                </a:r>
              </a:p>
            </p:txBody>
          </p:sp>
        </mc:Fallback>
      </mc:AlternateContent>
      <p:pic>
        <p:nvPicPr>
          <p:cNvPr id="6" name="Picture 5">
            <a:extLst>
              <a:ext uri="{FF2B5EF4-FFF2-40B4-BE49-F238E27FC236}">
                <a16:creationId xmlns:a16="http://schemas.microsoft.com/office/drawing/2014/main" id="{B69643DC-3B2D-4648-8FEE-3062A862B5F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10398" y="4267200"/>
            <a:ext cx="2133602" cy="1292962"/>
          </a:xfrm>
          <a:prstGeom prst="rect">
            <a:avLst/>
          </a:prstGeom>
        </p:spPr>
      </p:pic>
      <p:pic>
        <p:nvPicPr>
          <p:cNvPr id="10" name="Obrázek 7">
            <a:extLst>
              <a:ext uri="{FF2B5EF4-FFF2-40B4-BE49-F238E27FC236}">
                <a16:creationId xmlns:a16="http://schemas.microsoft.com/office/drawing/2014/main" id="{40AAB605-B9B4-43D9-A822-4DF6769148F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010400" y="2259188"/>
            <a:ext cx="2133601" cy="1550812"/>
          </a:xfrm>
          <a:prstGeom prst="rect">
            <a:avLst/>
          </a:prstGeom>
        </p:spPr>
      </p:pic>
      <p:sp>
        <p:nvSpPr>
          <p:cNvPr id="11" name="Šipka: zahnutá doprava 5">
            <a:extLst>
              <a:ext uri="{FF2B5EF4-FFF2-40B4-BE49-F238E27FC236}">
                <a16:creationId xmlns:a16="http://schemas.microsoft.com/office/drawing/2014/main" id="{C1E5FCC7-643D-4B1A-BB26-B71300D70118}"/>
              </a:ext>
            </a:extLst>
          </p:cNvPr>
          <p:cNvSpPr/>
          <p:nvPr/>
        </p:nvSpPr>
        <p:spPr bwMode="auto">
          <a:xfrm>
            <a:off x="76200" y="2052973"/>
            <a:ext cx="207818" cy="2366627"/>
          </a:xfrm>
          <a:prstGeom prst="curvedRightArrow">
            <a:avLst>
              <a:gd name="adj1" fmla="val 0"/>
              <a:gd name="adj2" fmla="val 50447"/>
              <a:gd name="adj3" fmla="val 17856"/>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imes New Roman" pitchFamily="18" charset="0"/>
            </a:endParaRPr>
          </a:p>
        </p:txBody>
      </p:sp>
      <p:sp>
        <p:nvSpPr>
          <p:cNvPr id="12" name="Šipka: zahnutá doprava 5">
            <a:extLst>
              <a:ext uri="{FF2B5EF4-FFF2-40B4-BE49-F238E27FC236}">
                <a16:creationId xmlns:a16="http://schemas.microsoft.com/office/drawing/2014/main" id="{DE5F9096-DC6F-4A52-86BA-853F66DB959A}"/>
              </a:ext>
            </a:extLst>
          </p:cNvPr>
          <p:cNvSpPr/>
          <p:nvPr/>
        </p:nvSpPr>
        <p:spPr bwMode="auto">
          <a:xfrm>
            <a:off x="76200" y="2586373"/>
            <a:ext cx="207818" cy="4043027"/>
          </a:xfrm>
          <a:prstGeom prst="curvedRightArrow">
            <a:avLst>
              <a:gd name="adj1" fmla="val 0"/>
              <a:gd name="adj2" fmla="val 50447"/>
              <a:gd name="adj3" fmla="val 17856"/>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339">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339">
                                            <p:txEl>
                                              <p:pRg st="7" end="7"/>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3"/>
          <p:cNvSpPr>
            <a:spLocks noGrp="1" noChangeArrowheads="1"/>
          </p:cNvSpPr>
          <p:nvPr>
            <p:ph type="body" idx="1"/>
          </p:nvPr>
        </p:nvSpPr>
        <p:spPr>
          <a:xfrm>
            <a:off x="533400" y="1981200"/>
            <a:ext cx="8382000" cy="4114800"/>
          </a:xfrm>
        </p:spPr>
        <p:txBody>
          <a:bodyPr/>
          <a:lstStyle/>
          <a:p>
            <a:pPr eaLnBrk="1" hangingPunct="1">
              <a:lnSpc>
                <a:spcPct val="90000"/>
              </a:lnSpc>
            </a:pPr>
            <a:r>
              <a:rPr lang="cs-CZ" altLang="cs-CZ" dirty="0"/>
              <a:t>Usually specialists – difficult to attack phloem</a:t>
            </a:r>
          </a:p>
          <a:p>
            <a:pPr lvl="1" eaLnBrk="1" hangingPunct="1">
              <a:lnSpc>
                <a:spcPct val="90000"/>
              </a:lnSpc>
            </a:pPr>
            <a:r>
              <a:rPr lang="cs-CZ" altLang="cs-CZ" dirty="0"/>
              <a:t>Necessary to convince phloem cells</a:t>
            </a:r>
          </a:p>
          <a:p>
            <a:pPr eaLnBrk="1" hangingPunct="1">
              <a:lnSpc>
                <a:spcPct val="90000"/>
              </a:lnSpc>
            </a:pPr>
            <a:r>
              <a:rPr lang="cs-CZ" altLang="cs-CZ" dirty="0"/>
              <a:t>Usually need chemical clue to find out</a:t>
            </a:r>
            <a:br>
              <a:rPr lang="cs-CZ" altLang="cs-CZ" dirty="0"/>
            </a:br>
            <a:r>
              <a:rPr lang="cs-CZ" altLang="cs-CZ" dirty="0"/>
              <a:t>	that host is nearby,</a:t>
            </a:r>
            <a:br>
              <a:rPr lang="cs-CZ" altLang="cs-CZ" dirty="0"/>
            </a:br>
            <a:r>
              <a:rPr lang="cs-CZ" altLang="cs-CZ" dirty="0"/>
              <a:t>	so that it is worth for the seed to germinate</a:t>
            </a:r>
          </a:p>
        </p:txBody>
      </p:sp>
      <p:sp>
        <p:nvSpPr>
          <p:cNvPr id="5" name="Rectangle 2">
            <a:extLst>
              <a:ext uri="{FF2B5EF4-FFF2-40B4-BE49-F238E27FC236}">
                <a16:creationId xmlns:a16="http://schemas.microsoft.com/office/drawing/2014/main" id="{1FDDDEB5-4B7E-441F-BF94-C3B3C6CF89D2}"/>
              </a:ext>
            </a:extLst>
          </p:cNvPr>
          <p:cNvSpPr txBox="1">
            <a:spLocks noChangeArrowheads="1"/>
          </p:cNvSpPr>
          <p:nvPr/>
        </p:nvSpPr>
        <p:spPr bwMode="auto">
          <a:xfrm>
            <a:off x="685800" y="3048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eaLnBrk="1" hangingPunct="1"/>
            <a:r>
              <a:rPr lang="cs-CZ" altLang="cs-CZ" kern="0" dirty="0"/>
              <a:t>Host specificity</a:t>
            </a:r>
            <a:br>
              <a:rPr lang="cs-CZ" altLang="cs-CZ" kern="0" dirty="0"/>
            </a:br>
            <a:r>
              <a:rPr lang="cs-CZ" altLang="cs-CZ" sz="3600" b="1" kern="0" dirty="0"/>
              <a:t>Holo</a:t>
            </a:r>
            <a:r>
              <a:rPr lang="cs-CZ" altLang="cs-CZ" sz="3600" kern="0" dirty="0"/>
              <a:t>parasites</a:t>
            </a:r>
          </a:p>
        </p:txBody>
      </p:sp>
    </p:spTree>
    <p:extLst>
      <p:ext uri="{BB962C8B-B14F-4D97-AF65-F5344CB8AC3E}">
        <p14:creationId xmlns:p14="http://schemas.microsoft.com/office/powerpoint/2010/main" val="314833494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685800" y="304800"/>
            <a:ext cx="7772400" cy="1143000"/>
          </a:xfrm>
        </p:spPr>
        <p:txBody>
          <a:bodyPr/>
          <a:lstStyle/>
          <a:p>
            <a:pPr eaLnBrk="1" hangingPunct="1"/>
            <a:r>
              <a:rPr lang="cs-CZ" altLang="cs-CZ" dirty="0"/>
              <a:t>Host specificity</a:t>
            </a:r>
            <a:br>
              <a:rPr lang="cs-CZ" altLang="cs-CZ" dirty="0"/>
            </a:br>
            <a:r>
              <a:rPr lang="cs-CZ" altLang="cs-CZ" sz="3600" b="1" dirty="0"/>
              <a:t>Hemi</a:t>
            </a:r>
            <a:r>
              <a:rPr lang="cs-CZ" altLang="cs-CZ" sz="3600" dirty="0"/>
              <a:t>parasites</a:t>
            </a:r>
          </a:p>
        </p:txBody>
      </p:sp>
      <p:sp>
        <p:nvSpPr>
          <p:cNvPr id="56323" name="Rectangle 3"/>
          <p:cNvSpPr>
            <a:spLocks noGrp="1" noChangeArrowheads="1"/>
          </p:cNvSpPr>
          <p:nvPr>
            <p:ph type="body" idx="1"/>
          </p:nvPr>
        </p:nvSpPr>
        <p:spPr>
          <a:xfrm>
            <a:off x="468313" y="1628775"/>
            <a:ext cx="8229600" cy="4525963"/>
          </a:xfrm>
        </p:spPr>
        <p:txBody>
          <a:bodyPr/>
          <a:lstStyle/>
          <a:p>
            <a:pPr eaLnBrk="1" hangingPunct="1">
              <a:lnSpc>
                <a:spcPct val="90000"/>
              </a:lnSpc>
            </a:pPr>
            <a:r>
              <a:rPr lang="cs-CZ" altLang="cs-CZ" dirty="0"/>
              <a:t>Usualy generalists (it is easier to connect to xylem), but there are hosts of different quality</a:t>
            </a:r>
          </a:p>
          <a:p>
            <a:pPr eaLnBrk="1" hangingPunct="1">
              <a:lnSpc>
                <a:spcPct val="90000"/>
              </a:lnSpc>
            </a:pPr>
            <a:r>
              <a:rPr lang="cs-CZ" altLang="cs-CZ" dirty="0"/>
              <a:t>It is more efficient to steel to a rich one – bests hosts are legumes (good source of nitrogen) and grasses (extensive root system), but there are exceptions.</a:t>
            </a:r>
          </a:p>
          <a:p>
            <a:pPr eaLnBrk="1" hangingPunct="1">
              <a:lnSpc>
                <a:spcPct val="90000"/>
              </a:lnSpc>
            </a:pPr>
            <a:r>
              <a:rPr lang="cs-CZ" altLang="cs-CZ" dirty="0"/>
              <a:t>It is possible to attach conspecific individuals – intraspecific interaction</a:t>
            </a:r>
            <a:br>
              <a:rPr lang="cs-CZ" altLang="cs-CZ" dirty="0"/>
            </a:br>
            <a:r>
              <a:rPr lang="cs-CZ" altLang="cs-CZ" dirty="0"/>
              <a:t>– usually by chance</a:t>
            </a:r>
          </a:p>
          <a:p>
            <a:pPr eaLnBrk="1" hangingPunct="1">
              <a:lnSpc>
                <a:spcPct val="90000"/>
              </a:lnSpc>
              <a:buFontTx/>
              <a:buNone/>
            </a:pPr>
            <a:endParaRPr lang="cs-CZ" altLang="cs-CZ" dirty="0"/>
          </a:p>
        </p:txBody>
      </p:sp>
    </p:spTree>
    <p:extLst>
      <p:ext uri="{BB962C8B-B14F-4D97-AF65-F5344CB8AC3E}">
        <p14:creationId xmlns:p14="http://schemas.microsoft.com/office/powerpoint/2010/main" val="336022924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A8598D40-16B5-4E51-6123-F6123B095BE0}"/>
              </a:ext>
            </a:extLst>
          </p:cNvPr>
          <p:cNvPicPr>
            <a:picLocks noChangeAspect="1" noChangeArrowheads="1"/>
          </p:cNvPicPr>
          <p:nvPr/>
        </p:nvPicPr>
        <p:blipFill>
          <a:blip r:embed="rId2" cstate="print"/>
          <a:srcRect/>
          <a:stretch>
            <a:fillRect/>
          </a:stretch>
        </p:blipFill>
        <p:spPr bwMode="auto">
          <a:xfrm>
            <a:off x="0" y="4844642"/>
            <a:ext cx="9144000" cy="2013357"/>
          </a:xfrm>
          <a:prstGeom prst="rect">
            <a:avLst/>
          </a:prstGeom>
          <a:noFill/>
          <a:ln w="9525">
            <a:noFill/>
            <a:miter lim="800000"/>
            <a:headEnd/>
            <a:tailEnd/>
          </a:ln>
        </p:spPr>
      </p:pic>
      <p:pic>
        <p:nvPicPr>
          <p:cNvPr id="4" name="Picture 2">
            <a:extLst>
              <a:ext uri="{FF2B5EF4-FFF2-40B4-BE49-F238E27FC236}">
                <a16:creationId xmlns:a16="http://schemas.microsoft.com/office/drawing/2014/main" id="{4D2424AA-C0BE-65EE-83E9-5868FE1705B8}"/>
              </a:ext>
            </a:extLst>
          </p:cNvPr>
          <p:cNvPicPr>
            <a:picLocks noChangeAspect="1" noChangeArrowheads="1"/>
          </p:cNvPicPr>
          <p:nvPr/>
        </p:nvPicPr>
        <p:blipFill>
          <a:blip r:embed="rId3" cstate="print"/>
          <a:srcRect/>
          <a:stretch>
            <a:fillRect/>
          </a:stretch>
        </p:blipFill>
        <p:spPr bwMode="auto">
          <a:xfrm>
            <a:off x="-2" y="4622967"/>
            <a:ext cx="9144000" cy="461395"/>
          </a:xfrm>
          <a:prstGeom prst="rect">
            <a:avLst/>
          </a:prstGeom>
          <a:noFill/>
          <a:ln w="9525">
            <a:noFill/>
            <a:miter lim="800000"/>
            <a:headEnd/>
            <a:tailEnd/>
          </a:ln>
        </p:spPr>
      </p:pic>
      <p:sp>
        <p:nvSpPr>
          <p:cNvPr id="58373" name="Text Box 5"/>
          <p:cNvSpPr txBox="1">
            <a:spLocks noChangeArrowheads="1"/>
          </p:cNvSpPr>
          <p:nvPr/>
        </p:nvSpPr>
        <p:spPr bwMode="auto">
          <a:xfrm>
            <a:off x="3289952" y="2628781"/>
            <a:ext cx="5791997" cy="16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50000"/>
              </a:spcBef>
              <a:buFontTx/>
              <a:buNone/>
            </a:pPr>
            <a:r>
              <a:rPr lang="cs-CZ" altLang="cs-CZ" sz="2800" dirty="0">
                <a:latin typeface="+mn-lt"/>
              </a:rPr>
              <a:t>Functional haustorium</a:t>
            </a:r>
          </a:p>
          <a:p>
            <a:pPr eaLnBrk="1" hangingPunct="1">
              <a:spcBef>
                <a:spcPct val="50000"/>
              </a:spcBef>
              <a:buFontTx/>
              <a:buNone/>
            </a:pPr>
            <a:r>
              <a:rPr lang="cs-CZ" altLang="cs-CZ" sz="2800" dirty="0">
                <a:latin typeface="+mn-lt"/>
              </a:rPr>
              <a:t>Mechanical defense (lignification, lysis…) at contact with new haustoria </a:t>
            </a:r>
          </a:p>
        </p:txBody>
      </p:sp>
      <p:sp>
        <p:nvSpPr>
          <p:cNvPr id="58370" name="Rectangle 2"/>
          <p:cNvSpPr>
            <a:spLocks noGrp="1" noChangeArrowheads="1"/>
          </p:cNvSpPr>
          <p:nvPr>
            <p:ph type="title"/>
          </p:nvPr>
        </p:nvSpPr>
        <p:spPr>
          <a:xfrm>
            <a:off x="3505200" y="1963636"/>
            <a:ext cx="5257801" cy="741971"/>
          </a:xfrm>
        </p:spPr>
        <p:txBody>
          <a:bodyPr/>
          <a:lstStyle/>
          <a:p>
            <a:pPr eaLnBrk="1" hangingPunct="1"/>
            <a:r>
              <a:rPr lang="cs-CZ" altLang="cs-CZ" dirty="0"/>
              <a:t>Defense</a:t>
            </a:r>
          </a:p>
        </p:txBody>
      </p:sp>
      <p:sp>
        <p:nvSpPr>
          <p:cNvPr id="2" name="Text Box 5">
            <a:extLst>
              <a:ext uri="{FF2B5EF4-FFF2-40B4-BE49-F238E27FC236}">
                <a16:creationId xmlns:a16="http://schemas.microsoft.com/office/drawing/2014/main" id="{A6E2D3CF-028C-48E0-473F-DBA2F35D515C}"/>
              </a:ext>
            </a:extLst>
          </p:cNvPr>
          <p:cNvSpPr txBox="1">
            <a:spLocks noChangeArrowheads="1"/>
          </p:cNvSpPr>
          <p:nvPr/>
        </p:nvSpPr>
        <p:spPr bwMode="auto">
          <a:xfrm>
            <a:off x="5257801" y="4318528"/>
            <a:ext cx="388619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50000"/>
              </a:spcBef>
              <a:buFontTx/>
              <a:buNone/>
            </a:pPr>
            <a:r>
              <a:rPr lang="cs-CZ" altLang="cs-CZ" sz="1600" dirty="0"/>
              <a:t>Cameron &amp; Seel (2007) </a:t>
            </a:r>
            <a:r>
              <a:rPr lang="cs-CZ" altLang="cs-CZ" sz="1600" i="1" dirty="0"/>
              <a:t>New Phytologist</a:t>
            </a:r>
          </a:p>
        </p:txBody>
      </p:sp>
      <p:pic>
        <p:nvPicPr>
          <p:cNvPr id="6" name="Picture 1">
            <a:extLst>
              <a:ext uri="{FF2B5EF4-FFF2-40B4-BE49-F238E27FC236}">
                <a16:creationId xmlns:a16="http://schemas.microsoft.com/office/drawing/2014/main" id="{941B5292-2BF2-8D76-0E94-DCF2C9A9C59D}"/>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19638"/>
          <a:stretch/>
        </p:blipFill>
        <p:spPr bwMode="auto">
          <a:xfrm>
            <a:off x="2842260" y="0"/>
            <a:ext cx="6301738" cy="1964558"/>
          </a:xfrm>
          <a:prstGeom prst="rect">
            <a:avLst/>
          </a:prstGeom>
          <a:noFill/>
          <a:ln w="9525">
            <a:noFill/>
            <a:miter lim="800000"/>
            <a:headEnd/>
            <a:tailEnd/>
          </a:ln>
        </p:spPr>
      </p:pic>
      <p:pic>
        <p:nvPicPr>
          <p:cNvPr id="7" name="Picture 2">
            <a:extLst>
              <a:ext uri="{FF2B5EF4-FFF2-40B4-BE49-F238E27FC236}">
                <a16:creationId xmlns:a16="http://schemas.microsoft.com/office/drawing/2014/main" id="{AA06B644-C3CD-293C-CFB0-12B4C876A36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l="1397" t="3758" r="2212"/>
          <a:stretch>
            <a:fillRect/>
          </a:stretch>
        </p:blipFill>
        <p:spPr bwMode="auto">
          <a:xfrm flipH="1">
            <a:off x="0" y="2498410"/>
            <a:ext cx="2834638" cy="2135041"/>
          </a:xfrm>
          <a:prstGeom prst="rect">
            <a:avLst/>
          </a:prstGeom>
          <a:noFill/>
          <a:ln w="9525">
            <a:noFill/>
            <a:miter lim="800000"/>
            <a:headEnd/>
            <a:tailEnd/>
          </a:ln>
        </p:spPr>
      </p:pic>
      <p:pic>
        <p:nvPicPr>
          <p:cNvPr id="8" name="Picture 3">
            <a:extLst>
              <a:ext uri="{FF2B5EF4-FFF2-40B4-BE49-F238E27FC236}">
                <a16:creationId xmlns:a16="http://schemas.microsoft.com/office/drawing/2014/main" id="{5F8F4B00-397C-3B8C-EA07-9A30A5A1B538}"/>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flipH="1">
            <a:off x="0" y="0"/>
            <a:ext cx="2816860" cy="2510680"/>
          </a:xfrm>
          <a:prstGeom prst="rect">
            <a:avLst/>
          </a:prstGeom>
          <a:noFill/>
          <a:ln w="25400">
            <a:solidFill>
              <a:srgbClr val="541D14"/>
            </a:solidFill>
            <a:miter lim="800000"/>
            <a:headEnd/>
            <a:tailEnd/>
          </a:ln>
        </p:spPr>
      </p:pic>
      <p:sp>
        <p:nvSpPr>
          <p:cNvPr id="9" name="Obdélník 18">
            <a:extLst>
              <a:ext uri="{FF2B5EF4-FFF2-40B4-BE49-F238E27FC236}">
                <a16:creationId xmlns:a16="http://schemas.microsoft.com/office/drawing/2014/main" id="{161BE0B9-AE6E-9BD6-B8E8-A3DE23EB9D46}"/>
              </a:ext>
            </a:extLst>
          </p:cNvPr>
          <p:cNvSpPr/>
          <p:nvPr/>
        </p:nvSpPr>
        <p:spPr>
          <a:xfrm>
            <a:off x="1786996" y="3374707"/>
            <a:ext cx="455314" cy="512941"/>
          </a:xfrm>
          <a:prstGeom prst="rect">
            <a:avLst/>
          </a:prstGeom>
          <a:noFill/>
          <a:ln>
            <a:solidFill>
              <a:srgbClr val="541D1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10" name="Přímá spojovací čára 19">
            <a:extLst>
              <a:ext uri="{FF2B5EF4-FFF2-40B4-BE49-F238E27FC236}">
                <a16:creationId xmlns:a16="http://schemas.microsoft.com/office/drawing/2014/main" id="{43FA085C-E01F-51FC-0AAE-FB28417D8375}"/>
              </a:ext>
            </a:extLst>
          </p:cNvPr>
          <p:cNvCxnSpPr>
            <a:cxnSpLocks/>
          </p:cNvCxnSpPr>
          <p:nvPr/>
        </p:nvCxnSpPr>
        <p:spPr>
          <a:xfrm flipV="1">
            <a:off x="2242310" y="2526484"/>
            <a:ext cx="574550" cy="848223"/>
          </a:xfrm>
          <a:prstGeom prst="line">
            <a:avLst/>
          </a:prstGeom>
          <a:ln w="25400">
            <a:solidFill>
              <a:srgbClr val="541D14"/>
            </a:solidFill>
          </a:ln>
        </p:spPr>
        <p:style>
          <a:lnRef idx="1">
            <a:schemeClr val="accent1"/>
          </a:lnRef>
          <a:fillRef idx="0">
            <a:schemeClr val="accent1"/>
          </a:fillRef>
          <a:effectRef idx="0">
            <a:schemeClr val="accent1"/>
          </a:effectRef>
          <a:fontRef idx="minor">
            <a:schemeClr val="tx1"/>
          </a:fontRef>
        </p:style>
      </p:cxnSp>
      <p:cxnSp>
        <p:nvCxnSpPr>
          <p:cNvPr id="11" name="Přímá spojovací čára 20">
            <a:extLst>
              <a:ext uri="{FF2B5EF4-FFF2-40B4-BE49-F238E27FC236}">
                <a16:creationId xmlns:a16="http://schemas.microsoft.com/office/drawing/2014/main" id="{67A12966-DED2-A793-B872-9AA103D80914}"/>
              </a:ext>
            </a:extLst>
          </p:cNvPr>
          <p:cNvCxnSpPr>
            <a:cxnSpLocks/>
          </p:cNvCxnSpPr>
          <p:nvPr/>
        </p:nvCxnSpPr>
        <p:spPr>
          <a:xfrm flipH="1" flipV="1">
            <a:off x="-4281" y="2526484"/>
            <a:ext cx="1791277" cy="848223"/>
          </a:xfrm>
          <a:prstGeom prst="line">
            <a:avLst/>
          </a:prstGeom>
          <a:ln w="25400">
            <a:solidFill>
              <a:srgbClr val="541D1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4819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37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8BE53AD8-DDB0-B130-2BC7-26D471A04E6E}"/>
              </a:ext>
            </a:extLst>
          </p:cNvPr>
          <p:cNvPicPr>
            <a:picLocks noChangeAspect="1" noChangeArrowheads="1"/>
          </p:cNvPicPr>
          <p:nvPr/>
        </p:nvPicPr>
        <p:blipFill>
          <a:blip r:embed="rId2" cstate="screen"/>
          <a:srcRect/>
          <a:stretch>
            <a:fillRect/>
          </a:stretch>
        </p:blipFill>
        <p:spPr bwMode="auto">
          <a:xfrm>
            <a:off x="4676503" y="4114800"/>
            <a:ext cx="4467497" cy="2743200"/>
          </a:xfrm>
          <a:prstGeom prst="rect">
            <a:avLst/>
          </a:prstGeom>
          <a:noFill/>
          <a:ln w="9525">
            <a:noFill/>
            <a:miter lim="800000"/>
            <a:headEnd/>
            <a:tailEnd/>
          </a:ln>
        </p:spPr>
      </p:pic>
      <p:pic>
        <p:nvPicPr>
          <p:cNvPr id="3" name="Picture 2">
            <a:extLst>
              <a:ext uri="{FF2B5EF4-FFF2-40B4-BE49-F238E27FC236}">
                <a16:creationId xmlns:a16="http://schemas.microsoft.com/office/drawing/2014/main" id="{95AD3326-218D-990D-3F2C-D57AECC0ABA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4114800"/>
            <a:ext cx="4467497" cy="2743200"/>
          </a:xfrm>
          <a:prstGeom prst="rect">
            <a:avLst/>
          </a:prstGeom>
          <a:noFill/>
          <a:ln w="9525">
            <a:noFill/>
            <a:miter lim="800000"/>
            <a:headEnd/>
            <a:tailEnd/>
          </a:ln>
        </p:spPr>
      </p:pic>
      <p:sp>
        <p:nvSpPr>
          <p:cNvPr id="59394" name="Rectangle 2"/>
          <p:cNvSpPr>
            <a:spLocks noGrp="1" noChangeArrowheads="1"/>
          </p:cNvSpPr>
          <p:nvPr>
            <p:ph type="title"/>
          </p:nvPr>
        </p:nvSpPr>
        <p:spPr>
          <a:xfrm>
            <a:off x="457200" y="152400"/>
            <a:ext cx="7772400" cy="685800"/>
          </a:xfrm>
        </p:spPr>
        <p:txBody>
          <a:bodyPr/>
          <a:lstStyle/>
          <a:p>
            <a:pPr eaLnBrk="1" hangingPunct="1"/>
            <a:r>
              <a:rPr lang="cs-CZ" altLang="cs-CZ" dirty="0"/>
              <a:t>Effect on community</a:t>
            </a:r>
          </a:p>
        </p:txBody>
      </p:sp>
      <p:sp>
        <p:nvSpPr>
          <p:cNvPr id="59395" name="Rectangle 3"/>
          <p:cNvSpPr>
            <a:spLocks noGrp="1" noChangeArrowheads="1"/>
          </p:cNvSpPr>
          <p:nvPr>
            <p:ph type="body" idx="1"/>
          </p:nvPr>
        </p:nvSpPr>
        <p:spPr>
          <a:xfrm>
            <a:off x="228600" y="1066800"/>
            <a:ext cx="8763000" cy="3352800"/>
          </a:xfrm>
        </p:spPr>
        <p:txBody>
          <a:bodyPr/>
          <a:lstStyle/>
          <a:p>
            <a:pPr eaLnBrk="1" hangingPunct="1"/>
            <a:r>
              <a:rPr lang="cs-CZ" altLang="cs-CZ" dirty="0"/>
              <a:t>Specialization leads to different effect on hosts</a:t>
            </a:r>
            <a:br>
              <a:rPr lang="cs-CZ" altLang="cs-CZ" dirty="0"/>
            </a:br>
            <a:r>
              <a:rPr lang="cs-CZ" altLang="cs-CZ" dirty="0"/>
              <a:t>– can change competitive ballance in community</a:t>
            </a:r>
          </a:p>
          <a:p>
            <a:pPr eaLnBrk="1" hangingPunct="1"/>
            <a:r>
              <a:rPr lang="cs-CZ" altLang="cs-CZ" dirty="0"/>
              <a:t>If dominants are preferred hosts (and thus most suppressed), it is supposed to increase diversity</a:t>
            </a:r>
          </a:p>
          <a:p>
            <a:pPr eaLnBrk="1" hangingPunct="1"/>
            <a:r>
              <a:rPr lang="cs-CZ" altLang="cs-CZ" i="1" dirty="0"/>
              <a:t>Rhinanthus</a:t>
            </a:r>
            <a:r>
              <a:rPr lang="cs-CZ" altLang="cs-CZ" dirty="0"/>
              <a:t> is used in grassland restoration:</a:t>
            </a:r>
          </a:p>
          <a:p>
            <a:pPr eaLnBrk="1" hangingPunct="1"/>
            <a:endParaRPr lang="cs-CZ" altLang="cs-CZ" dirty="0"/>
          </a:p>
          <a:p>
            <a:pPr marL="0" indent="0" eaLnBrk="1" hangingPunct="1">
              <a:buNone/>
            </a:pPr>
            <a:r>
              <a:rPr lang="cs-CZ" altLang="cs-CZ" sz="2600" dirty="0"/>
              <a:t>no parasite				with parasite after two years</a:t>
            </a:r>
          </a:p>
        </p:txBody>
      </p:sp>
    </p:spTree>
    <p:extLst>
      <p:ext uri="{BB962C8B-B14F-4D97-AF65-F5344CB8AC3E}">
        <p14:creationId xmlns:p14="http://schemas.microsoft.com/office/powerpoint/2010/main" val="1769114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Grp="1" noChangeArrowheads="1"/>
          </p:cNvSpPr>
          <p:nvPr>
            <p:ph type="body" idx="1"/>
          </p:nvPr>
        </p:nvSpPr>
        <p:spPr/>
        <p:txBody>
          <a:bodyPr/>
          <a:lstStyle/>
          <a:p>
            <a:pPr eaLnBrk="1" hangingPunct="1"/>
            <a:r>
              <a:rPr lang="cs-CZ" altLang="cs-CZ" dirty="0"/>
              <a:t>Belowground – parasites – gain water and nutrients from xylem of host</a:t>
            </a:r>
          </a:p>
          <a:p>
            <a:pPr eaLnBrk="1" hangingPunct="1"/>
            <a:r>
              <a:rPr lang="cs-CZ" altLang="cs-CZ" dirty="0"/>
              <a:t>Aboveground – competitors – light</a:t>
            </a:r>
          </a:p>
          <a:p>
            <a:pPr eaLnBrk="1" hangingPunct="1"/>
            <a:endParaRPr lang="cs-CZ" altLang="cs-CZ" dirty="0"/>
          </a:p>
          <a:p>
            <a:pPr eaLnBrk="1" hangingPunct="1"/>
            <a:r>
              <a:rPr lang="cs-CZ" altLang="cs-CZ" b="1" dirty="0"/>
              <a:t>Also gain organic carbon from host</a:t>
            </a:r>
            <a:br>
              <a:rPr lang="cs-CZ" altLang="cs-CZ" b="1" dirty="0"/>
            </a:br>
            <a:r>
              <a:rPr lang="cs-CZ" altLang="cs-CZ" dirty="0"/>
              <a:t>(there is a bit of it in xylem),</a:t>
            </a:r>
            <a:br>
              <a:rPr lang="cs-CZ" altLang="cs-CZ" dirty="0"/>
            </a:br>
            <a:r>
              <a:rPr lang="cs-CZ" altLang="cs-CZ" dirty="0"/>
              <a:t>as well as secondary metabolites</a:t>
            </a:r>
          </a:p>
        </p:txBody>
      </p:sp>
      <p:sp>
        <p:nvSpPr>
          <p:cNvPr id="5" name="Rectangle 2">
            <a:extLst>
              <a:ext uri="{FF2B5EF4-FFF2-40B4-BE49-F238E27FC236}">
                <a16:creationId xmlns:a16="http://schemas.microsoft.com/office/drawing/2014/main" id="{D8E21A63-AB27-4D9F-B772-C9FDC3A49BC9}"/>
              </a:ext>
            </a:extLst>
          </p:cNvPr>
          <p:cNvSpPr>
            <a:spLocks noGrp="1" noChangeArrowheads="1"/>
          </p:cNvSpPr>
          <p:nvPr>
            <p:ph type="title"/>
          </p:nvPr>
        </p:nvSpPr>
        <p:spPr>
          <a:xfrm>
            <a:off x="685800" y="152400"/>
            <a:ext cx="7772400" cy="1143000"/>
          </a:xfrm>
        </p:spPr>
        <p:txBody>
          <a:bodyPr/>
          <a:lstStyle/>
          <a:p>
            <a:pPr eaLnBrk="1" hangingPunct="1"/>
            <a:r>
              <a:rPr lang="cs-CZ" altLang="cs-CZ" sz="4000" dirty="0"/>
              <a:t>Root hemiparasites</a:t>
            </a:r>
          </a:p>
        </p:txBody>
      </p:sp>
    </p:spTree>
    <p:extLst>
      <p:ext uri="{BB962C8B-B14F-4D97-AF65-F5344CB8AC3E}">
        <p14:creationId xmlns:p14="http://schemas.microsoft.com/office/powerpoint/2010/main" val="60711737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09600" y="20877"/>
            <a:ext cx="7772400" cy="1143000"/>
          </a:xfrm>
        </p:spPr>
        <p:txBody>
          <a:bodyPr/>
          <a:lstStyle/>
          <a:p>
            <a:pPr eaLnBrk="1" hangingPunct="1"/>
            <a:r>
              <a:rPr lang="cs-CZ" altLang="cs-CZ" sz="4000" dirty="0"/>
              <a:t>Parasites vs. productivity</a:t>
            </a:r>
          </a:p>
        </p:txBody>
      </p:sp>
      <p:pic>
        <p:nvPicPr>
          <p:cNvPr id="47107"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000" y="1258913"/>
            <a:ext cx="6400800" cy="400594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7108" name="Text Box 4"/>
          <p:cNvSpPr txBox="1">
            <a:spLocks noChangeArrowheads="1"/>
          </p:cNvSpPr>
          <p:nvPr/>
        </p:nvSpPr>
        <p:spPr bwMode="auto">
          <a:xfrm>
            <a:off x="914400" y="925487"/>
            <a:ext cx="8001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50000"/>
              </a:spcBef>
              <a:buFontTx/>
              <a:buNone/>
            </a:pPr>
            <a:r>
              <a:rPr lang="cs-CZ" altLang="cs-CZ" sz="1800" dirty="0"/>
              <a:t>Hadač 1969: data from Dolina siedmich prameňov (Slovakia) </a:t>
            </a:r>
          </a:p>
        </p:txBody>
      </p:sp>
      <p:sp>
        <p:nvSpPr>
          <p:cNvPr id="5" name="Content Placeholder 2">
            <a:extLst>
              <a:ext uri="{FF2B5EF4-FFF2-40B4-BE49-F238E27FC236}">
                <a16:creationId xmlns:a16="http://schemas.microsoft.com/office/drawing/2014/main" id="{AF83640E-76F5-40B7-8721-9B9161203A44}"/>
              </a:ext>
            </a:extLst>
          </p:cNvPr>
          <p:cNvSpPr txBox="1">
            <a:spLocks/>
          </p:cNvSpPr>
          <p:nvPr/>
        </p:nvSpPr>
        <p:spPr bwMode="auto">
          <a:xfrm>
            <a:off x="50756" y="5254559"/>
            <a:ext cx="9110384" cy="1498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buNone/>
              <a:defRPr/>
            </a:pPr>
            <a:r>
              <a:rPr lang="cs-CZ" altLang="en-US" sz="2600" kern="0" dirty="0">
                <a:solidFill>
                  <a:srgbClr val="000000"/>
                </a:solidFill>
                <a:latin typeface="Times New Roman"/>
              </a:rPr>
              <a:t>Community biomass and abundance of parasites is often correlated</a:t>
            </a:r>
          </a:p>
          <a:p>
            <a:pPr>
              <a:defRPr/>
            </a:pPr>
            <a:r>
              <a:rPr lang="cs-CZ" altLang="en-US" sz="2600" kern="0" dirty="0">
                <a:solidFill>
                  <a:srgbClr val="000000"/>
                </a:solidFill>
                <a:latin typeface="Times New Roman"/>
              </a:rPr>
              <a:t>Do parasites decrease productivity of community?</a:t>
            </a:r>
          </a:p>
          <a:p>
            <a:pPr>
              <a:defRPr/>
            </a:pPr>
            <a:r>
              <a:rPr lang="cs-CZ" altLang="en-US" sz="2600" kern="0" dirty="0">
                <a:solidFill>
                  <a:srgbClr val="000000"/>
                </a:solidFill>
                <a:latin typeface="Times New Roman"/>
              </a:rPr>
              <a:t>Or are they outcompeted in productive communities?</a:t>
            </a:r>
          </a:p>
          <a:p>
            <a:endParaRPr lang="cs-CZ" altLang="en-US" sz="2200" kern="0" dirty="0"/>
          </a:p>
        </p:txBody>
      </p:sp>
    </p:spTree>
    <p:extLst>
      <p:ext uri="{BB962C8B-B14F-4D97-AF65-F5344CB8AC3E}">
        <p14:creationId xmlns:p14="http://schemas.microsoft.com/office/powerpoint/2010/main" val="47166528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hidden="1"/>
          <p:cNvSpPr>
            <a:spLocks noGrp="1" noChangeArrowheads="1"/>
          </p:cNvSpPr>
          <p:nvPr>
            <p:ph type="title"/>
          </p:nvPr>
        </p:nvSpPr>
        <p:spPr/>
        <p:txBody>
          <a:bodyPr/>
          <a:lstStyle/>
          <a:p>
            <a:pPr eaLnBrk="1" hangingPunct="1"/>
            <a:endParaRPr lang="cs-CZ" altLang="cs-CZ"/>
          </a:p>
        </p:txBody>
      </p:sp>
      <p:sp>
        <p:nvSpPr>
          <p:cNvPr id="51203" name="Rectangle 3" descr="P1020774"/>
          <p:cNvSpPr>
            <a:spLocks noGrp="1" noChangeAspect="1" noChangeArrowheads="1"/>
          </p:cNvSpPr>
          <p:nvPr isPhoto="1"/>
        </p:nvSpPr>
        <p:spPr bwMode="auto">
          <a:xfrm>
            <a:off x="0" y="990600"/>
            <a:ext cx="5143500" cy="5867400"/>
          </a:xfrm>
          <a:prstGeom prst="rect">
            <a:avLst/>
          </a:prstGeom>
          <a:blipFill dpi="0" rotWithShape="1">
            <a:blip r:embed="rId2" cstate="screen">
              <a:extLst>
                <a:ext uri="{28A0092B-C50C-407E-A947-70E740481C1C}">
                  <a14:useLocalDpi xmlns:a14="http://schemas.microsoft.com/office/drawing/2010/main"/>
                </a:ext>
              </a:extLst>
            </a:blip>
            <a:srcRect/>
            <a:stretch>
              <a:fillRect b="1"/>
            </a:stretch>
          </a:bli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endParaRPr lang="cs-CZ" altLang="en-US" sz="1800"/>
          </a:p>
        </p:txBody>
      </p:sp>
      <p:sp>
        <p:nvSpPr>
          <p:cNvPr id="5" name="Content Placeholder 2">
            <a:extLst>
              <a:ext uri="{FF2B5EF4-FFF2-40B4-BE49-F238E27FC236}">
                <a16:creationId xmlns:a16="http://schemas.microsoft.com/office/drawing/2014/main" id="{012427F7-6D3F-4CC0-8D9B-16D07C4755ED}"/>
              </a:ext>
            </a:extLst>
          </p:cNvPr>
          <p:cNvSpPr txBox="1">
            <a:spLocks/>
          </p:cNvSpPr>
          <p:nvPr/>
        </p:nvSpPr>
        <p:spPr bwMode="auto">
          <a:xfrm>
            <a:off x="5143500" y="990600"/>
            <a:ext cx="3958459"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a:defRPr/>
            </a:pPr>
            <a:r>
              <a:rPr lang="cs-CZ" altLang="en-US" sz="2800" kern="0" dirty="0">
                <a:solidFill>
                  <a:srgbClr val="000000"/>
                </a:solidFill>
                <a:latin typeface="Times New Roman"/>
              </a:rPr>
              <a:t>It is worth to steal only resource which is in shortage</a:t>
            </a:r>
          </a:p>
          <a:p>
            <a:pPr>
              <a:defRPr/>
            </a:pPr>
            <a:r>
              <a:rPr lang="cs-CZ" altLang="en-US" sz="2800" kern="0" dirty="0">
                <a:solidFill>
                  <a:srgbClr val="000000"/>
                </a:solidFill>
                <a:latin typeface="Times New Roman"/>
              </a:rPr>
              <a:t>Host should be strong enough so that it is possible to steal from him, but not too strong to outcompete me for light.</a:t>
            </a:r>
          </a:p>
          <a:p>
            <a:endParaRPr lang="cs-CZ" altLang="en-US" sz="2200" kern="0" dirty="0"/>
          </a:p>
        </p:txBody>
      </p:sp>
      <p:sp>
        <p:nvSpPr>
          <p:cNvPr id="6" name="Rectangle 2">
            <a:extLst>
              <a:ext uri="{FF2B5EF4-FFF2-40B4-BE49-F238E27FC236}">
                <a16:creationId xmlns:a16="http://schemas.microsoft.com/office/drawing/2014/main" id="{5BDAEC49-18E4-47A7-B45B-FEBFE68AD83B}"/>
              </a:ext>
            </a:extLst>
          </p:cNvPr>
          <p:cNvSpPr txBox="1">
            <a:spLocks noChangeArrowheads="1"/>
          </p:cNvSpPr>
          <p:nvPr/>
        </p:nvSpPr>
        <p:spPr bwMode="auto">
          <a:xfrm>
            <a:off x="609600" y="20877"/>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eaLnBrk="1" hangingPunct="1"/>
            <a:r>
              <a:rPr lang="cs-CZ" altLang="cs-CZ" sz="4000" kern="0" dirty="0"/>
              <a:t>Parasites vs. productivity</a:t>
            </a:r>
          </a:p>
        </p:txBody>
      </p:sp>
    </p:spTree>
    <p:extLst>
      <p:ext uri="{BB962C8B-B14F-4D97-AF65-F5344CB8AC3E}">
        <p14:creationId xmlns:p14="http://schemas.microsoft.com/office/powerpoint/2010/main" val="197760643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5" descr="Photo_Orobanche_flava_Toth"/>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15243" y="990600"/>
            <a:ext cx="6361113" cy="4770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Rectangle 6"/>
          <p:cNvSpPr>
            <a:spLocks noChangeArrowheads="1"/>
          </p:cNvSpPr>
          <p:nvPr/>
        </p:nvSpPr>
        <p:spPr bwMode="auto">
          <a:xfrm>
            <a:off x="152400" y="5780782"/>
            <a:ext cx="773801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None/>
            </a:pPr>
            <a:r>
              <a:rPr lang="cs-CZ" altLang="cs-CZ" sz="1800" dirty="0"/>
              <a:t>Holoparasites are not limited by competition – no need </a:t>
            </a:r>
            <a:r>
              <a:rPr lang="cs-CZ" altLang="cs-CZ" sz="1800"/>
              <a:t>to photosynthesize</a:t>
            </a:r>
            <a:endParaRPr lang="cs-CZ" altLang="cs-CZ" sz="1800" dirty="0"/>
          </a:p>
          <a:p>
            <a:pPr eaLnBrk="1" hangingPunct="1">
              <a:spcBef>
                <a:spcPct val="0"/>
              </a:spcBef>
              <a:buNone/>
            </a:pPr>
            <a:r>
              <a:rPr lang="cs-CZ" altLang="cs-CZ" sz="1800" dirty="0"/>
              <a:t>(</a:t>
            </a:r>
            <a:r>
              <a:rPr lang="cs-CZ" altLang="cs-CZ" sz="1800" i="1" dirty="0"/>
              <a:t>Orobanche</a:t>
            </a:r>
            <a:r>
              <a:rPr lang="cs-CZ" altLang="cs-CZ" sz="1800" dirty="0"/>
              <a:t> on </a:t>
            </a:r>
            <a:r>
              <a:rPr lang="cs-CZ" altLang="cs-CZ" sz="1800" i="1" dirty="0"/>
              <a:t>Petasites</a:t>
            </a:r>
            <a:r>
              <a:rPr lang="cs-CZ" altLang="cs-CZ" sz="1800" dirty="0"/>
              <a:t>)</a:t>
            </a:r>
          </a:p>
          <a:p>
            <a:pPr eaLnBrk="1" hangingPunct="1">
              <a:spcBef>
                <a:spcPct val="0"/>
              </a:spcBef>
              <a:buFontTx/>
              <a:buNone/>
            </a:pPr>
            <a:endParaRPr lang="cs-CZ" altLang="cs-CZ" sz="1800" dirty="0"/>
          </a:p>
          <a:p>
            <a:pPr eaLnBrk="1" hangingPunct="1">
              <a:spcBef>
                <a:spcPct val="0"/>
              </a:spcBef>
              <a:buFontTx/>
              <a:buNone/>
            </a:pPr>
            <a:r>
              <a:rPr lang="cs-CZ" altLang="cs-CZ" sz="1000" dirty="0"/>
              <a:t>http://parasiticplants.org/i3m5a2g8e/ipps_photos/Photo_Orobanche_flava_Toth.jpg</a:t>
            </a:r>
          </a:p>
        </p:txBody>
      </p:sp>
      <p:sp>
        <p:nvSpPr>
          <p:cNvPr id="4" name="Rectangle 2">
            <a:extLst>
              <a:ext uri="{FF2B5EF4-FFF2-40B4-BE49-F238E27FC236}">
                <a16:creationId xmlns:a16="http://schemas.microsoft.com/office/drawing/2014/main" id="{ADA6C9FD-9780-4933-969F-B7E1DD418E63}"/>
              </a:ext>
            </a:extLst>
          </p:cNvPr>
          <p:cNvSpPr txBox="1">
            <a:spLocks noChangeArrowheads="1"/>
          </p:cNvSpPr>
          <p:nvPr/>
        </p:nvSpPr>
        <p:spPr bwMode="auto">
          <a:xfrm>
            <a:off x="609600" y="20877"/>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eaLnBrk="1" hangingPunct="1"/>
            <a:r>
              <a:rPr lang="cs-CZ" altLang="cs-CZ" sz="4000" kern="0" dirty="0"/>
              <a:t>Parasites vs. productivity</a:t>
            </a:r>
          </a:p>
        </p:txBody>
      </p:sp>
    </p:spTree>
    <p:extLst>
      <p:ext uri="{BB962C8B-B14F-4D97-AF65-F5344CB8AC3E}">
        <p14:creationId xmlns:p14="http://schemas.microsoft.com/office/powerpoint/2010/main" val="23487309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789" y="-31750"/>
            <a:ext cx="9144000" cy="688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39" name="Text Box 3"/>
          <p:cNvSpPr txBox="1">
            <a:spLocks noChangeArrowheads="1"/>
          </p:cNvSpPr>
          <p:nvPr/>
        </p:nvSpPr>
        <p:spPr bwMode="auto">
          <a:xfrm>
            <a:off x="2232" y="6477000"/>
            <a:ext cx="6169968" cy="3693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50000"/>
              </a:spcBef>
              <a:buFontTx/>
              <a:buNone/>
            </a:pPr>
            <a:r>
              <a:rPr lang="cs-CZ" altLang="cs-CZ" sz="1800" b="1" dirty="0"/>
              <a:t>Root holoparasite </a:t>
            </a:r>
            <a:r>
              <a:rPr lang="cs-CZ" altLang="cs-CZ" sz="1800" i="1" dirty="0"/>
              <a:t>Cystanche cf. tubulosa</a:t>
            </a:r>
            <a:r>
              <a:rPr lang="cs-CZ" altLang="cs-CZ" sz="1800" dirty="0"/>
              <a:t> (Negev desert)</a:t>
            </a:r>
            <a:endParaRPr lang="cs-CZ" altLang="cs-CZ" sz="1800" i="1" dirty="0"/>
          </a:p>
        </p:txBody>
      </p:sp>
    </p:spTree>
    <p:extLst>
      <p:ext uri="{BB962C8B-B14F-4D97-AF65-F5344CB8AC3E}">
        <p14:creationId xmlns:p14="http://schemas.microsoft.com/office/powerpoint/2010/main" val="230384360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3"/>
          <p:cNvSpPr>
            <a:spLocks noGrp="1" noChangeArrowheads="1"/>
          </p:cNvSpPr>
          <p:nvPr>
            <p:ph type="body" idx="1"/>
          </p:nvPr>
        </p:nvSpPr>
        <p:spPr>
          <a:xfrm>
            <a:off x="533400" y="1219200"/>
            <a:ext cx="7772400" cy="2057400"/>
          </a:xfrm>
        </p:spPr>
        <p:txBody>
          <a:bodyPr/>
          <a:lstStyle/>
          <a:p>
            <a:pPr marL="0" indent="0" eaLnBrk="1" hangingPunct="1">
              <a:buNone/>
            </a:pPr>
            <a:r>
              <a:rPr lang="cs-CZ" altLang="cs-CZ" dirty="0"/>
              <a:t>Mostly herbs</a:t>
            </a:r>
          </a:p>
          <a:p>
            <a:pPr marL="0" indent="0" eaLnBrk="1" hangingPunct="1">
              <a:buNone/>
            </a:pPr>
            <a:r>
              <a:rPr lang="cs-CZ" altLang="cs-CZ" dirty="0"/>
              <a:t>Can be shrubs or large trees, larger than host</a:t>
            </a:r>
          </a:p>
          <a:p>
            <a:pPr marL="0" indent="0" eaLnBrk="1" hangingPunct="1">
              <a:buNone/>
            </a:pPr>
            <a:r>
              <a:rPr lang="cs-CZ" altLang="cs-CZ" i="1" dirty="0"/>
              <a:t>Santalum acuminatum,    Nuytsia floribunda </a:t>
            </a:r>
          </a:p>
        </p:txBody>
      </p:sp>
      <p:pic>
        <p:nvPicPr>
          <p:cNvPr id="62468" name="Picture 4" descr="SantalumAcuminatum1RH"/>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3048000"/>
            <a:ext cx="4679896" cy="3831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9" name="Text Box 5"/>
          <p:cNvSpPr txBox="1">
            <a:spLocks noChangeArrowheads="1"/>
          </p:cNvSpPr>
          <p:nvPr/>
        </p:nvSpPr>
        <p:spPr bwMode="auto">
          <a:xfrm>
            <a:off x="0" y="6657945"/>
            <a:ext cx="4561300"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50000"/>
              </a:spcBef>
              <a:buFontTx/>
              <a:buNone/>
            </a:pPr>
            <a:r>
              <a:rPr lang="cs-CZ" altLang="cs-CZ" sz="700" dirty="0"/>
              <a:t>http://www.parasiticplants.siu.edu/Santalaceae/images/SantalumAcuminatum1RH.jpg</a:t>
            </a:r>
          </a:p>
        </p:txBody>
      </p:sp>
      <p:sp>
        <p:nvSpPr>
          <p:cNvPr id="7" name="Rectangle 2">
            <a:extLst>
              <a:ext uri="{FF2B5EF4-FFF2-40B4-BE49-F238E27FC236}">
                <a16:creationId xmlns:a16="http://schemas.microsoft.com/office/drawing/2014/main" id="{39882DEC-F878-47B5-BFCF-CFAEDA4B9525}"/>
              </a:ext>
            </a:extLst>
          </p:cNvPr>
          <p:cNvSpPr txBox="1">
            <a:spLocks noChangeArrowheads="1"/>
          </p:cNvSpPr>
          <p:nvPr/>
        </p:nvSpPr>
        <p:spPr bwMode="auto">
          <a:xfrm>
            <a:off x="685800" y="1524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eaLnBrk="1" hangingPunct="1"/>
            <a:r>
              <a:rPr lang="cs-CZ" altLang="cs-CZ" sz="4000" kern="0"/>
              <a:t>Root hemiparasites</a:t>
            </a:r>
            <a:endParaRPr lang="cs-CZ" altLang="cs-CZ" sz="4000" kern="0" dirty="0"/>
          </a:p>
        </p:txBody>
      </p:sp>
      <p:pic>
        <p:nvPicPr>
          <p:cNvPr id="5" name="Picture 4" descr="A picture containing grass, tree, outdoor, sky&#10;&#10;Description automatically generated">
            <a:extLst>
              <a:ext uri="{FF2B5EF4-FFF2-40B4-BE49-F238E27FC236}">
                <a16:creationId xmlns:a16="http://schemas.microsoft.com/office/drawing/2014/main" id="{D8399B28-B435-A1F0-0131-1C147CA695B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82699" y="3048000"/>
            <a:ext cx="4561301" cy="3831493"/>
          </a:xfrm>
          <a:prstGeom prst="rect">
            <a:avLst/>
          </a:prstGeom>
        </p:spPr>
      </p:pic>
      <p:sp>
        <p:nvSpPr>
          <p:cNvPr id="6" name="Text Box 5">
            <a:extLst>
              <a:ext uri="{FF2B5EF4-FFF2-40B4-BE49-F238E27FC236}">
                <a16:creationId xmlns:a16="http://schemas.microsoft.com/office/drawing/2014/main" id="{45E3C5EF-2F50-B3E7-2AE2-31B1F0AA53BC}"/>
              </a:ext>
            </a:extLst>
          </p:cNvPr>
          <p:cNvSpPr txBox="1">
            <a:spLocks noChangeArrowheads="1"/>
          </p:cNvSpPr>
          <p:nvPr/>
        </p:nvSpPr>
        <p:spPr bwMode="auto">
          <a:xfrm>
            <a:off x="4589537" y="6646223"/>
            <a:ext cx="4547623"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50000"/>
              </a:spcBef>
              <a:buFontTx/>
              <a:buNone/>
            </a:pPr>
            <a:r>
              <a:rPr lang="cs-CZ" altLang="cs-CZ" sz="700" dirty="0"/>
              <a:t>https://www.australiangeographic.com.au/topics/wildlife/2017/05/australias-giant-parasitic-christmas-tree/</a:t>
            </a:r>
          </a:p>
        </p:txBody>
      </p:sp>
    </p:spTree>
    <p:extLst>
      <p:ext uri="{BB962C8B-B14F-4D97-AF65-F5344CB8AC3E}">
        <p14:creationId xmlns:p14="http://schemas.microsoft.com/office/powerpoint/2010/main" val="3947616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304800" y="381000"/>
            <a:ext cx="8458200" cy="637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50000"/>
              </a:spcBef>
              <a:buNone/>
            </a:pPr>
            <a:r>
              <a:rPr lang="en-GB" altLang="cs-CZ" sz="2400" i="1" dirty="0"/>
              <a:t>d</a:t>
            </a:r>
            <a:r>
              <a:rPr lang="cs-CZ" altLang="cs-CZ" sz="2400" i="1" dirty="0"/>
              <a:t>N</a:t>
            </a:r>
            <a:r>
              <a:rPr lang="en-GB" altLang="cs-CZ" sz="2400" i="1" dirty="0"/>
              <a:t>/dt = </a:t>
            </a:r>
            <a:r>
              <a:rPr lang="cs-CZ" altLang="cs-CZ" sz="2400" i="1" dirty="0"/>
              <a:t>r</a:t>
            </a:r>
            <a:r>
              <a:rPr lang="cs-CZ" altLang="cs-CZ" sz="2400" i="1" baseline="-25000" dirty="0"/>
              <a:t>N</a:t>
            </a:r>
            <a:r>
              <a:rPr lang="cs-CZ" altLang="cs-CZ" sz="2400" i="1" dirty="0"/>
              <a:t>N - </a:t>
            </a:r>
            <a:r>
              <a:rPr lang="cs-CZ" altLang="cs-CZ" sz="2400" b="1" i="1" dirty="0"/>
              <a:t>c</a:t>
            </a:r>
            <a:r>
              <a:rPr lang="en-GB" altLang="cs-CZ" sz="2400" b="1" i="1" dirty="0"/>
              <a:t>P</a:t>
            </a:r>
            <a:r>
              <a:rPr lang="cs-CZ" altLang="cs-CZ" sz="2400" b="1" i="1" dirty="0"/>
              <a:t>N</a:t>
            </a:r>
          </a:p>
          <a:p>
            <a:pPr>
              <a:spcBef>
                <a:spcPct val="50000"/>
              </a:spcBef>
              <a:buNone/>
            </a:pPr>
            <a:r>
              <a:rPr lang="en-GB" altLang="cs-CZ" sz="2400" i="1" dirty="0" err="1"/>
              <a:t>dP</a:t>
            </a:r>
            <a:r>
              <a:rPr lang="en-GB" altLang="cs-CZ" sz="2400" i="1" dirty="0"/>
              <a:t>/dt = </a:t>
            </a:r>
            <a:r>
              <a:rPr lang="cs-CZ" altLang="cs-CZ" sz="2400" i="1" dirty="0"/>
              <a:t>g</a:t>
            </a:r>
            <a:r>
              <a:rPr lang="cs-CZ" altLang="cs-CZ" sz="2400" b="1" i="1" dirty="0"/>
              <a:t>cN</a:t>
            </a:r>
            <a:r>
              <a:rPr lang="en-GB" altLang="cs-CZ" sz="2400" b="1" i="1" dirty="0"/>
              <a:t>P </a:t>
            </a:r>
            <a:r>
              <a:rPr lang="cs-CZ" altLang="cs-CZ" sz="2400" b="1" i="1" dirty="0"/>
              <a:t>-</a:t>
            </a:r>
            <a:r>
              <a:rPr lang="en-GB" altLang="cs-CZ" sz="2400" i="1" dirty="0"/>
              <a:t> </a:t>
            </a:r>
            <a:r>
              <a:rPr lang="cs-CZ" altLang="cs-CZ" sz="2400" i="1" dirty="0"/>
              <a:t>d</a:t>
            </a:r>
            <a:r>
              <a:rPr lang="en-GB" altLang="cs-CZ" sz="2400" i="1" baseline="-25000" dirty="0"/>
              <a:t>P</a:t>
            </a:r>
            <a:r>
              <a:rPr lang="en-GB" altLang="cs-CZ" sz="2400" i="1" dirty="0"/>
              <a:t>P</a:t>
            </a:r>
            <a:r>
              <a:rPr lang="cs-CZ" altLang="cs-CZ" sz="2400" i="1" dirty="0"/>
              <a:t> </a:t>
            </a:r>
          </a:p>
          <a:p>
            <a:pPr>
              <a:spcBef>
                <a:spcPct val="50000"/>
              </a:spcBef>
              <a:buFontTx/>
              <a:buNone/>
            </a:pPr>
            <a:r>
              <a:rPr lang="cs-CZ" altLang="cs-CZ" sz="2400" b="1" dirty="0"/>
              <a:t>Assumptions</a:t>
            </a:r>
            <a:r>
              <a:rPr lang="cs-CZ" altLang="cs-CZ" sz="2400" dirty="0"/>
              <a:t> (to be corrected):</a:t>
            </a:r>
          </a:p>
          <a:p>
            <a:pPr marL="342900" indent="-342900">
              <a:spcBef>
                <a:spcPct val="50000"/>
              </a:spcBef>
            </a:pPr>
            <a:r>
              <a:rPr lang="cs-CZ" altLang="cs-CZ" sz="2400" dirty="0"/>
              <a:t>Amount of catched prey is proportional to its abundance. The predator‘s natality is also proprotional, and the predator is never satiated (it can eat as much as is offered, its natality can grow linearly; if fox chatches 10× more hares, it gives birth to 10× more progeny).</a:t>
            </a:r>
          </a:p>
          <a:p>
            <a:pPr marL="342900" indent="-342900">
              <a:spcBef>
                <a:spcPct val="50000"/>
              </a:spcBef>
            </a:pPr>
            <a:r>
              <a:rPr lang="cs-CZ" altLang="cs-CZ" sz="2400" dirty="0"/>
              <a:t>No density dependence</a:t>
            </a:r>
          </a:p>
          <a:p>
            <a:pPr>
              <a:spcBef>
                <a:spcPct val="50000"/>
              </a:spcBef>
              <a:buFontTx/>
              <a:buNone/>
            </a:pPr>
            <a:r>
              <a:rPr lang="cs-CZ" altLang="cs-CZ" sz="2400" dirty="0"/>
              <a:t>Implications</a:t>
            </a:r>
            <a:r>
              <a:rPr lang="en-GB" altLang="cs-CZ" sz="2400" dirty="0"/>
              <a:t>:</a:t>
            </a:r>
            <a:endParaRPr lang="cs-CZ" altLang="cs-CZ" sz="2400" dirty="0"/>
          </a:p>
          <a:p>
            <a:pPr marL="342900" indent="-342900">
              <a:spcBef>
                <a:spcPct val="50000"/>
              </a:spcBef>
            </a:pPr>
            <a:r>
              <a:rPr lang="cs-CZ" altLang="cs-CZ" sz="2400" dirty="0"/>
              <a:t>In absence of predator, prey grows exponentially</a:t>
            </a:r>
          </a:p>
          <a:p>
            <a:pPr marL="342900" indent="-342900">
              <a:spcBef>
                <a:spcPct val="50000"/>
              </a:spcBef>
            </a:pPr>
            <a:r>
              <a:rPr lang="cs-CZ" altLang="cs-CZ" sz="2400" dirty="0"/>
              <a:t>In the absence of prey, predator goes exponentially extinct</a:t>
            </a:r>
          </a:p>
          <a:p>
            <a:pPr>
              <a:spcBef>
                <a:spcPct val="50000"/>
              </a:spcBef>
              <a:buFontTx/>
              <a:buNone/>
            </a:pPr>
            <a:r>
              <a:rPr lang="cs-CZ" altLang="cs-CZ" sz="2400" dirty="0"/>
              <a:t>–&gt; Neutral stability (stable oscilations)</a:t>
            </a:r>
          </a:p>
        </p:txBody>
      </p:sp>
      <p:cxnSp>
        <p:nvCxnSpPr>
          <p:cNvPr id="3" name="Straight Arrow Connector 2">
            <a:extLst>
              <a:ext uri="{FF2B5EF4-FFF2-40B4-BE49-F238E27FC236}">
                <a16:creationId xmlns:a16="http://schemas.microsoft.com/office/drawing/2014/main" id="{D209928C-3F9C-47C4-AFB5-2C7E1B09A1C4}"/>
              </a:ext>
            </a:extLst>
          </p:cNvPr>
          <p:cNvCxnSpPr/>
          <p:nvPr/>
        </p:nvCxnSpPr>
        <p:spPr bwMode="auto">
          <a:xfrm flipV="1">
            <a:off x="1905000" y="762000"/>
            <a:ext cx="228600" cy="228600"/>
          </a:xfrm>
          <a:prstGeom prst="straightConnector1">
            <a:avLst/>
          </a:prstGeom>
          <a:solidFill>
            <a:schemeClr val="accent1"/>
          </a:solidFill>
          <a:ln w="9525" cap="flat" cmpd="sng" algn="ctr">
            <a:solidFill>
              <a:schemeClr val="tx1"/>
            </a:solidFill>
            <a:prstDash val="solid"/>
            <a:round/>
            <a:headEnd type="triangl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2">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362">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362">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36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2" name="Picture 4" descr="OkoubakaHabit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000" y="1702594"/>
            <a:ext cx="7239000" cy="4841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3" name="Text Box 5"/>
          <p:cNvSpPr txBox="1">
            <a:spLocks noChangeArrowheads="1"/>
          </p:cNvSpPr>
          <p:nvPr/>
        </p:nvSpPr>
        <p:spPr bwMode="auto">
          <a:xfrm>
            <a:off x="457200" y="6491288"/>
            <a:ext cx="83058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50000"/>
              </a:spcBef>
              <a:buFontTx/>
              <a:buNone/>
            </a:pPr>
            <a:r>
              <a:rPr lang="cs-CZ" altLang="cs-CZ" sz="1800" dirty="0"/>
              <a:t>http://www.parasiticplants.siu.edu/Santalaceae/images/OkoubakaHabit1.jpg</a:t>
            </a:r>
          </a:p>
        </p:txBody>
      </p:sp>
      <p:sp>
        <p:nvSpPr>
          <p:cNvPr id="6" name="Rectangle 2">
            <a:extLst>
              <a:ext uri="{FF2B5EF4-FFF2-40B4-BE49-F238E27FC236}">
                <a16:creationId xmlns:a16="http://schemas.microsoft.com/office/drawing/2014/main" id="{633B2B91-DE44-4032-AD78-665976086C4D}"/>
              </a:ext>
            </a:extLst>
          </p:cNvPr>
          <p:cNvSpPr txBox="1">
            <a:spLocks noChangeArrowheads="1"/>
          </p:cNvSpPr>
          <p:nvPr/>
        </p:nvSpPr>
        <p:spPr bwMode="auto">
          <a:xfrm>
            <a:off x="685800" y="1524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eaLnBrk="1" hangingPunct="1"/>
            <a:r>
              <a:rPr lang="cs-CZ" altLang="cs-CZ" sz="4000" kern="0" dirty="0"/>
              <a:t>Root hemiparasites</a:t>
            </a:r>
          </a:p>
        </p:txBody>
      </p:sp>
      <p:sp>
        <p:nvSpPr>
          <p:cNvPr id="7" name="Rectangle 3">
            <a:extLst>
              <a:ext uri="{FF2B5EF4-FFF2-40B4-BE49-F238E27FC236}">
                <a16:creationId xmlns:a16="http://schemas.microsoft.com/office/drawing/2014/main" id="{C8A725BA-40F8-41AB-810C-3B82D05E8C0C}"/>
              </a:ext>
            </a:extLst>
          </p:cNvPr>
          <p:cNvSpPr txBox="1">
            <a:spLocks noChangeArrowheads="1"/>
          </p:cNvSpPr>
          <p:nvPr/>
        </p:nvSpPr>
        <p:spPr bwMode="auto">
          <a:xfrm>
            <a:off x="228600" y="1092994"/>
            <a:ext cx="86868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eaLnBrk="1" hangingPunct="1">
              <a:buFontTx/>
              <a:buNone/>
            </a:pPr>
            <a:r>
              <a:rPr lang="cs-CZ" altLang="cs-CZ" sz="3200" i="1" dirty="0"/>
              <a:t>Okoubaka aubrevillei</a:t>
            </a:r>
            <a:r>
              <a:rPr lang="cs-CZ" altLang="cs-CZ" sz="3200" dirty="0"/>
              <a:t> (Santalaceae) </a:t>
            </a:r>
            <a:r>
              <a:rPr lang="cs-CZ" altLang="cs-CZ" sz="3200" i="1" dirty="0"/>
              <a:t>– </a:t>
            </a:r>
            <a:r>
              <a:rPr lang="cs-CZ" altLang="cs-CZ" sz="3200" dirty="0"/>
              <a:t>40 m tall tree</a:t>
            </a:r>
            <a:endParaRPr lang="cs-CZ" altLang="cs-CZ" i="1" kern="0" dirty="0"/>
          </a:p>
        </p:txBody>
      </p:sp>
    </p:spTree>
    <p:extLst>
      <p:ext uri="{BB962C8B-B14F-4D97-AF65-F5344CB8AC3E}">
        <p14:creationId xmlns:p14="http://schemas.microsoft.com/office/powerpoint/2010/main" val="22945626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Kokrhel sličný (Rhinanthus pulcher)">
            <a:extLst>
              <a:ext uri="{FF2B5EF4-FFF2-40B4-BE49-F238E27FC236}">
                <a16:creationId xmlns:a16="http://schemas.microsoft.com/office/drawing/2014/main" id="{19CC40AC-19E0-4F2A-8D72-D21E3CA9AEEC}"/>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l="15385" r="14103"/>
          <a:stretch/>
        </p:blipFill>
        <p:spPr bwMode="auto">
          <a:xfrm>
            <a:off x="7033260" y="2895600"/>
            <a:ext cx="20955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4" name="Rectangle 2"/>
          <p:cNvSpPr>
            <a:spLocks noGrp="1" noChangeArrowheads="1"/>
          </p:cNvSpPr>
          <p:nvPr>
            <p:ph type="title"/>
          </p:nvPr>
        </p:nvSpPr>
        <p:spPr>
          <a:xfrm>
            <a:off x="685800" y="130175"/>
            <a:ext cx="7772400" cy="860425"/>
          </a:xfrm>
        </p:spPr>
        <p:txBody>
          <a:bodyPr/>
          <a:lstStyle/>
          <a:p>
            <a:pPr eaLnBrk="1" hangingPunct="1"/>
            <a:r>
              <a:rPr lang="cs-CZ" altLang="cs-CZ" dirty="0"/>
              <a:t>Luxury use of resources</a:t>
            </a:r>
          </a:p>
        </p:txBody>
      </p:sp>
      <p:sp>
        <p:nvSpPr>
          <p:cNvPr id="4" name="Rectangle 3">
            <a:extLst>
              <a:ext uri="{FF2B5EF4-FFF2-40B4-BE49-F238E27FC236}">
                <a16:creationId xmlns:a16="http://schemas.microsoft.com/office/drawing/2014/main" id="{5B7B56E7-C969-4408-A59F-92CBADE0D129}"/>
              </a:ext>
            </a:extLst>
          </p:cNvPr>
          <p:cNvSpPr txBox="1">
            <a:spLocks noChangeArrowheads="1"/>
          </p:cNvSpPr>
          <p:nvPr/>
        </p:nvSpPr>
        <p:spPr bwMode="auto">
          <a:xfrm>
            <a:off x="228600" y="1143000"/>
            <a:ext cx="77724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eaLnBrk="1" hangingPunct="1">
              <a:lnSpc>
                <a:spcPct val="90000"/>
              </a:lnSpc>
            </a:pPr>
            <a:r>
              <a:rPr lang="cs-CZ" altLang="cs-CZ" kern="0" dirty="0"/>
              <a:t>If parasites have surplus of stolen resources,</a:t>
            </a:r>
            <a:br>
              <a:rPr lang="cs-CZ" altLang="cs-CZ" kern="0" dirty="0"/>
            </a:br>
            <a:r>
              <a:rPr lang="cs-CZ" altLang="cs-CZ" kern="0" dirty="0"/>
              <a:t>they can affor unusual behaviour.</a:t>
            </a:r>
          </a:p>
          <a:p>
            <a:pPr marL="0" indent="0" eaLnBrk="1" hangingPunct="1">
              <a:lnSpc>
                <a:spcPct val="90000"/>
              </a:lnSpc>
              <a:buNone/>
            </a:pPr>
            <a:r>
              <a:rPr lang="cs-CZ" altLang="cs-CZ" b="1" kern="0" dirty="0"/>
              <a:t>Permanently open stomata</a:t>
            </a:r>
          </a:p>
          <a:p>
            <a:pPr eaLnBrk="1" hangingPunct="1">
              <a:lnSpc>
                <a:spcPct val="90000"/>
              </a:lnSpc>
            </a:pPr>
            <a:r>
              <a:rPr lang="cs-CZ" altLang="cs-CZ" sz="2800" dirty="0"/>
              <a:t>Plants normally close stomata to save water</a:t>
            </a:r>
            <a:br>
              <a:rPr lang="cs-CZ" altLang="cs-CZ" sz="2800" dirty="0"/>
            </a:br>
            <a:r>
              <a:rPr lang="cs-CZ" altLang="cs-CZ" sz="2800" dirty="0"/>
              <a:t>during dry spells and at night</a:t>
            </a:r>
          </a:p>
          <a:p>
            <a:pPr eaLnBrk="1" hangingPunct="1">
              <a:lnSpc>
                <a:spcPct val="90000"/>
              </a:lnSpc>
            </a:pPr>
            <a:r>
              <a:rPr lang="cs-CZ" altLang="cs-CZ" sz="2800" dirty="0"/>
              <a:t>Hemiparasites often do not close stomata</a:t>
            </a:r>
          </a:p>
          <a:p>
            <a:pPr lvl="1" eaLnBrk="1" hangingPunct="1">
              <a:lnSpc>
                <a:spcPct val="90000"/>
              </a:lnSpc>
            </a:pPr>
            <a:r>
              <a:rPr lang="cs-CZ" altLang="cs-CZ" sz="2400" dirty="0"/>
              <a:t>gain water permanently</a:t>
            </a:r>
          </a:p>
          <a:p>
            <a:pPr lvl="1" eaLnBrk="1" hangingPunct="1">
              <a:lnSpc>
                <a:spcPct val="90000"/>
              </a:lnSpc>
            </a:pPr>
            <a:r>
              <a:rPr lang="cs-CZ" altLang="cs-CZ" sz="2400" dirty="0"/>
              <a:t>transpiration keeps cool</a:t>
            </a:r>
            <a:br>
              <a:rPr lang="cs-CZ" altLang="cs-CZ" sz="2400" dirty="0"/>
            </a:br>
            <a:r>
              <a:rPr lang="cs-CZ" altLang="cs-CZ" sz="2400" dirty="0"/>
              <a:t>– resistence to overheating</a:t>
            </a:r>
            <a:endParaRPr lang="cs-CZ" altLang="cs-CZ" sz="2800" dirty="0"/>
          </a:p>
          <a:p>
            <a:pPr eaLnBrk="1" hangingPunct="1">
              <a:lnSpc>
                <a:spcPct val="90000"/>
              </a:lnSpc>
            </a:pPr>
            <a:r>
              <a:rPr lang="cs-CZ" altLang="cs-CZ" sz="2800" dirty="0"/>
              <a:t>Total biomass (incl. hemiparasite)</a:t>
            </a:r>
            <a:br>
              <a:rPr lang="cs-CZ" altLang="cs-CZ" sz="2800" dirty="0"/>
            </a:br>
            <a:r>
              <a:rPr lang="cs-CZ" altLang="cs-CZ" sz="2800" dirty="0"/>
              <a:t>is usually lower compared to</a:t>
            </a:r>
            <a:br>
              <a:rPr lang="cs-CZ" altLang="cs-CZ" sz="2800" dirty="0"/>
            </a:br>
            <a:r>
              <a:rPr lang="cs-CZ" altLang="cs-CZ" sz="2800" dirty="0"/>
              <a:t>non-parasitised community</a:t>
            </a:r>
          </a:p>
        </p:txBody>
      </p:sp>
      <p:sp>
        <p:nvSpPr>
          <p:cNvPr id="6" name="Text Box 5">
            <a:extLst>
              <a:ext uri="{FF2B5EF4-FFF2-40B4-BE49-F238E27FC236}">
                <a16:creationId xmlns:a16="http://schemas.microsoft.com/office/drawing/2014/main" id="{1CB19BBB-5F11-482E-8AB6-28F4A6F78A28}"/>
              </a:ext>
            </a:extLst>
          </p:cNvPr>
          <p:cNvSpPr txBox="1">
            <a:spLocks noChangeArrowheads="1"/>
          </p:cNvSpPr>
          <p:nvPr/>
        </p:nvSpPr>
        <p:spPr bwMode="auto">
          <a:xfrm>
            <a:off x="6972300" y="6468348"/>
            <a:ext cx="23241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50000"/>
              </a:spcBef>
              <a:buFontTx/>
              <a:buNone/>
            </a:pPr>
            <a:r>
              <a:rPr lang="cs-CZ" altLang="cs-CZ" sz="1800" i="1" dirty="0">
                <a:solidFill>
                  <a:schemeClr val="bg1"/>
                </a:solidFill>
                <a:latin typeface="Arial" charset="0"/>
              </a:rPr>
              <a:t>Rhinanthus pulcher</a:t>
            </a:r>
          </a:p>
        </p:txBody>
      </p:sp>
    </p:spTree>
    <p:extLst>
      <p:ext uri="{BB962C8B-B14F-4D97-AF65-F5344CB8AC3E}">
        <p14:creationId xmlns:p14="http://schemas.microsoft.com/office/powerpoint/2010/main" val="317145914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685800" y="130175"/>
            <a:ext cx="7772400" cy="860425"/>
          </a:xfrm>
        </p:spPr>
        <p:txBody>
          <a:bodyPr/>
          <a:lstStyle/>
          <a:p>
            <a:pPr eaLnBrk="1" hangingPunct="1"/>
            <a:r>
              <a:rPr lang="cs-CZ" altLang="cs-CZ" dirty="0"/>
              <a:t>Luxury use of resources</a:t>
            </a:r>
          </a:p>
        </p:txBody>
      </p:sp>
      <p:sp>
        <p:nvSpPr>
          <p:cNvPr id="4" name="Rectangle 3">
            <a:extLst>
              <a:ext uri="{FF2B5EF4-FFF2-40B4-BE49-F238E27FC236}">
                <a16:creationId xmlns:a16="http://schemas.microsoft.com/office/drawing/2014/main" id="{5B7B56E7-C969-4408-A59F-92CBADE0D129}"/>
              </a:ext>
            </a:extLst>
          </p:cNvPr>
          <p:cNvSpPr txBox="1">
            <a:spLocks noChangeArrowheads="1"/>
          </p:cNvSpPr>
          <p:nvPr/>
        </p:nvSpPr>
        <p:spPr bwMode="auto">
          <a:xfrm>
            <a:off x="228600" y="11430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eaLnBrk="1" hangingPunct="1">
              <a:lnSpc>
                <a:spcPct val="90000"/>
              </a:lnSpc>
              <a:buNone/>
            </a:pPr>
            <a:r>
              <a:rPr lang="cs-CZ" altLang="cs-CZ" dirty="0"/>
              <a:t>Xylem contains not just water, but also</a:t>
            </a:r>
          </a:p>
          <a:p>
            <a:pPr eaLnBrk="1" hangingPunct="1">
              <a:lnSpc>
                <a:spcPct val="90000"/>
              </a:lnSpc>
            </a:pPr>
            <a:r>
              <a:rPr lang="cs-CZ" altLang="cs-CZ" dirty="0"/>
              <a:t>organic carbon (only very little, but when lot of xylem is stolen, quite a lot of carbon can be accummulated)</a:t>
            </a:r>
          </a:p>
          <a:p>
            <a:pPr eaLnBrk="1" hangingPunct="1">
              <a:lnSpc>
                <a:spcPct val="90000"/>
              </a:lnSpc>
            </a:pPr>
            <a:r>
              <a:rPr lang="cs-CZ" altLang="cs-CZ" dirty="0"/>
              <a:t>secondary metabolites from host</a:t>
            </a:r>
          </a:p>
          <a:p>
            <a:pPr eaLnBrk="1" hangingPunct="1">
              <a:lnSpc>
                <a:spcPct val="90000"/>
              </a:lnSpc>
            </a:pPr>
            <a:r>
              <a:rPr lang="cs-CZ" altLang="cs-CZ" dirty="0"/>
              <a:t>mineral nutrients – more than needed,</a:t>
            </a:r>
            <a:br>
              <a:rPr lang="cs-CZ" altLang="cs-CZ" dirty="0"/>
            </a:br>
            <a:r>
              <a:rPr lang="cs-CZ" altLang="cs-CZ" dirty="0"/>
              <a:t>accumulated in biomass, produce</a:t>
            </a:r>
            <a:br>
              <a:rPr lang="cs-CZ" altLang="cs-CZ" dirty="0"/>
            </a:br>
            <a:r>
              <a:rPr lang="cs-CZ" altLang="cs-CZ" dirty="0"/>
              <a:t>nutrient-rich fast-decomposable litter</a:t>
            </a:r>
          </a:p>
          <a:p>
            <a:pPr lvl="1" eaLnBrk="1" hangingPunct="1">
              <a:lnSpc>
                <a:spcPct val="90000"/>
              </a:lnSpc>
            </a:pPr>
            <a:r>
              <a:rPr lang="cs-CZ" altLang="cs-CZ" dirty="0"/>
              <a:t>Enhance nutrient cycling </a:t>
            </a:r>
            <a:r>
              <a:rPr lang="cs-CZ" altLang="cs-CZ" sz="2000" dirty="0"/>
              <a:t>(substantial in tundra)</a:t>
            </a:r>
          </a:p>
          <a:p>
            <a:pPr lvl="1" eaLnBrk="1" hangingPunct="1">
              <a:lnSpc>
                <a:spcPct val="90000"/>
              </a:lnSpc>
            </a:pPr>
            <a:r>
              <a:rPr lang="cs-CZ" altLang="cs-CZ" dirty="0"/>
              <a:t>Inoculates litter of other species,</a:t>
            </a:r>
            <a:br>
              <a:rPr lang="cs-CZ" altLang="cs-CZ" dirty="0"/>
            </a:br>
            <a:r>
              <a:rPr lang="cs-CZ" altLang="cs-CZ" dirty="0"/>
              <a:t>which also decomposes faster</a:t>
            </a:r>
          </a:p>
          <a:p>
            <a:pPr lvl="1" eaLnBrk="1" hangingPunct="1">
              <a:lnSpc>
                <a:spcPct val="90000"/>
              </a:lnSpc>
            </a:pPr>
            <a:r>
              <a:rPr lang="cs-CZ" altLang="cs-CZ" dirty="0"/>
              <a:t>supports establishment of (host) seedlings</a:t>
            </a:r>
          </a:p>
          <a:p>
            <a:pPr marL="0" indent="0" eaLnBrk="1" hangingPunct="1">
              <a:lnSpc>
                <a:spcPct val="90000"/>
              </a:lnSpc>
              <a:buNone/>
            </a:pPr>
            <a:endParaRPr lang="cs-CZ" altLang="cs-CZ" kern="0" dirty="0"/>
          </a:p>
        </p:txBody>
      </p:sp>
      <p:pic>
        <p:nvPicPr>
          <p:cNvPr id="2" name="Picture 3" descr="Kokrhel sličný (Rhinanthus pulcher)">
            <a:extLst>
              <a:ext uri="{FF2B5EF4-FFF2-40B4-BE49-F238E27FC236}">
                <a16:creationId xmlns:a16="http://schemas.microsoft.com/office/drawing/2014/main" id="{8C9BDF14-887B-43B7-A02C-37CE56FA20FC}"/>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l="15385" r="14103"/>
          <a:stretch/>
        </p:blipFill>
        <p:spPr bwMode="auto">
          <a:xfrm>
            <a:off x="7033260" y="2895600"/>
            <a:ext cx="20955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5">
            <a:extLst>
              <a:ext uri="{FF2B5EF4-FFF2-40B4-BE49-F238E27FC236}">
                <a16:creationId xmlns:a16="http://schemas.microsoft.com/office/drawing/2014/main" id="{D727082F-4C0F-EF71-C6ED-6150F6179EC5}"/>
              </a:ext>
            </a:extLst>
          </p:cNvPr>
          <p:cNvSpPr txBox="1">
            <a:spLocks noChangeArrowheads="1"/>
          </p:cNvSpPr>
          <p:nvPr/>
        </p:nvSpPr>
        <p:spPr bwMode="auto">
          <a:xfrm>
            <a:off x="6972300" y="6468348"/>
            <a:ext cx="23241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50000"/>
              </a:spcBef>
              <a:buFontTx/>
              <a:buNone/>
            </a:pPr>
            <a:r>
              <a:rPr lang="cs-CZ" altLang="cs-CZ" sz="1800" i="1" dirty="0">
                <a:solidFill>
                  <a:schemeClr val="bg1"/>
                </a:solidFill>
                <a:latin typeface="Arial" charset="0"/>
              </a:rPr>
              <a:t>Rhinanthus pulcher</a:t>
            </a:r>
          </a:p>
        </p:txBody>
      </p:sp>
    </p:spTree>
    <p:extLst>
      <p:ext uri="{BB962C8B-B14F-4D97-AF65-F5344CB8AC3E}">
        <p14:creationId xmlns:p14="http://schemas.microsoft.com/office/powerpoint/2010/main" val="156346923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hizanthes">
            <a:extLst>
              <a:ext uri="{FF2B5EF4-FFF2-40B4-BE49-F238E27FC236}">
                <a16:creationId xmlns:a16="http://schemas.microsoft.com/office/drawing/2014/main" id="{EF35469C-148C-40AD-8A9B-7D49BB610C3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282091" y="2971800"/>
            <a:ext cx="3861909"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
            <a:extLst>
              <a:ext uri="{FF2B5EF4-FFF2-40B4-BE49-F238E27FC236}">
                <a16:creationId xmlns:a16="http://schemas.microsoft.com/office/drawing/2014/main" id="{452EA43B-D756-4A48-A3A7-E70123C420F0}"/>
              </a:ext>
            </a:extLst>
          </p:cNvPr>
          <p:cNvSpPr txBox="1">
            <a:spLocks noChangeArrowheads="1"/>
          </p:cNvSpPr>
          <p:nvPr/>
        </p:nvSpPr>
        <p:spPr bwMode="auto">
          <a:xfrm>
            <a:off x="533400" y="6582489"/>
            <a:ext cx="4644571"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50000"/>
              </a:spcBef>
              <a:buFontTx/>
              <a:buNone/>
            </a:pPr>
            <a:r>
              <a:rPr lang="cs-CZ" altLang="cs-CZ" sz="1000" dirty="0"/>
              <a:t>http://www.parasiticplants.siu.edu/Rafflesiaceae/images/Rhizanthes.flw1.JPEG</a:t>
            </a:r>
          </a:p>
        </p:txBody>
      </p:sp>
      <p:sp>
        <p:nvSpPr>
          <p:cNvPr id="6" name="Text Box 4">
            <a:extLst>
              <a:ext uri="{FF2B5EF4-FFF2-40B4-BE49-F238E27FC236}">
                <a16:creationId xmlns:a16="http://schemas.microsoft.com/office/drawing/2014/main" id="{9B5AC35F-9985-4EDB-A369-812533B0860D}"/>
              </a:ext>
            </a:extLst>
          </p:cNvPr>
          <p:cNvSpPr txBox="1">
            <a:spLocks noChangeArrowheads="1"/>
          </p:cNvSpPr>
          <p:nvPr/>
        </p:nvSpPr>
        <p:spPr bwMode="auto">
          <a:xfrm>
            <a:off x="6390640" y="2300069"/>
            <a:ext cx="275336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50000"/>
              </a:spcBef>
              <a:buFontTx/>
              <a:buNone/>
            </a:pPr>
            <a:r>
              <a:rPr lang="cs-CZ" altLang="cs-CZ" sz="1800" i="1" dirty="0"/>
              <a:t>Rhizanthes </a:t>
            </a:r>
            <a:r>
              <a:rPr lang="cs-CZ" altLang="cs-CZ" sz="1800" dirty="0"/>
              <a:t>–</a:t>
            </a:r>
            <a:br>
              <a:rPr lang="cs-CZ" altLang="cs-CZ" sz="1800" dirty="0"/>
            </a:br>
            <a:r>
              <a:rPr lang="cs-CZ" altLang="cs-CZ" sz="1800" dirty="0"/>
              <a:t>even hairy like a carcase</a:t>
            </a:r>
            <a:endParaRPr lang="cs-CZ" altLang="cs-CZ" sz="1800" i="1" dirty="0"/>
          </a:p>
        </p:txBody>
      </p:sp>
      <p:sp>
        <p:nvSpPr>
          <p:cNvPr id="3" name="Rectangle 2">
            <a:extLst>
              <a:ext uri="{FF2B5EF4-FFF2-40B4-BE49-F238E27FC236}">
                <a16:creationId xmlns:a16="http://schemas.microsoft.com/office/drawing/2014/main" id="{05BC6D0C-1199-947C-DC1E-716D030209D6}"/>
              </a:ext>
            </a:extLst>
          </p:cNvPr>
          <p:cNvSpPr>
            <a:spLocks noGrp="1" noChangeArrowheads="1"/>
          </p:cNvSpPr>
          <p:nvPr>
            <p:ph type="title"/>
          </p:nvPr>
        </p:nvSpPr>
        <p:spPr>
          <a:xfrm>
            <a:off x="685800" y="130175"/>
            <a:ext cx="7772400" cy="860425"/>
          </a:xfrm>
        </p:spPr>
        <p:txBody>
          <a:bodyPr/>
          <a:lstStyle/>
          <a:p>
            <a:pPr eaLnBrk="1" hangingPunct="1"/>
            <a:r>
              <a:rPr lang="cs-CZ" altLang="cs-CZ" dirty="0"/>
              <a:t>Luxury use of resources</a:t>
            </a:r>
          </a:p>
        </p:txBody>
      </p:sp>
      <p:sp>
        <p:nvSpPr>
          <p:cNvPr id="7" name="Rectangle 3">
            <a:extLst>
              <a:ext uri="{FF2B5EF4-FFF2-40B4-BE49-F238E27FC236}">
                <a16:creationId xmlns:a16="http://schemas.microsoft.com/office/drawing/2014/main" id="{261F27B4-B718-8219-0D6A-17019249EFA5}"/>
              </a:ext>
            </a:extLst>
          </p:cNvPr>
          <p:cNvSpPr txBox="1">
            <a:spLocks noChangeArrowheads="1"/>
          </p:cNvSpPr>
          <p:nvPr/>
        </p:nvSpPr>
        <p:spPr bwMode="auto">
          <a:xfrm>
            <a:off x="228600" y="1143000"/>
            <a:ext cx="77724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eaLnBrk="1" hangingPunct="1">
              <a:buNone/>
            </a:pPr>
            <a:r>
              <a:rPr lang="cs-CZ" altLang="cs-CZ" sz="2800" b="1" dirty="0"/>
              <a:t>Endothermy</a:t>
            </a:r>
          </a:p>
          <a:p>
            <a:pPr eaLnBrk="1" hangingPunct="1"/>
            <a:r>
              <a:rPr lang="cs-CZ" altLang="cs-CZ" sz="2800" i="1" dirty="0"/>
              <a:t>Raflesiaceae</a:t>
            </a:r>
            <a:r>
              <a:rPr lang="cs-CZ" altLang="cs-CZ" sz="2800" dirty="0"/>
              <a:t> parasites display warm flower</a:t>
            </a:r>
            <a:br>
              <a:rPr lang="cs-CZ" altLang="cs-CZ" sz="2800" dirty="0"/>
            </a:br>
            <a:r>
              <a:rPr lang="cs-CZ" altLang="cs-CZ" sz="2800" dirty="0"/>
              <a:t>(by up to 9°C than surrounding air),</a:t>
            </a:r>
            <a:br>
              <a:rPr lang="cs-CZ" altLang="cs-CZ" sz="2800" dirty="0"/>
            </a:br>
            <a:r>
              <a:rPr lang="cs-CZ" altLang="cs-CZ" sz="2800" dirty="0"/>
              <a:t>increased CO</a:t>
            </a:r>
            <a:r>
              <a:rPr lang="cs-CZ" altLang="cs-CZ" sz="2800" baseline="-25000" dirty="0"/>
              <a:t>2</a:t>
            </a:r>
            <a:r>
              <a:rPr lang="cs-CZ" altLang="cs-CZ" sz="2800" dirty="0"/>
              <a:t> concentration, smell.</a:t>
            </a:r>
          </a:p>
          <a:p>
            <a:pPr eaLnBrk="1" hangingPunct="1"/>
            <a:r>
              <a:rPr lang="cs-CZ" altLang="cs-CZ" sz="2800" dirty="0"/>
              <a:t>Simulate excrements</a:t>
            </a:r>
            <a:br>
              <a:rPr lang="cs-CZ" altLang="cs-CZ" sz="2800" dirty="0"/>
            </a:br>
            <a:r>
              <a:rPr lang="cs-CZ" altLang="cs-CZ" sz="2800" dirty="0"/>
              <a:t>or fresh carcases and attract</a:t>
            </a:r>
            <a:br>
              <a:rPr lang="cs-CZ" altLang="cs-CZ" sz="2800" dirty="0"/>
            </a:br>
            <a:r>
              <a:rPr lang="cs-CZ" altLang="cs-CZ" sz="2800" dirty="0"/>
              <a:t>insects to lay eggs.</a:t>
            </a:r>
          </a:p>
          <a:p>
            <a:pPr eaLnBrk="1" hangingPunct="1"/>
            <a:r>
              <a:rPr lang="cs-CZ" altLang="cs-CZ" sz="2800" dirty="0"/>
              <a:t>Partial endothermy</a:t>
            </a:r>
            <a:br>
              <a:rPr lang="cs-CZ" altLang="cs-CZ" sz="2800" dirty="0"/>
            </a:br>
            <a:r>
              <a:rPr lang="cs-CZ" altLang="cs-CZ" sz="2800" dirty="0"/>
              <a:t>(high respiration)</a:t>
            </a:r>
            <a:br>
              <a:rPr lang="cs-CZ" altLang="cs-CZ" sz="2800" dirty="0"/>
            </a:br>
            <a:r>
              <a:rPr lang="cs-CZ" altLang="cs-CZ" sz="2800" dirty="0"/>
              <a:t>is demanding,</a:t>
            </a:r>
            <a:br>
              <a:rPr lang="cs-CZ" altLang="cs-CZ" sz="2800" dirty="0"/>
            </a:br>
            <a:r>
              <a:rPr lang="cs-CZ" altLang="cs-CZ" sz="2800" dirty="0"/>
              <a:t>only parasites can afford it.</a:t>
            </a:r>
          </a:p>
        </p:txBody>
      </p:sp>
    </p:spTree>
    <p:extLst>
      <p:ext uri="{BB962C8B-B14F-4D97-AF65-F5344CB8AC3E}">
        <p14:creationId xmlns:p14="http://schemas.microsoft.com/office/powerpoint/2010/main" val="231135201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26E4B-AB73-17E8-BD7A-1A6FA671047F}"/>
              </a:ext>
            </a:extLst>
          </p:cNvPr>
          <p:cNvSpPr txBox="1">
            <a:spLocks/>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cs-CZ" altLang="en-US" kern="0" dirty="0"/>
              <a:t>How to model hemiparasites</a:t>
            </a:r>
            <a:endParaRPr lang="en-US" altLang="en-US" kern="0" dirty="0"/>
          </a:p>
        </p:txBody>
      </p:sp>
      <p:sp>
        <p:nvSpPr>
          <p:cNvPr id="3" name="Content Placeholder 2">
            <a:extLst>
              <a:ext uri="{FF2B5EF4-FFF2-40B4-BE49-F238E27FC236}">
                <a16:creationId xmlns:a16="http://schemas.microsoft.com/office/drawing/2014/main" id="{78F0FF16-7B6F-FFCE-9117-0DF8A8D8285C}"/>
              </a:ext>
            </a:extLst>
          </p:cNvPr>
          <p:cNvSpPr txBox="1">
            <a:spLocks/>
          </p:cNvSpPr>
          <p:nvPr/>
        </p:nvSpPr>
        <p:spPr>
          <a:xfrm>
            <a:off x="209813" y="990600"/>
            <a:ext cx="8711848" cy="5791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r>
              <a:rPr lang="cs-CZ" altLang="en-US" sz="3000" kern="0" dirty="0"/>
              <a:t>Interesting model</a:t>
            </a:r>
          </a:p>
          <a:p>
            <a:pPr lvl="1"/>
            <a:r>
              <a:rPr lang="cs-CZ" altLang="en-US" sz="2600" kern="0" dirty="0"/>
              <a:t>Dual relationship with host</a:t>
            </a:r>
          </a:p>
          <a:p>
            <a:pPr lvl="2"/>
            <a:r>
              <a:rPr lang="cs-CZ" altLang="en-US" sz="2200" kern="0" dirty="0"/>
              <a:t>below ground – parasitism </a:t>
            </a:r>
          </a:p>
          <a:p>
            <a:pPr lvl="3"/>
            <a:r>
              <a:rPr lang="cs-CZ" altLang="en-US" sz="1800" kern="0" dirty="0"/>
              <a:t>partially selective – change competition equilibria of hosts and non-hosts</a:t>
            </a:r>
          </a:p>
          <a:p>
            <a:pPr lvl="2"/>
            <a:r>
              <a:rPr lang="cs-CZ" altLang="en-US" sz="2200" kern="0" dirty="0"/>
              <a:t>above ground – competition for light</a:t>
            </a:r>
            <a:endParaRPr lang="cs-CZ" altLang="en-US" sz="1800" kern="0" dirty="0"/>
          </a:p>
          <a:p>
            <a:pPr lvl="1"/>
            <a:r>
              <a:rPr lang="cs-CZ" altLang="en-US" sz="2600" kern="0" dirty="0"/>
              <a:t>Fast population dynamics</a:t>
            </a:r>
          </a:p>
          <a:p>
            <a:pPr lvl="2"/>
            <a:r>
              <a:rPr lang="cs-CZ" altLang="en-US" sz="2200" kern="0" dirty="0"/>
              <a:t>most of our species are annual</a:t>
            </a:r>
          </a:p>
          <a:p>
            <a:pPr lvl="2"/>
            <a:r>
              <a:rPr lang="cs-CZ" altLang="en-US" sz="2200" kern="0" dirty="0"/>
              <a:t>short-lived seed bank – heavily rely on seed production</a:t>
            </a:r>
            <a:endParaRPr lang="cs-CZ" altLang="en-US" sz="1200" kern="0" dirty="0"/>
          </a:p>
        </p:txBody>
      </p:sp>
      <p:pic>
        <p:nvPicPr>
          <p:cNvPr id="5" name="Picture 3">
            <a:extLst>
              <a:ext uri="{FF2B5EF4-FFF2-40B4-BE49-F238E27FC236}">
                <a16:creationId xmlns:a16="http://schemas.microsoft.com/office/drawing/2014/main" id="{D3B54EE5-5A62-E36F-C807-18E07B9EF224}"/>
              </a:ext>
            </a:extLst>
          </p:cNvPr>
          <p:cNvPicPr>
            <a:picLocks noChangeAspect="1" noChangeArrowheads="1"/>
          </p:cNvPicPr>
          <p:nvPr/>
        </p:nvPicPr>
        <p:blipFill rotWithShape="1">
          <a:blip r:embed="rId2" cstate="screen"/>
          <a:srcRect/>
          <a:stretch/>
        </p:blipFill>
        <p:spPr bwMode="auto">
          <a:xfrm>
            <a:off x="0" y="4594860"/>
            <a:ext cx="6172200" cy="2263140"/>
          </a:xfrm>
          <a:prstGeom prst="rect">
            <a:avLst/>
          </a:prstGeom>
          <a:noFill/>
          <a:ln w="9525">
            <a:noFill/>
            <a:miter lim="800000"/>
            <a:headEnd/>
            <a:tailEnd/>
          </a:ln>
        </p:spPr>
      </p:pic>
      <p:pic>
        <p:nvPicPr>
          <p:cNvPr id="6" name="Picture 7" descr="Rhinanthus minor ">
            <a:extLst>
              <a:ext uri="{FF2B5EF4-FFF2-40B4-BE49-F238E27FC236}">
                <a16:creationId xmlns:a16="http://schemas.microsoft.com/office/drawing/2014/main" id="{61553647-F46B-D4E9-D77F-EFC4D5A6237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94240" y="4594860"/>
            <a:ext cx="1549759" cy="2263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RhiMin_2">
            <a:hlinkClick r:id="rId4"/>
            <a:extLst>
              <a:ext uri="{FF2B5EF4-FFF2-40B4-BE49-F238E27FC236}">
                <a16:creationId xmlns:a16="http://schemas.microsoft.com/office/drawing/2014/main" id="{5A7B71A1-DDB7-C23C-1957-0B8D1A146152}"/>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192520" y="5139532"/>
            <a:ext cx="1371600" cy="110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5">
            <a:extLst>
              <a:ext uri="{FF2B5EF4-FFF2-40B4-BE49-F238E27FC236}">
                <a16:creationId xmlns:a16="http://schemas.microsoft.com/office/drawing/2014/main" id="{F1CE10BE-2F01-3BF3-BBAC-BD32F174F96F}"/>
              </a:ext>
            </a:extLst>
          </p:cNvPr>
          <p:cNvSpPr txBox="1">
            <a:spLocks noChangeArrowheads="1"/>
          </p:cNvSpPr>
          <p:nvPr/>
        </p:nvSpPr>
        <p:spPr bwMode="auto">
          <a:xfrm>
            <a:off x="7564120" y="6242844"/>
            <a:ext cx="173228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50000"/>
              </a:spcBef>
              <a:buFontTx/>
              <a:buNone/>
            </a:pPr>
            <a:r>
              <a:rPr lang="cs-CZ" altLang="cs-CZ" sz="1800" i="1" dirty="0">
                <a:solidFill>
                  <a:schemeClr val="bg1"/>
                </a:solidFill>
                <a:latin typeface="Arial" charset="0"/>
              </a:rPr>
              <a:t>Rhinanthus minor</a:t>
            </a:r>
          </a:p>
        </p:txBody>
      </p:sp>
    </p:spTree>
    <p:extLst>
      <p:ext uri="{BB962C8B-B14F-4D97-AF65-F5344CB8AC3E}">
        <p14:creationId xmlns:p14="http://schemas.microsoft.com/office/powerpoint/2010/main" val="85014765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B1B8CCE6-D0CD-472D-B90D-D550E2D1AD7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2140" r="18108"/>
          <a:stretch/>
        </p:blipFill>
        <p:spPr>
          <a:xfrm>
            <a:off x="4648201" y="3657600"/>
            <a:ext cx="4423684" cy="3187028"/>
          </a:xfrm>
          <a:prstGeom prst="rect">
            <a:avLst/>
          </a:prstGeom>
        </p:spPr>
      </p:pic>
      <p:sp>
        <p:nvSpPr>
          <p:cNvPr id="30722" name="Title 1"/>
          <p:cNvSpPr>
            <a:spLocks noGrp="1"/>
          </p:cNvSpPr>
          <p:nvPr>
            <p:ph type="title"/>
          </p:nvPr>
        </p:nvSpPr>
        <p:spPr>
          <a:xfrm>
            <a:off x="685800" y="0"/>
            <a:ext cx="7772400" cy="1143000"/>
          </a:xfrm>
        </p:spPr>
        <p:txBody>
          <a:bodyPr/>
          <a:lstStyle/>
          <a:p>
            <a:r>
              <a:rPr lang="cs-CZ" altLang="en-US" dirty="0" err="1"/>
              <a:t>How</a:t>
            </a:r>
            <a:r>
              <a:rPr lang="cs-CZ" altLang="en-US" dirty="0"/>
              <a:t> to model </a:t>
            </a:r>
            <a:r>
              <a:rPr lang="cs-CZ" altLang="en-US" dirty="0" err="1"/>
              <a:t>hemiparasites</a:t>
            </a:r>
            <a:endParaRPr lang="en-US" altLang="en-US" dirty="0"/>
          </a:p>
        </p:txBody>
      </p:sp>
      <p:sp>
        <p:nvSpPr>
          <p:cNvPr id="30723" name="Content Placeholder 2"/>
          <p:cNvSpPr>
            <a:spLocks noGrp="1"/>
          </p:cNvSpPr>
          <p:nvPr>
            <p:ph idx="1"/>
          </p:nvPr>
        </p:nvSpPr>
        <p:spPr>
          <a:xfrm>
            <a:off x="209813" y="990600"/>
            <a:ext cx="8711848" cy="5791200"/>
          </a:xfrm>
        </p:spPr>
        <p:txBody>
          <a:bodyPr/>
          <a:lstStyle/>
          <a:p>
            <a:r>
              <a:rPr lang="en-US" altLang="en-US" sz="1600" dirty="0"/>
              <a:t>Fibich P., </a:t>
            </a:r>
            <a:r>
              <a:rPr lang="en-US" altLang="en-US" sz="1600" dirty="0" err="1"/>
              <a:t>Lepš</a:t>
            </a:r>
            <a:r>
              <a:rPr lang="en-US" altLang="en-US" sz="1600" dirty="0"/>
              <a:t> J. &amp; </a:t>
            </a:r>
            <a:r>
              <a:rPr lang="en-US" altLang="en-US" sz="1600" dirty="0" err="1"/>
              <a:t>Berec</a:t>
            </a:r>
            <a:r>
              <a:rPr lang="en-US" altLang="en-US" sz="1600" dirty="0"/>
              <a:t> L. (2010). Modelling the population dynamics of root hemiparasitic plants along a productivity gradient. </a:t>
            </a:r>
            <a:r>
              <a:rPr lang="en-US" altLang="en-US" sz="1600" i="1" dirty="0"/>
              <a:t>Folia </a:t>
            </a:r>
            <a:r>
              <a:rPr lang="en-US" altLang="en-US" sz="1600" i="1" dirty="0" err="1"/>
              <a:t>Geobotanica</a:t>
            </a:r>
            <a:r>
              <a:rPr lang="cs-CZ" altLang="en-US" sz="1600" i="1" dirty="0"/>
              <a:t> </a:t>
            </a:r>
            <a:r>
              <a:rPr lang="en-US" altLang="en-US" sz="1600" dirty="0"/>
              <a:t>45</a:t>
            </a:r>
            <a:r>
              <a:rPr lang="cs-CZ" altLang="en-US" sz="1600" dirty="0"/>
              <a:t>:</a:t>
            </a:r>
            <a:r>
              <a:rPr lang="en-US" altLang="en-US" sz="1600" dirty="0"/>
              <a:t> 425-442.</a:t>
            </a:r>
            <a:endParaRPr lang="cs-CZ" altLang="en-US" sz="1600" dirty="0"/>
          </a:p>
          <a:p>
            <a:r>
              <a:rPr lang="cs-CZ" altLang="en-US" sz="3000" dirty="0"/>
              <a:t>Parasite + host</a:t>
            </a:r>
          </a:p>
          <a:p>
            <a:r>
              <a:rPr lang="cs-CZ" altLang="en-US" sz="3000" dirty="0"/>
              <a:t>Parazitism (parasite harms)</a:t>
            </a:r>
            <a:br>
              <a:rPr lang="cs-CZ" altLang="en-US" sz="3000" dirty="0"/>
            </a:br>
            <a:r>
              <a:rPr lang="cs-CZ" altLang="en-US" sz="3000" dirty="0"/>
              <a:t>+ competition (host is stronger)</a:t>
            </a:r>
          </a:p>
          <a:p>
            <a:r>
              <a:rPr lang="cs-CZ" altLang="en-US" sz="3000" dirty="0"/>
              <a:t>Model based on model of predation,</a:t>
            </a:r>
            <a:br>
              <a:rPr lang="cs-CZ" altLang="en-US" sz="3000" dirty="0"/>
            </a:br>
            <a:r>
              <a:rPr lang="cs-CZ" altLang="en-US" sz="3000" dirty="0"/>
              <a:t>with added competition</a:t>
            </a:r>
          </a:p>
          <a:p>
            <a:r>
              <a:rPr lang="cs-CZ" altLang="en-US" sz="3000" dirty="0"/>
              <a:t>Can lead to stable cycles</a:t>
            </a:r>
          </a:p>
          <a:p>
            <a:r>
              <a:rPr lang="cs-CZ" altLang="en-US" sz="3000" dirty="0"/>
              <a:t>High host density may</a:t>
            </a:r>
            <a:br>
              <a:rPr lang="cs-CZ" altLang="en-US" sz="3000" dirty="0"/>
            </a:br>
            <a:r>
              <a:rPr lang="cs-CZ" altLang="en-US" sz="3000" dirty="0"/>
              <a:t>lead to eradication of</a:t>
            </a:r>
            <a:br>
              <a:rPr lang="cs-CZ" altLang="en-US" sz="3000" dirty="0"/>
            </a:br>
            <a:r>
              <a:rPr lang="cs-CZ" altLang="en-US" sz="3000" dirty="0"/>
              <a:t>hemiparasite</a:t>
            </a:r>
            <a:br>
              <a:rPr lang="cs-CZ" altLang="en-US" sz="3000" dirty="0"/>
            </a:br>
            <a:r>
              <a:rPr lang="cs-CZ" altLang="en-US" sz="2000" dirty="0"/>
              <a:t>(unlike in predator-prey model)</a:t>
            </a:r>
          </a:p>
        </p:txBody>
      </p:sp>
    </p:spTree>
    <p:extLst>
      <p:ext uri="{BB962C8B-B14F-4D97-AF65-F5344CB8AC3E}">
        <p14:creationId xmlns:p14="http://schemas.microsoft.com/office/powerpoint/2010/main" val="400855857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Content Placeholder 2"/>
          <p:cNvSpPr>
            <a:spLocks noGrp="1"/>
          </p:cNvSpPr>
          <p:nvPr>
            <p:ph idx="1"/>
          </p:nvPr>
        </p:nvSpPr>
        <p:spPr>
          <a:xfrm>
            <a:off x="228600" y="914400"/>
            <a:ext cx="5105400" cy="645227"/>
          </a:xfrm>
        </p:spPr>
        <p:txBody>
          <a:bodyPr/>
          <a:lstStyle/>
          <a:p>
            <a:r>
              <a:rPr lang="en-US" sz="1200" dirty="0"/>
              <a:t>Cameron D.D., White A. &amp; </a:t>
            </a:r>
            <a:r>
              <a:rPr lang="en-US" sz="1200" dirty="0" err="1"/>
              <a:t>Antonovics</a:t>
            </a:r>
            <a:r>
              <a:rPr lang="en-US" sz="1200" dirty="0"/>
              <a:t> J. (2009). Parasite–grass–forb interactions and </a:t>
            </a:r>
            <a:r>
              <a:rPr lang="en-US" sz="1200" b="1" dirty="0"/>
              <a:t>rock–paper–scissor dynamics</a:t>
            </a:r>
            <a:r>
              <a:rPr lang="en-US" sz="1200" dirty="0"/>
              <a:t>: predicting the effects of the parasitic plant </a:t>
            </a:r>
            <a:r>
              <a:rPr lang="en-US" sz="1200" i="1" dirty="0"/>
              <a:t>Rhinanthus minor </a:t>
            </a:r>
            <a:r>
              <a:rPr lang="en-US" sz="1200" dirty="0"/>
              <a:t>on host plant communities. </a:t>
            </a:r>
            <a:r>
              <a:rPr lang="en-US" sz="1200" i="1" dirty="0"/>
              <a:t>Journal of Ecology</a:t>
            </a:r>
            <a:r>
              <a:rPr lang="cs-CZ" sz="1200" dirty="0"/>
              <a:t> 97:</a:t>
            </a:r>
            <a:r>
              <a:rPr lang="en-US" sz="1200" dirty="0"/>
              <a:t> 1311-1319.</a:t>
            </a:r>
            <a:endParaRPr lang="cs-CZ" sz="1200" dirty="0"/>
          </a:p>
          <a:p>
            <a:pPr marL="0" marR="0" lvl="0" indent="0" algn="l" defTabSz="914400" rtl="0" eaLnBrk="0" fontAlgn="base" latinLnBrk="0" hangingPunct="0">
              <a:lnSpc>
                <a:spcPct val="100000"/>
              </a:lnSpc>
              <a:spcBef>
                <a:spcPct val="20000"/>
              </a:spcBef>
              <a:spcAft>
                <a:spcPct val="0"/>
              </a:spcAft>
              <a:buClrTx/>
              <a:buSzTx/>
              <a:buNone/>
              <a:tabLst/>
              <a:defRPr/>
            </a:pPr>
            <a:endParaRPr lang="cs-CZ" altLang="en-US" sz="2200" dirty="0"/>
          </a:p>
        </p:txBody>
      </p:sp>
      <p:pic>
        <p:nvPicPr>
          <p:cNvPr id="8" name="Obrázek 7">
            <a:extLst>
              <a:ext uri="{FF2B5EF4-FFF2-40B4-BE49-F238E27FC236}">
                <a16:creationId xmlns:a16="http://schemas.microsoft.com/office/drawing/2014/main" id="{B2106F52-76C3-49EF-ADDB-9C0BBD3D758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00694" y="992167"/>
            <a:ext cx="3443306" cy="989034"/>
          </a:xfrm>
          <a:prstGeom prst="rect">
            <a:avLst/>
          </a:prstGeom>
        </p:spPr>
      </p:pic>
      <p:pic>
        <p:nvPicPr>
          <p:cNvPr id="12" name="Obrázek 11">
            <a:extLst>
              <a:ext uri="{FF2B5EF4-FFF2-40B4-BE49-F238E27FC236}">
                <a16:creationId xmlns:a16="http://schemas.microsoft.com/office/drawing/2014/main" id="{A293A2D3-8930-43FA-9899-75CF9519450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00694" y="1981200"/>
            <a:ext cx="3443305" cy="4876800"/>
          </a:xfrm>
          <a:prstGeom prst="rect">
            <a:avLst/>
          </a:prstGeom>
        </p:spPr>
      </p:pic>
      <p:sp>
        <p:nvSpPr>
          <p:cNvPr id="17" name="Content Placeholder 2">
            <a:extLst>
              <a:ext uri="{FF2B5EF4-FFF2-40B4-BE49-F238E27FC236}">
                <a16:creationId xmlns:a16="http://schemas.microsoft.com/office/drawing/2014/main" id="{AD5F5C2D-2271-41E4-A712-018834DDA696}"/>
              </a:ext>
            </a:extLst>
          </p:cNvPr>
          <p:cNvSpPr txBox="1">
            <a:spLocks/>
          </p:cNvSpPr>
          <p:nvPr/>
        </p:nvSpPr>
        <p:spPr bwMode="auto">
          <a:xfrm>
            <a:off x="152400" y="1721741"/>
            <a:ext cx="5351326" cy="4212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a:defRPr/>
            </a:pPr>
            <a:r>
              <a:rPr lang="cs-CZ" altLang="en-US" kern="0" dirty="0">
                <a:solidFill>
                  <a:srgbClr val="000000"/>
                </a:solidFill>
                <a:latin typeface="Times New Roman"/>
              </a:rPr>
              <a:t>Parasite, </a:t>
            </a:r>
          </a:p>
          <a:p>
            <a:pPr>
              <a:defRPr/>
            </a:pPr>
            <a:r>
              <a:rPr lang="cs-CZ" altLang="en-US" kern="0" dirty="0" err="1">
                <a:solidFill>
                  <a:srgbClr val="000000"/>
                </a:solidFill>
                <a:latin typeface="Times New Roman"/>
              </a:rPr>
              <a:t>grass</a:t>
            </a:r>
            <a:r>
              <a:rPr lang="cs-CZ" altLang="en-US" kern="0" dirty="0">
                <a:solidFill>
                  <a:srgbClr val="000000"/>
                </a:solidFill>
                <a:latin typeface="Times New Roman"/>
              </a:rPr>
              <a:t> (host,</a:t>
            </a:r>
            <a:br>
              <a:rPr lang="cs-CZ" altLang="en-US" kern="0" dirty="0">
                <a:solidFill>
                  <a:srgbClr val="000000"/>
                </a:solidFill>
                <a:latin typeface="Times New Roman"/>
              </a:rPr>
            </a:br>
            <a:r>
              <a:rPr lang="cs-CZ" altLang="en-US" kern="0" dirty="0" err="1">
                <a:solidFill>
                  <a:srgbClr val="000000"/>
                </a:solidFill>
                <a:latin typeface="Times New Roman"/>
              </a:rPr>
              <a:t>strongest</a:t>
            </a:r>
            <a:r>
              <a:rPr lang="cs-CZ" altLang="en-US" kern="0" dirty="0">
                <a:solidFill>
                  <a:srgbClr val="000000"/>
                </a:solidFill>
                <a:latin typeface="Times New Roman"/>
              </a:rPr>
              <a:t> </a:t>
            </a:r>
            <a:r>
              <a:rPr lang="cs-CZ" altLang="en-US" kern="0" dirty="0" err="1">
                <a:solidFill>
                  <a:srgbClr val="000000"/>
                </a:solidFill>
                <a:latin typeface="Times New Roman"/>
              </a:rPr>
              <a:t>competitor</a:t>
            </a:r>
            <a:r>
              <a:rPr lang="cs-CZ" altLang="en-US" kern="0" dirty="0">
                <a:solidFill>
                  <a:srgbClr val="000000"/>
                </a:solidFill>
                <a:latin typeface="Times New Roman"/>
              </a:rPr>
              <a:t>),</a:t>
            </a:r>
          </a:p>
          <a:p>
            <a:pPr>
              <a:defRPr/>
            </a:pPr>
            <a:r>
              <a:rPr lang="cs-CZ" altLang="en-US" kern="0" dirty="0" err="1">
                <a:solidFill>
                  <a:srgbClr val="000000"/>
                </a:solidFill>
                <a:latin typeface="Times New Roman"/>
              </a:rPr>
              <a:t>other</a:t>
            </a:r>
            <a:r>
              <a:rPr lang="cs-CZ" altLang="en-US" kern="0" dirty="0">
                <a:solidFill>
                  <a:srgbClr val="000000"/>
                </a:solidFill>
                <a:latin typeface="Times New Roman"/>
              </a:rPr>
              <a:t> </a:t>
            </a:r>
            <a:r>
              <a:rPr lang="cs-CZ" altLang="en-US" kern="0" dirty="0" err="1">
                <a:solidFill>
                  <a:srgbClr val="000000"/>
                </a:solidFill>
                <a:latin typeface="Times New Roman"/>
              </a:rPr>
              <a:t>herbs</a:t>
            </a:r>
            <a:r>
              <a:rPr lang="cs-CZ" altLang="en-US" kern="0" dirty="0">
                <a:solidFill>
                  <a:srgbClr val="000000"/>
                </a:solidFill>
                <a:latin typeface="Times New Roman"/>
              </a:rPr>
              <a:t> (</a:t>
            </a:r>
            <a:r>
              <a:rPr lang="cs-CZ" altLang="en-US" kern="0" dirty="0" err="1">
                <a:solidFill>
                  <a:srgbClr val="000000"/>
                </a:solidFill>
                <a:latin typeface="Times New Roman"/>
              </a:rPr>
              <a:t>resistant</a:t>
            </a:r>
            <a:r>
              <a:rPr lang="cs-CZ" altLang="en-US" kern="0" dirty="0">
                <a:solidFill>
                  <a:srgbClr val="000000"/>
                </a:solidFill>
                <a:latin typeface="Times New Roman"/>
              </a:rPr>
              <a:t>,</a:t>
            </a:r>
            <a:br>
              <a:rPr lang="cs-CZ" altLang="en-US" kern="0" dirty="0">
                <a:solidFill>
                  <a:srgbClr val="000000"/>
                </a:solidFill>
                <a:latin typeface="Times New Roman"/>
              </a:rPr>
            </a:br>
            <a:r>
              <a:rPr lang="cs-CZ" altLang="en-US" kern="0" dirty="0" err="1">
                <a:solidFill>
                  <a:srgbClr val="000000"/>
                </a:solidFill>
                <a:latin typeface="Times New Roman"/>
              </a:rPr>
              <a:t>weaker</a:t>
            </a:r>
            <a:r>
              <a:rPr lang="cs-CZ" altLang="en-US" kern="0" dirty="0">
                <a:solidFill>
                  <a:srgbClr val="000000"/>
                </a:solidFill>
                <a:latin typeface="Times New Roman"/>
              </a:rPr>
              <a:t> </a:t>
            </a:r>
            <a:r>
              <a:rPr lang="cs-CZ" altLang="en-US" kern="0" dirty="0" err="1">
                <a:solidFill>
                  <a:srgbClr val="000000"/>
                </a:solidFill>
                <a:latin typeface="Times New Roman"/>
              </a:rPr>
              <a:t>competitor</a:t>
            </a:r>
            <a:r>
              <a:rPr lang="cs-CZ" altLang="en-US" kern="0" dirty="0">
                <a:solidFill>
                  <a:srgbClr val="000000"/>
                </a:solidFill>
                <a:latin typeface="Times New Roman"/>
              </a:rPr>
              <a:t> </a:t>
            </a:r>
            <a:r>
              <a:rPr lang="cs-CZ" altLang="en-US" kern="0" dirty="0" err="1">
                <a:solidFill>
                  <a:srgbClr val="000000"/>
                </a:solidFill>
                <a:latin typeface="Times New Roman"/>
              </a:rPr>
              <a:t>than</a:t>
            </a:r>
            <a:r>
              <a:rPr lang="cs-CZ" altLang="en-US" kern="0" dirty="0">
                <a:solidFill>
                  <a:srgbClr val="000000"/>
                </a:solidFill>
                <a:latin typeface="Times New Roman"/>
              </a:rPr>
              <a:t> </a:t>
            </a:r>
            <a:r>
              <a:rPr lang="cs-CZ" altLang="en-US" kern="0" dirty="0" err="1">
                <a:solidFill>
                  <a:srgbClr val="000000"/>
                </a:solidFill>
                <a:latin typeface="Times New Roman"/>
              </a:rPr>
              <a:t>grass</a:t>
            </a:r>
            <a:r>
              <a:rPr lang="cs-CZ" altLang="en-US" kern="0" dirty="0">
                <a:solidFill>
                  <a:srgbClr val="000000"/>
                </a:solidFill>
                <a:latin typeface="Times New Roman"/>
              </a:rPr>
              <a:t> but </a:t>
            </a:r>
            <a:r>
              <a:rPr lang="cs-CZ" altLang="en-US" kern="0" dirty="0" err="1">
                <a:solidFill>
                  <a:srgbClr val="000000"/>
                </a:solidFill>
                <a:latin typeface="Times New Roman"/>
              </a:rPr>
              <a:t>stronger</a:t>
            </a:r>
            <a:r>
              <a:rPr lang="cs-CZ" altLang="en-US" kern="0" dirty="0">
                <a:solidFill>
                  <a:srgbClr val="000000"/>
                </a:solidFill>
                <a:latin typeface="Times New Roman"/>
              </a:rPr>
              <a:t> </a:t>
            </a:r>
            <a:r>
              <a:rPr lang="cs-CZ" altLang="en-US" kern="0" dirty="0" err="1">
                <a:solidFill>
                  <a:srgbClr val="000000"/>
                </a:solidFill>
                <a:latin typeface="Times New Roman"/>
              </a:rPr>
              <a:t>than</a:t>
            </a:r>
            <a:r>
              <a:rPr lang="cs-CZ" altLang="en-US" kern="0" dirty="0">
                <a:solidFill>
                  <a:srgbClr val="000000"/>
                </a:solidFill>
                <a:latin typeface="Times New Roman"/>
              </a:rPr>
              <a:t> parasite)</a:t>
            </a:r>
          </a:p>
          <a:p>
            <a:pPr>
              <a:defRPr/>
            </a:pPr>
            <a:r>
              <a:rPr lang="cs-CZ" altLang="en-US" kern="0" dirty="0">
                <a:solidFill>
                  <a:srgbClr val="000000"/>
                </a:solidFill>
                <a:latin typeface="Times New Roman"/>
              </a:rPr>
              <a:t>No winner –&gt; cycles</a:t>
            </a:r>
          </a:p>
          <a:p>
            <a:pPr>
              <a:defRPr/>
            </a:pPr>
            <a:r>
              <a:rPr lang="cs-CZ" altLang="en-US" kern="0" dirty="0">
                <a:solidFill>
                  <a:srgbClr val="000000"/>
                </a:solidFill>
                <a:latin typeface="Times New Roman"/>
              </a:rPr>
              <a:t>Several flaws in model,</a:t>
            </a:r>
            <a:br>
              <a:rPr lang="cs-CZ" altLang="en-US" kern="0" dirty="0">
                <a:solidFill>
                  <a:srgbClr val="000000"/>
                </a:solidFill>
                <a:latin typeface="Times New Roman"/>
              </a:rPr>
            </a:br>
            <a:r>
              <a:rPr lang="cs-CZ" altLang="en-US" kern="0" dirty="0">
                <a:solidFill>
                  <a:srgbClr val="000000"/>
                </a:solidFill>
                <a:latin typeface="Times New Roman"/>
              </a:rPr>
              <a:t>but appealing behaviour</a:t>
            </a:r>
            <a:endParaRPr lang="cs-CZ" altLang="en-US" sz="2200" kern="0" dirty="0"/>
          </a:p>
        </p:txBody>
      </p:sp>
      <p:sp>
        <p:nvSpPr>
          <p:cNvPr id="9" name="Title 1">
            <a:extLst>
              <a:ext uri="{FF2B5EF4-FFF2-40B4-BE49-F238E27FC236}">
                <a16:creationId xmlns:a16="http://schemas.microsoft.com/office/drawing/2014/main" id="{8EC54E18-421C-44A7-BF79-6688146C28B8}"/>
              </a:ext>
            </a:extLst>
          </p:cNvPr>
          <p:cNvSpPr>
            <a:spLocks noGrp="1"/>
          </p:cNvSpPr>
          <p:nvPr>
            <p:ph type="title"/>
          </p:nvPr>
        </p:nvSpPr>
        <p:spPr>
          <a:xfrm>
            <a:off x="685800" y="0"/>
            <a:ext cx="7772400" cy="1143000"/>
          </a:xfrm>
        </p:spPr>
        <p:txBody>
          <a:bodyPr/>
          <a:lstStyle/>
          <a:p>
            <a:r>
              <a:rPr lang="cs-CZ" altLang="en-US" dirty="0" err="1"/>
              <a:t>How</a:t>
            </a:r>
            <a:r>
              <a:rPr lang="cs-CZ" altLang="en-US" dirty="0"/>
              <a:t> to model </a:t>
            </a:r>
            <a:r>
              <a:rPr lang="cs-CZ" altLang="en-US" dirty="0" err="1"/>
              <a:t>hemiparasites</a:t>
            </a:r>
            <a:endParaRPr lang="en-US" altLang="en-US" dirty="0"/>
          </a:p>
        </p:txBody>
      </p:sp>
    </p:spTree>
    <p:extLst>
      <p:ext uri="{BB962C8B-B14F-4D97-AF65-F5344CB8AC3E}">
        <p14:creationId xmlns:p14="http://schemas.microsoft.com/office/powerpoint/2010/main" val="199412410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1BBDF5CB-8C7A-4B68-A686-45B679D40F0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60822" y="1371600"/>
            <a:ext cx="5567938" cy="5486399"/>
          </a:xfrm>
          <a:prstGeom prst="rect">
            <a:avLst/>
          </a:prstGeom>
        </p:spPr>
      </p:pic>
      <p:sp>
        <p:nvSpPr>
          <p:cNvPr id="30723" name="Content Placeholder 2"/>
          <p:cNvSpPr>
            <a:spLocks noGrp="1"/>
          </p:cNvSpPr>
          <p:nvPr>
            <p:ph idx="1"/>
          </p:nvPr>
        </p:nvSpPr>
        <p:spPr>
          <a:xfrm>
            <a:off x="200297" y="1371600"/>
            <a:ext cx="3457303" cy="4114800"/>
          </a:xfrm>
        </p:spPr>
        <p:txBody>
          <a:bodyPr/>
          <a:lstStyle/>
          <a:p>
            <a:pPr marL="0" indent="0">
              <a:buNone/>
            </a:pPr>
            <a:r>
              <a:rPr lang="cs-CZ" sz="2600" dirty="0"/>
              <a:t>+ </a:t>
            </a:r>
            <a:r>
              <a:rPr lang="cs-CZ" sz="2600" dirty="0" err="1"/>
              <a:t>spatial</a:t>
            </a:r>
            <a:r>
              <a:rPr lang="cs-CZ" sz="2600" dirty="0"/>
              <a:t> </a:t>
            </a:r>
            <a:r>
              <a:rPr lang="cs-CZ" sz="2600" dirty="0" err="1"/>
              <a:t>structure</a:t>
            </a:r>
            <a:endParaRPr lang="cs-CZ" sz="2600" dirty="0"/>
          </a:p>
          <a:p>
            <a:pPr marL="0" indent="0">
              <a:buNone/>
            </a:pPr>
            <a:r>
              <a:rPr lang="cs-CZ" sz="2600" dirty="0"/>
              <a:t>+ </a:t>
            </a:r>
            <a:r>
              <a:rPr lang="cs-CZ" sz="2600" dirty="0" err="1"/>
              <a:t>stochasticity</a:t>
            </a:r>
            <a:endParaRPr lang="cs-CZ" sz="2600" dirty="0"/>
          </a:p>
          <a:p>
            <a:pPr marL="0" indent="0">
              <a:buNone/>
            </a:pPr>
            <a:r>
              <a:rPr lang="cs-CZ" sz="2600" dirty="0" err="1"/>
              <a:t>Stochasticity</a:t>
            </a:r>
            <a:r>
              <a:rPr lang="cs-CZ" sz="2600" dirty="0"/>
              <a:t> </a:t>
            </a:r>
            <a:r>
              <a:rPr lang="cs-CZ" sz="2600" dirty="0" err="1"/>
              <a:t>leads</a:t>
            </a:r>
            <a:r>
              <a:rPr lang="cs-CZ" sz="2600" dirty="0"/>
              <a:t> to </a:t>
            </a:r>
            <a:r>
              <a:rPr lang="cs-CZ" sz="2600" dirty="0" err="1"/>
              <a:t>differenciation</a:t>
            </a:r>
            <a:r>
              <a:rPr lang="cs-CZ" sz="2600" dirty="0"/>
              <a:t> </a:t>
            </a:r>
            <a:r>
              <a:rPr lang="cs-CZ" sz="2600" dirty="0" err="1"/>
              <a:t>between</a:t>
            </a:r>
            <a:r>
              <a:rPr lang="cs-CZ" sz="2600" dirty="0"/>
              <a:t> </a:t>
            </a:r>
            <a:r>
              <a:rPr lang="cs-CZ" sz="2600" dirty="0" err="1"/>
              <a:t>cells</a:t>
            </a:r>
            <a:r>
              <a:rPr lang="cs-CZ" sz="2600" dirty="0"/>
              <a:t>, </a:t>
            </a:r>
            <a:r>
              <a:rPr lang="cs-CZ" sz="2600" dirty="0" err="1"/>
              <a:t>prevents</a:t>
            </a:r>
            <a:r>
              <a:rPr lang="cs-CZ" sz="2600" dirty="0"/>
              <a:t> </a:t>
            </a:r>
            <a:r>
              <a:rPr lang="cs-CZ" sz="2600" dirty="0" err="1"/>
              <a:t>complete</a:t>
            </a:r>
            <a:r>
              <a:rPr lang="cs-CZ" sz="2600" dirty="0"/>
              <a:t> </a:t>
            </a:r>
            <a:r>
              <a:rPr lang="cs-CZ" sz="2600" dirty="0" err="1"/>
              <a:t>stabilisation</a:t>
            </a:r>
            <a:r>
              <a:rPr lang="cs-CZ" sz="2600" dirty="0"/>
              <a:t>. Spread to </a:t>
            </a:r>
            <a:r>
              <a:rPr lang="cs-CZ" sz="2600" dirty="0" err="1"/>
              <a:t>neighbouring</a:t>
            </a:r>
            <a:r>
              <a:rPr lang="cs-CZ" sz="2600" dirty="0"/>
              <a:t> </a:t>
            </a:r>
            <a:r>
              <a:rPr lang="cs-CZ" sz="2600" dirty="0" err="1"/>
              <a:t>cells</a:t>
            </a:r>
            <a:r>
              <a:rPr lang="cs-CZ" sz="2600" dirty="0"/>
              <a:t> </a:t>
            </a:r>
            <a:r>
              <a:rPr lang="cs-CZ" sz="2600" dirty="0" err="1"/>
              <a:t>leads</a:t>
            </a:r>
            <a:r>
              <a:rPr lang="cs-CZ" sz="2600" dirty="0"/>
              <a:t> to </a:t>
            </a:r>
            <a:r>
              <a:rPr lang="cs-CZ" sz="2600" dirty="0" err="1"/>
              <a:t>spatial</a:t>
            </a:r>
            <a:r>
              <a:rPr lang="cs-CZ" sz="2600" dirty="0"/>
              <a:t> </a:t>
            </a:r>
            <a:r>
              <a:rPr lang="cs-CZ" sz="2600" dirty="0" err="1"/>
              <a:t>clusters</a:t>
            </a:r>
            <a:r>
              <a:rPr lang="cs-CZ" sz="2600" dirty="0"/>
              <a:t> and </a:t>
            </a:r>
            <a:r>
              <a:rPr lang="cs-CZ" sz="2600" dirty="0" err="1"/>
              <a:t>overall</a:t>
            </a:r>
            <a:r>
              <a:rPr lang="cs-CZ" sz="2600" dirty="0"/>
              <a:t> </a:t>
            </a:r>
            <a:r>
              <a:rPr lang="cs-CZ" sz="2600" dirty="0" err="1"/>
              <a:t>stabilisation</a:t>
            </a:r>
            <a:r>
              <a:rPr lang="cs-CZ" sz="2600" dirty="0"/>
              <a:t> (</a:t>
            </a:r>
            <a:r>
              <a:rPr lang="cs-CZ" sz="2600" dirty="0" err="1"/>
              <a:t>if</a:t>
            </a:r>
            <a:r>
              <a:rPr lang="cs-CZ" sz="2600" dirty="0"/>
              <a:t> </a:t>
            </a:r>
            <a:r>
              <a:rPr lang="cs-CZ" sz="2600" dirty="0" err="1"/>
              <a:t>some</a:t>
            </a:r>
            <a:r>
              <a:rPr lang="cs-CZ" sz="2600" dirty="0"/>
              <a:t> </a:t>
            </a:r>
            <a:r>
              <a:rPr lang="cs-CZ" sz="2600" dirty="0" err="1"/>
              <a:t>group</a:t>
            </a:r>
            <a:r>
              <a:rPr lang="cs-CZ" sz="2600" dirty="0"/>
              <a:t> </a:t>
            </a:r>
            <a:r>
              <a:rPr lang="cs-CZ" sz="2600" dirty="0" err="1"/>
              <a:t>goes</a:t>
            </a:r>
            <a:r>
              <a:rPr lang="cs-CZ" sz="2600" dirty="0"/>
              <a:t> </a:t>
            </a:r>
            <a:r>
              <a:rPr lang="cs-CZ" sz="2600" dirty="0" err="1"/>
              <a:t>extinct</a:t>
            </a:r>
            <a:r>
              <a:rPr lang="cs-CZ" sz="2600" dirty="0"/>
              <a:t>, </a:t>
            </a:r>
            <a:r>
              <a:rPr lang="cs-CZ" sz="2600" dirty="0" err="1"/>
              <a:t>it</a:t>
            </a:r>
            <a:r>
              <a:rPr lang="cs-CZ" sz="2600" dirty="0"/>
              <a:t> </a:t>
            </a:r>
            <a:r>
              <a:rPr lang="cs-CZ" sz="2600" dirty="0" err="1"/>
              <a:t>can</a:t>
            </a:r>
            <a:r>
              <a:rPr lang="cs-CZ" sz="2600" dirty="0"/>
              <a:t> disperse </a:t>
            </a:r>
            <a:r>
              <a:rPr lang="cs-CZ" sz="2600" dirty="0" err="1"/>
              <a:t>back</a:t>
            </a:r>
            <a:r>
              <a:rPr lang="cs-CZ" sz="2600" dirty="0"/>
              <a:t>)</a:t>
            </a:r>
            <a:endParaRPr lang="cs-CZ" altLang="en-US" sz="2600" dirty="0"/>
          </a:p>
        </p:txBody>
      </p:sp>
      <p:sp>
        <p:nvSpPr>
          <p:cNvPr id="10" name="Content Placeholder 2">
            <a:extLst>
              <a:ext uri="{FF2B5EF4-FFF2-40B4-BE49-F238E27FC236}">
                <a16:creationId xmlns:a16="http://schemas.microsoft.com/office/drawing/2014/main" id="{43A54C38-5B4B-43A3-AF85-6C0817E7C848}"/>
              </a:ext>
            </a:extLst>
          </p:cNvPr>
          <p:cNvSpPr txBox="1">
            <a:spLocks/>
          </p:cNvSpPr>
          <p:nvPr/>
        </p:nvSpPr>
        <p:spPr bwMode="auto">
          <a:xfrm>
            <a:off x="228600" y="914401"/>
            <a:ext cx="868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r>
              <a:rPr lang="en-US" sz="1200" kern="0" dirty="0"/>
              <a:t>Cameron D.D., White A. &amp; </a:t>
            </a:r>
            <a:r>
              <a:rPr lang="en-US" sz="1200" kern="0" dirty="0" err="1"/>
              <a:t>Antonovics</a:t>
            </a:r>
            <a:r>
              <a:rPr lang="en-US" sz="1200" kern="0" dirty="0"/>
              <a:t> J. (2009). Parasite–grass–forb interactions and </a:t>
            </a:r>
            <a:r>
              <a:rPr lang="en-US" sz="1200" b="1" kern="0" dirty="0"/>
              <a:t>rock–paper–scissor dynamics</a:t>
            </a:r>
            <a:r>
              <a:rPr lang="en-US" sz="1200" kern="0" dirty="0"/>
              <a:t>: predicting the effects of the parasitic plant Rhinanthus minor on host plant communities. </a:t>
            </a:r>
            <a:r>
              <a:rPr lang="en-US" sz="1200" i="1" kern="0" dirty="0"/>
              <a:t>Journal of Ecology</a:t>
            </a:r>
            <a:r>
              <a:rPr lang="cs-CZ" sz="1200" kern="0" dirty="0"/>
              <a:t> 97:</a:t>
            </a:r>
            <a:r>
              <a:rPr lang="en-US" sz="1200" kern="0" dirty="0"/>
              <a:t> 1311-1319.</a:t>
            </a:r>
            <a:endParaRPr lang="cs-CZ" sz="1200" kern="0" dirty="0"/>
          </a:p>
        </p:txBody>
      </p:sp>
      <p:sp>
        <p:nvSpPr>
          <p:cNvPr id="6" name="Title 1">
            <a:extLst>
              <a:ext uri="{FF2B5EF4-FFF2-40B4-BE49-F238E27FC236}">
                <a16:creationId xmlns:a16="http://schemas.microsoft.com/office/drawing/2014/main" id="{AD0EB2A1-8831-4E86-8010-E76CC12E3131}"/>
              </a:ext>
            </a:extLst>
          </p:cNvPr>
          <p:cNvSpPr>
            <a:spLocks noGrp="1"/>
          </p:cNvSpPr>
          <p:nvPr>
            <p:ph type="title"/>
          </p:nvPr>
        </p:nvSpPr>
        <p:spPr>
          <a:xfrm>
            <a:off x="685800" y="0"/>
            <a:ext cx="7772400" cy="1143000"/>
          </a:xfrm>
        </p:spPr>
        <p:txBody>
          <a:bodyPr/>
          <a:lstStyle/>
          <a:p>
            <a:r>
              <a:rPr lang="cs-CZ" altLang="en-US" dirty="0" err="1"/>
              <a:t>How</a:t>
            </a:r>
            <a:r>
              <a:rPr lang="cs-CZ" altLang="en-US" dirty="0"/>
              <a:t> to model </a:t>
            </a:r>
            <a:r>
              <a:rPr lang="cs-CZ" altLang="en-US" dirty="0" err="1"/>
              <a:t>hemiparasites</a:t>
            </a:r>
            <a:endParaRPr lang="en-US" altLang="en-US" dirty="0"/>
          </a:p>
        </p:txBody>
      </p:sp>
    </p:spTree>
    <p:extLst>
      <p:ext uri="{BB962C8B-B14F-4D97-AF65-F5344CB8AC3E}">
        <p14:creationId xmlns:p14="http://schemas.microsoft.com/office/powerpoint/2010/main" val="123798225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3"/>
          <p:cNvSpPr>
            <a:spLocks noGrp="1" noChangeArrowheads="1"/>
          </p:cNvSpPr>
          <p:nvPr>
            <p:ph type="body" idx="1"/>
          </p:nvPr>
        </p:nvSpPr>
        <p:spPr>
          <a:xfrm>
            <a:off x="228600" y="914400"/>
            <a:ext cx="8763000" cy="4346575"/>
          </a:xfrm>
        </p:spPr>
        <p:txBody>
          <a:bodyPr/>
          <a:lstStyle/>
          <a:p>
            <a:pPr eaLnBrk="1" hangingPunct="1">
              <a:buFontTx/>
              <a:buNone/>
            </a:pPr>
            <a:r>
              <a:rPr lang="cs-CZ" altLang="cs-CZ"/>
              <a:t>hosts – fungi</a:t>
            </a:r>
          </a:p>
          <a:p>
            <a:pPr eaLnBrk="1" hangingPunct="1">
              <a:buFontTx/>
              <a:buNone/>
            </a:pPr>
            <a:r>
              <a:rPr lang="cs-CZ" altLang="cs-CZ"/>
              <a:t>Typical for non-green orchids – gain organic carbon from fungi (which likely gets it from other plants)</a:t>
            </a:r>
          </a:p>
          <a:p>
            <a:pPr eaLnBrk="1" hangingPunct="1">
              <a:buFontTx/>
              <a:buNone/>
            </a:pPr>
            <a:r>
              <a:rPr lang="cs-CZ" altLang="cs-CZ"/>
              <a:t>Gradient from mutualists to parasites</a:t>
            </a:r>
            <a:endParaRPr lang="cs-CZ" altLang="cs-CZ" dirty="0"/>
          </a:p>
        </p:txBody>
      </p:sp>
      <p:pic>
        <p:nvPicPr>
          <p:cNvPr id="40964" name="Picture 4" descr="fot: Monika Książek"/>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867400" y="3124200"/>
            <a:ext cx="25717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Text Box 5"/>
          <p:cNvSpPr txBox="1">
            <a:spLocks noChangeArrowheads="1"/>
          </p:cNvSpPr>
          <p:nvPr/>
        </p:nvSpPr>
        <p:spPr bwMode="auto">
          <a:xfrm>
            <a:off x="5943600" y="6537325"/>
            <a:ext cx="2971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50000"/>
              </a:spcBef>
              <a:buFontTx/>
              <a:buNone/>
            </a:pPr>
            <a:r>
              <a:rPr lang="cs-CZ" altLang="cs-CZ" sz="1600"/>
              <a:t>www.lublin.lasy.gov.pl/image/ </a:t>
            </a:r>
          </a:p>
        </p:txBody>
      </p:sp>
      <p:pic>
        <p:nvPicPr>
          <p:cNvPr id="40966"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3352800"/>
            <a:ext cx="26289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67" name="Text Box 7"/>
          <p:cNvSpPr txBox="1">
            <a:spLocks noChangeArrowheads="1"/>
          </p:cNvSpPr>
          <p:nvPr/>
        </p:nvSpPr>
        <p:spPr bwMode="auto">
          <a:xfrm>
            <a:off x="2743200" y="3733800"/>
            <a:ext cx="1600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50000"/>
              </a:spcBef>
              <a:buFontTx/>
              <a:buNone/>
            </a:pPr>
            <a:r>
              <a:rPr lang="cs-CZ" altLang="cs-CZ" sz="1800" i="1"/>
              <a:t>Limodorum abortivum</a:t>
            </a:r>
          </a:p>
        </p:txBody>
      </p:sp>
      <p:sp>
        <p:nvSpPr>
          <p:cNvPr id="40968" name="Text Box 8"/>
          <p:cNvSpPr txBox="1">
            <a:spLocks noChangeArrowheads="1"/>
          </p:cNvSpPr>
          <p:nvPr/>
        </p:nvSpPr>
        <p:spPr bwMode="auto">
          <a:xfrm>
            <a:off x="4495800" y="5638800"/>
            <a:ext cx="1371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50000"/>
              </a:spcBef>
              <a:buFontTx/>
              <a:buNone/>
            </a:pPr>
            <a:r>
              <a:rPr lang="cs-CZ" altLang="cs-CZ" sz="1800" i="1"/>
              <a:t>Neotia</a:t>
            </a:r>
            <a:br>
              <a:rPr lang="cs-CZ" altLang="cs-CZ" sz="1800" i="1"/>
            </a:br>
            <a:r>
              <a:rPr lang="cs-CZ" altLang="cs-CZ" sz="1800" i="1"/>
              <a:t>nidus-avis</a:t>
            </a:r>
          </a:p>
        </p:txBody>
      </p:sp>
      <p:sp>
        <p:nvSpPr>
          <p:cNvPr id="10" name="Rectangle 2">
            <a:extLst>
              <a:ext uri="{FF2B5EF4-FFF2-40B4-BE49-F238E27FC236}">
                <a16:creationId xmlns:a16="http://schemas.microsoft.com/office/drawing/2014/main" id="{5B61D84D-EAF0-4666-B8DD-CD61DAD46EBE}"/>
              </a:ext>
            </a:extLst>
          </p:cNvPr>
          <p:cNvSpPr txBox="1">
            <a:spLocks noChangeArrowheads="1"/>
          </p:cNvSpPr>
          <p:nvPr/>
        </p:nvSpPr>
        <p:spPr bwMode="auto">
          <a:xfrm>
            <a:off x="685800" y="0"/>
            <a:ext cx="7772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eaLnBrk="1" hangingPunct="1"/>
            <a:r>
              <a:rPr lang="cs-CZ" altLang="cs-CZ" kern="0"/>
              <a:t>Mycoheterotrophic plants</a:t>
            </a:r>
            <a:endParaRPr lang="cs-CZ" altLang="cs-CZ" kern="0" dirty="0"/>
          </a:p>
        </p:txBody>
      </p:sp>
    </p:spTree>
    <p:extLst>
      <p:ext uri="{BB962C8B-B14F-4D97-AF65-F5344CB8AC3E}">
        <p14:creationId xmlns:p14="http://schemas.microsoft.com/office/powerpoint/2010/main" val="423781068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161245" y="3629"/>
            <a:ext cx="8964612" cy="758371"/>
          </a:xfrm>
        </p:spPr>
        <p:txBody>
          <a:bodyPr/>
          <a:lstStyle/>
          <a:p>
            <a:pPr eaLnBrk="1" hangingPunct="1"/>
            <a:r>
              <a:rPr lang="cs-CZ" altLang="cs-CZ" sz="4000"/>
              <a:t>Carnivorous plants</a:t>
            </a:r>
            <a:endParaRPr lang="cs-CZ" altLang="cs-CZ" sz="4000" dirty="0"/>
          </a:p>
        </p:txBody>
      </p:sp>
      <p:sp>
        <p:nvSpPr>
          <p:cNvPr id="67587" name="Rectangle 3"/>
          <p:cNvSpPr>
            <a:spLocks noGrp="1" noChangeArrowheads="1"/>
          </p:cNvSpPr>
          <p:nvPr>
            <p:ph type="body" idx="1"/>
          </p:nvPr>
        </p:nvSpPr>
        <p:spPr>
          <a:xfrm>
            <a:off x="304800" y="990600"/>
            <a:ext cx="8458200" cy="5791200"/>
          </a:xfrm>
        </p:spPr>
        <p:txBody>
          <a:bodyPr/>
          <a:lstStyle/>
          <a:p>
            <a:pPr eaLnBrk="1" hangingPunct="1"/>
            <a:r>
              <a:rPr lang="cs-CZ" altLang="cs-CZ" b="1" dirty="0"/>
              <a:t>never classified as parasites</a:t>
            </a:r>
          </a:p>
          <a:p>
            <a:pPr lvl="1" eaLnBrk="1" hangingPunct="1"/>
            <a:r>
              <a:rPr lang="cs-CZ" altLang="cs-CZ" dirty="0"/>
              <a:t>formally – classical predation</a:t>
            </a:r>
          </a:p>
          <a:p>
            <a:pPr eaLnBrk="1" hangingPunct="1"/>
            <a:r>
              <a:rPr lang="cs-CZ" altLang="cs-CZ" dirty="0"/>
              <a:t>Catch animals using various kinds of traps</a:t>
            </a:r>
          </a:p>
          <a:p>
            <a:pPr eaLnBrk="1" hangingPunct="1"/>
            <a:r>
              <a:rPr lang="cs-CZ" altLang="cs-CZ" b="1" dirty="0"/>
              <a:t>Do not get energy from the prey,</a:t>
            </a:r>
            <a:br>
              <a:rPr lang="cs-CZ" altLang="cs-CZ" b="1" dirty="0"/>
            </a:br>
            <a:r>
              <a:rPr lang="cs-CZ" altLang="cs-CZ" b="1" dirty="0"/>
              <a:t>but mainly nitrogen compounds</a:t>
            </a:r>
          </a:p>
          <a:p>
            <a:pPr lvl="1" eaLnBrk="1" hangingPunct="1"/>
            <a:r>
              <a:rPr lang="cs-CZ" altLang="cs-CZ" dirty="0"/>
              <a:t>similar as in hemiparasites</a:t>
            </a:r>
          </a:p>
          <a:p>
            <a:pPr eaLnBrk="1" hangingPunct="1"/>
            <a:r>
              <a:rPr lang="cs-CZ" altLang="cs-CZ" dirty="0"/>
              <a:t>Photosynthetize on their own</a:t>
            </a:r>
          </a:p>
          <a:p>
            <a:pPr eaLnBrk="1" hangingPunct="1"/>
            <a:r>
              <a:rPr lang="cs-CZ" altLang="cs-CZ" dirty="0"/>
              <a:t>Advantageous where nutrients are not available</a:t>
            </a:r>
            <a:br>
              <a:rPr lang="cs-CZ" altLang="cs-CZ" dirty="0"/>
            </a:br>
            <a:r>
              <a:rPr lang="cs-CZ" altLang="cs-CZ" dirty="0"/>
              <a:t>– peatbogs, epifytes…</a:t>
            </a:r>
            <a:endParaRPr lang="cs-CZ" altLang="cs-CZ" sz="3200" dirty="0"/>
          </a:p>
          <a:p>
            <a:pPr eaLnBrk="1" hangingPunct="1"/>
            <a:endParaRPr lang="cs-CZ" altLang="cs-CZ" dirty="0"/>
          </a:p>
        </p:txBody>
      </p:sp>
    </p:spTree>
    <p:extLst>
      <p:ext uri="{BB962C8B-B14F-4D97-AF65-F5344CB8AC3E}">
        <p14:creationId xmlns:p14="http://schemas.microsoft.com/office/powerpoint/2010/main" val="4239582032"/>
      </p:ext>
    </p:extLst>
  </p:cSld>
  <p:clrMapOvr>
    <a:masterClrMapping/>
  </p:clrMapOvr>
</p:sld>
</file>

<file path=ppt/theme/theme1.xml><?xml version="1.0" encoding="utf-8"?>
<a:theme xmlns:a="http://schemas.openxmlformats.org/drawingml/2006/main" name="Office Theme">
  <a:themeElements>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fontScheme name="Office Them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altLang="cs-CZ"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altLang="cs-CZ"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81032B06A5B3EE4A885071E99F0C9C5D" ma:contentTypeVersion="4" ma:contentTypeDescription="Vytvoří nový dokument" ma:contentTypeScope="" ma:versionID="3413076e2503c9dd72bf8d6e77e2319a">
  <xsd:schema xmlns:xsd="http://www.w3.org/2001/XMLSchema" xmlns:xs="http://www.w3.org/2001/XMLSchema" xmlns:p="http://schemas.microsoft.com/office/2006/metadata/properties" xmlns:ns2="a4066a5e-7ff9-4594-9395-62df5d4e30db" targetNamespace="http://schemas.microsoft.com/office/2006/metadata/properties" ma:root="true" ma:fieldsID="c79a80058de446a5a4f6b7edff881e5c" ns2:_="">
    <xsd:import namespace="a4066a5e-7ff9-4594-9395-62df5d4e30d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066a5e-7ff9-4594-9395-62df5d4e30d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87DBBB2-F2D8-4EDF-8729-AEADBCBBE15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066a5e-7ff9-4594-9395-62df5d4e30d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8E8EE62-55A9-44A1-A200-458452DC1487}">
  <ds:schemaRefs>
    <ds:schemaRef ds:uri="http://schemas.microsoft.com/sharepoint/v3/contenttype/forms"/>
  </ds:schemaRefs>
</ds:datastoreItem>
</file>

<file path=customXml/itemProps3.xml><?xml version="1.0" encoding="utf-8"?>
<ds:datastoreItem xmlns:ds="http://schemas.openxmlformats.org/officeDocument/2006/customXml" ds:itemID="{FA37D11A-CF7A-4933-9D24-44F77C68F8F8}">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12797</TotalTime>
  <Words>5047</Words>
  <Application>Microsoft Office PowerPoint</Application>
  <PresentationFormat>On-screen Show (4:3)</PresentationFormat>
  <Paragraphs>597</Paragraphs>
  <Slides>104</Slides>
  <Notes>8</Notes>
  <HiddenSlides>2</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104</vt:i4>
      </vt:variant>
    </vt:vector>
  </HeadingPairs>
  <TitlesOfParts>
    <vt:vector size="111" baseType="lpstr">
      <vt:lpstr>AdvTimes</vt:lpstr>
      <vt:lpstr>Arial</vt:lpstr>
      <vt:lpstr>Calibri</vt:lpstr>
      <vt:lpstr>Cambria Math</vt:lpstr>
      <vt:lpstr>Times New Roman</vt:lpstr>
      <vt:lpstr>Wingdings</vt:lpstr>
      <vt:lpstr>Office Theme</vt:lpstr>
      <vt:lpstr>Predation (in its broad sense)</vt:lpstr>
      <vt:lpstr>Classification of Begon, Townsend, Harper</vt:lpstr>
      <vt:lpstr>Predator and prey are animals (carnivory)</vt:lpstr>
      <vt:lpstr>Predator is animal, prey is plant (herbivory)</vt:lpstr>
      <vt:lpstr>Predator is plant</vt:lpstr>
      <vt:lpstr>PowerPoint Presentation</vt:lpstr>
      <vt:lpstr>Carnivorous predators</vt:lpstr>
      <vt:lpstr>Lotka-Voltera continuous predator-prey models</vt:lpstr>
      <vt:lpstr>PowerPoint Presentation</vt:lpstr>
      <vt:lpstr>PowerPoint Presentation</vt:lpstr>
      <vt:lpstr>PowerPoint Presentation</vt:lpstr>
      <vt:lpstr>PowerPoint Presentation</vt:lpstr>
      <vt:lpstr>PowerPoint Presentation</vt:lpstr>
      <vt:lpstr>PowerPoint Presentation</vt:lpstr>
      <vt:lpstr>Type II alone leads to destabilisation</vt:lpstr>
      <vt:lpstr>PowerPoint Presentation</vt:lpstr>
      <vt:lpstr>PowerPoint Presentation</vt:lpstr>
      <vt:lpstr>Regular cycles in nature</vt:lpstr>
      <vt:lpstr>Classical data – hare and lynx in Canada</vt:lpstr>
      <vt:lpstr>PowerPoint Presentation</vt:lpstr>
      <vt:lpstr>PowerPoint Presentation</vt:lpstr>
      <vt:lpstr>PowerPoint Presentation</vt:lpstr>
      <vt:lpstr>Biological aspects of predation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Intraspecific  predation (cannibalism)</vt:lpstr>
      <vt:lpstr>Types of cannibalism</vt:lpstr>
      <vt:lpstr>Cannibalism</vt:lpstr>
      <vt:lpstr>Parasitoids</vt:lpstr>
      <vt:lpstr>PowerPoint Presentation</vt:lpstr>
      <vt:lpstr>Other non-animal parasites</vt:lpstr>
      <vt:lpstr>Herbivory</vt:lpstr>
      <vt:lpstr>Herbivory</vt:lpstr>
      <vt:lpstr>Herbivory</vt:lpstr>
      <vt:lpstr>Herbivory and mutualism</vt:lpstr>
      <vt:lpstr>PowerPoint Presentation</vt:lpstr>
      <vt:lpstr>PowerPoint Presentation</vt:lpstr>
      <vt:lpstr>Herbivory</vt:lpstr>
      <vt:lpstr>PowerPoint Presentation</vt:lpstr>
      <vt:lpstr>PowerPoint Presentation</vt:lpstr>
      <vt:lpstr>How to study food specialization</vt:lpstr>
      <vt:lpstr>How to study food specialization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„Weirdly“ feeding plants vascular plants which consume other organisms</vt:lpstr>
      <vt:lpstr>PowerPoint Presentation</vt:lpstr>
      <vt:lpstr>Types of plant parasites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Host specificity Hemiparasites</vt:lpstr>
      <vt:lpstr>Defense</vt:lpstr>
      <vt:lpstr>Effect on community</vt:lpstr>
      <vt:lpstr>Root hemiparasites</vt:lpstr>
      <vt:lpstr>Parasites vs. productivity</vt:lpstr>
      <vt:lpstr>PowerPoint Presentation</vt:lpstr>
      <vt:lpstr>PowerPoint Presentation</vt:lpstr>
      <vt:lpstr>PowerPoint Presentation</vt:lpstr>
      <vt:lpstr>PowerPoint Presentation</vt:lpstr>
      <vt:lpstr>PowerPoint Presentation</vt:lpstr>
      <vt:lpstr>Luxury use of resources</vt:lpstr>
      <vt:lpstr>Luxury use of resources</vt:lpstr>
      <vt:lpstr>Luxury use of resources</vt:lpstr>
      <vt:lpstr>PowerPoint Presentation</vt:lpstr>
      <vt:lpstr>How to model hemiparasites</vt:lpstr>
      <vt:lpstr>How to model hemiparasites</vt:lpstr>
      <vt:lpstr>How to model hemiparasites</vt:lpstr>
      <vt:lpstr>PowerPoint Presentation</vt:lpstr>
      <vt:lpstr>Carnivorous plants</vt:lpstr>
      <vt:lpstr>PowerPoint Presentation</vt:lpstr>
      <vt:lpstr>PowerPoint Presentation</vt:lpstr>
      <vt:lpstr>PowerPoint Presentation</vt:lpstr>
      <vt:lpstr>PowerPoint Presentation</vt:lpstr>
      <vt:lpstr>Omitted aspects of predation</vt:lpstr>
    </vt:vector>
  </TitlesOfParts>
  <Company>BiF JčU ČB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Potravní vztahy, tedy Jeden žere druhýho, tedy vztah + -</dc:title>
  <dc:creator>Jan Leps</dc:creator>
  <cp:lastModifiedBy>Petr Blažek</cp:lastModifiedBy>
  <cp:revision>272</cp:revision>
  <dcterms:created xsi:type="dcterms:W3CDTF">2004-11-26T12:16:48Z</dcterms:created>
  <dcterms:modified xsi:type="dcterms:W3CDTF">2023-04-04T07:24:38Z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0x01010081032B06A5B3EE4A885071E99F0C9C5D</vt:lpwstr>
  </property>
</Properties>
</file>