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 ContentType="application/vnd.ms-exce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
  </p:notesMasterIdLst>
  <p:sldIdLst>
    <p:sldId id="346" r:id="rId5"/>
    <p:sldId id="349" r:id="rId6"/>
    <p:sldId id="273" r:id="rId7"/>
    <p:sldId id="336" r:id="rId8"/>
    <p:sldId id="351" r:id="rId9"/>
    <p:sldId id="350" r:id="rId10"/>
    <p:sldId id="332" r:id="rId11"/>
    <p:sldId id="359" r:id="rId12"/>
    <p:sldId id="333" r:id="rId13"/>
    <p:sldId id="358" r:id="rId14"/>
    <p:sldId id="334" r:id="rId15"/>
    <p:sldId id="354" r:id="rId16"/>
    <p:sldId id="357" r:id="rId17"/>
    <p:sldId id="355" r:id="rId18"/>
    <p:sldId id="356" r:id="rId19"/>
    <p:sldId id="352" r:id="rId20"/>
    <p:sldId id="353" r:id="rId21"/>
    <p:sldId id="329" r:id="rId22"/>
    <p:sldId id="335" r:id="rId23"/>
    <p:sldId id="360" r:id="rId24"/>
    <p:sldId id="361" r:id="rId25"/>
    <p:sldId id="362" r:id="rId26"/>
    <p:sldId id="365" r:id="rId27"/>
    <p:sldId id="366" r:id="rId28"/>
    <p:sldId id="367" r:id="rId29"/>
    <p:sldId id="339" r:id="rId30"/>
    <p:sldId id="340" r:id="rId31"/>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94FC2-4738-4C4E-A430-F27AAEE6AEC7}" v="1" dt="2021-03-17T21:38:59.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353" autoAdjust="0"/>
  </p:normalViewPr>
  <p:slideViewPr>
    <p:cSldViewPr>
      <p:cViewPr varScale="1">
        <p:scale>
          <a:sx n="109" d="100"/>
          <a:sy n="109" d="100"/>
        </p:scale>
        <p:origin x="852"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ipuu Epp Maria MSc." userId="S::lillie00@jcu.cz::b945d227-0111-4536-8547-45f3ee2c7bd0" providerId="AD" clId="Web-{2C594FC2-4738-4C4E-A430-F27AAEE6AEC7}"/>
    <pc:docChg chg="modSld">
      <pc:chgData name="Lillipuu Epp Maria MSc." userId="S::lillie00@jcu.cz::b945d227-0111-4536-8547-45f3ee2c7bd0" providerId="AD" clId="Web-{2C594FC2-4738-4C4E-A430-F27AAEE6AEC7}" dt="2021-03-17T21:38:59.237" v="0" actId="1076"/>
      <pc:docMkLst>
        <pc:docMk/>
      </pc:docMkLst>
      <pc:sldChg chg="modSp">
        <pc:chgData name="Lillipuu Epp Maria MSc." userId="S::lillie00@jcu.cz::b945d227-0111-4536-8547-45f3ee2c7bd0" providerId="AD" clId="Web-{2C594FC2-4738-4C4E-A430-F27AAEE6AEC7}" dt="2021-03-17T21:38:59.237" v="0" actId="1076"/>
        <pc:sldMkLst>
          <pc:docMk/>
          <pc:sldMk cId="0" sldId="277"/>
        </pc:sldMkLst>
        <pc:spChg chg="mod">
          <ac:chgData name="Lillipuu Epp Maria MSc." userId="S::lillie00@jcu.cz::b945d227-0111-4536-8547-45f3ee2c7bd0" providerId="AD" clId="Web-{2C594FC2-4738-4C4E-A430-F27AAEE6AEC7}" dt="2021-03-17T21:38:59.237" v="0" actId="1076"/>
          <ac:spMkLst>
            <pc:docMk/>
            <pc:sldMk cId="0" sldId="277"/>
            <ac:spMk id="27650"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F:\Skol\Popula&#269;ka\PopulEN2021\MatrixMode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1"/>
          <c:tx>
            <c:strRef>
              <c:f>'Czech matrix'!$D$113</c:f>
              <c:strCache>
                <c:ptCount val="1"/>
                <c:pt idx="0">
                  <c:v>0+</c:v>
                </c:pt>
              </c:strCache>
            </c:strRef>
          </c:tx>
          <c:spPr>
            <a:ln w="25400" cap="rnd">
              <a:solidFill>
                <a:srgbClr val="FF0000"/>
              </a:solidFill>
              <a:round/>
            </a:ln>
            <a:effectLst/>
          </c:spPr>
          <c:marker>
            <c:symbol val="none"/>
          </c:marker>
          <c:xVal>
            <c:numRef>
              <c:f>'Czech matrix'!$F$111:$BN$111</c:f>
              <c:numCache>
                <c:formatCode>General</c:formatCode>
                <c:ptCount val="6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numCache>
            </c:numRef>
          </c:xVal>
          <c:yVal>
            <c:numRef>
              <c:f>'Czech matrix'!$F$113:$BN$113</c:f>
              <c:numCache>
                <c:formatCode>0</c:formatCode>
                <c:ptCount val="61"/>
                <c:pt idx="0">
                  <c:v>1068535.8131060048</c:v>
                </c:pt>
                <c:pt idx="1">
                  <c:v>1076411.0396309104</c:v>
                </c:pt>
                <c:pt idx="2">
                  <c:v>1082662.3502452443</c:v>
                </c:pt>
                <c:pt idx="3">
                  <c:v>1087056.6533278436</c:v>
                </c:pt>
                <c:pt idx="4">
                  <c:v>1088935.7541422716</c:v>
                </c:pt>
                <c:pt idx="5">
                  <c:v>1087348.1516335125</c:v>
                </c:pt>
                <c:pt idx="6">
                  <c:v>1081921.0071360948</c:v>
                </c:pt>
                <c:pt idx="7">
                  <c:v>1071425.7417276513</c:v>
                </c:pt>
                <c:pt idx="8">
                  <c:v>1056325.0204512475</c:v>
                </c:pt>
                <c:pt idx="9">
                  <c:v>1039683.6064468153</c:v>
                </c:pt>
                <c:pt idx="10">
                  <c:v>1023261.4314607929</c:v>
                </c:pt>
                <c:pt idx="11">
                  <c:v>1009417.320630925</c:v>
                </c:pt>
                <c:pt idx="12">
                  <c:v>997622.61147598992</c:v>
                </c:pt>
                <c:pt idx="13">
                  <c:v>985945.95759518445</c:v>
                </c:pt>
                <c:pt idx="14">
                  <c:v>974099.82806415542</c:v>
                </c:pt>
                <c:pt idx="15">
                  <c:v>961822.07833968138</c:v>
                </c:pt>
                <c:pt idx="16">
                  <c:v>949538.77765891631</c:v>
                </c:pt>
                <c:pt idx="17">
                  <c:v>937156.28038456524</c:v>
                </c:pt>
                <c:pt idx="18">
                  <c:v>925044.30023483478</c:v>
                </c:pt>
                <c:pt idx="19">
                  <c:v>914389.74907551717</c:v>
                </c:pt>
                <c:pt idx="20">
                  <c:v>904268.55787980894</c:v>
                </c:pt>
                <c:pt idx="21">
                  <c:v>895876.2825693849</c:v>
                </c:pt>
                <c:pt idx="22">
                  <c:v>889139.81888013904</c:v>
                </c:pt>
                <c:pt idx="23">
                  <c:v>883978.45428084035</c:v>
                </c:pt>
                <c:pt idx="24">
                  <c:v>880285.94661720598</c:v>
                </c:pt>
                <c:pt idx="25">
                  <c:v>877916.53364661068</c:v>
                </c:pt>
                <c:pt idx="26">
                  <c:v>876694.00749925035</c:v>
                </c:pt>
                <c:pt idx="27">
                  <c:v>876401.69187826093</c:v>
                </c:pt>
                <c:pt idx="28">
                  <c:v>876790.77108110639</c:v>
                </c:pt>
                <c:pt idx="29">
                  <c:v>877605.02186690224</c:v>
                </c:pt>
                <c:pt idx="30">
                  <c:v>878579.77353630913</c:v>
                </c:pt>
                <c:pt idx="31">
                  <c:v>879448.1885870581</c:v>
                </c:pt>
                <c:pt idx="32">
                  <c:v>879957.50257543218</c:v>
                </c:pt>
                <c:pt idx="33">
                  <c:v>879864.40804043377</c:v>
                </c:pt>
                <c:pt idx="34">
                  <c:v>878955.08987352101</c:v>
                </c:pt>
                <c:pt idx="35">
                  <c:v>877065.83164749178</c:v>
                </c:pt>
                <c:pt idx="36">
                  <c:v>874086.46565964806</c:v>
                </c:pt>
                <c:pt idx="37">
                  <c:v>869977.07653336739</c:v>
                </c:pt>
                <c:pt idx="38">
                  <c:v>864765.79939310742</c:v>
                </c:pt>
                <c:pt idx="39">
                  <c:v>858540.74395427189</c:v>
                </c:pt>
                <c:pt idx="40">
                  <c:v>851439.75655311963</c:v>
                </c:pt>
                <c:pt idx="41">
                  <c:v>843622.66380421305</c:v>
                </c:pt>
                <c:pt idx="42">
                  <c:v>835265.17429542646</c:v>
                </c:pt>
                <c:pt idx="43">
                  <c:v>826543.4383971463</c:v>
                </c:pt>
                <c:pt idx="44">
                  <c:v>817629.19953215122</c:v>
                </c:pt>
                <c:pt idx="45">
                  <c:v>808689.32637583511</c:v>
                </c:pt>
                <c:pt idx="46">
                  <c:v>799875.85948607081</c:v>
                </c:pt>
                <c:pt idx="47">
                  <c:v>791323.19001263136</c:v>
                </c:pt>
                <c:pt idx="48">
                  <c:v>783151.32515872817</c:v>
                </c:pt>
                <c:pt idx="49">
                  <c:v>775464.54167318332</c:v>
                </c:pt>
                <c:pt idx="50">
                  <c:v>768347.73523466603</c:v>
                </c:pt>
                <c:pt idx="51">
                  <c:v>761864.16204089613</c:v>
                </c:pt>
                <c:pt idx="52">
                  <c:v>756052.01868933043</c:v>
                </c:pt>
                <c:pt idx="53">
                  <c:v>750922.05840831436</c:v>
                </c:pt>
                <c:pt idx="54">
                  <c:v>746462.64221681445</c:v>
                </c:pt>
                <c:pt idx="55">
                  <c:v>742642.88823277096</c:v>
                </c:pt>
                <c:pt idx="56">
                  <c:v>739411.73197596637</c:v>
                </c:pt>
                <c:pt idx="57">
                  <c:v>736698.11477908981</c:v>
                </c:pt>
                <c:pt idx="58">
                  <c:v>734415.1859372583</c:v>
                </c:pt>
                <c:pt idx="59">
                  <c:v>732462.43105758855</c:v>
                </c:pt>
                <c:pt idx="60">
                  <c:v>730727.39578559226</c:v>
                </c:pt>
              </c:numCache>
            </c:numRef>
          </c:yVal>
          <c:smooth val="0"/>
          <c:extLst>
            <c:ext xmlns:c16="http://schemas.microsoft.com/office/drawing/2014/chart" uri="{C3380CC4-5D6E-409C-BE32-E72D297353CC}">
              <c16:uniqueId val="{00000000-0E5F-465A-AE82-7F73FD91E129}"/>
            </c:ext>
          </c:extLst>
        </c:ser>
        <c:ser>
          <c:idx val="2"/>
          <c:order val="2"/>
          <c:tx>
            <c:strRef>
              <c:f>'Czech matrix'!$D$114</c:f>
              <c:strCache>
                <c:ptCount val="1"/>
                <c:pt idx="0">
                  <c:v>20+</c:v>
                </c:pt>
              </c:strCache>
            </c:strRef>
          </c:tx>
          <c:spPr>
            <a:ln w="25400" cap="rnd">
              <a:solidFill>
                <a:schemeClr val="accent2">
                  <a:lumMod val="75000"/>
                </a:schemeClr>
              </a:solidFill>
              <a:round/>
            </a:ln>
            <a:effectLst/>
          </c:spPr>
          <c:marker>
            <c:symbol val="none"/>
          </c:marker>
          <c:xVal>
            <c:numRef>
              <c:f>'Czech matrix'!$F$111:$BN$111</c:f>
              <c:numCache>
                <c:formatCode>General</c:formatCode>
                <c:ptCount val="6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numCache>
            </c:numRef>
          </c:xVal>
          <c:yVal>
            <c:numRef>
              <c:f>'Czech matrix'!$F$114:$BN$114</c:f>
              <c:numCache>
                <c:formatCode>0</c:formatCode>
                <c:ptCount val="61"/>
                <c:pt idx="0">
                  <c:v>1247647.4261921498</c:v>
                </c:pt>
                <c:pt idx="1">
                  <c:v>1217288.0677385954</c:v>
                </c:pt>
                <c:pt idx="2">
                  <c:v>1189080.0283754962</c:v>
                </c:pt>
                <c:pt idx="3">
                  <c:v>1162267.3611375086</c:v>
                </c:pt>
                <c:pt idx="4">
                  <c:v>1137467.6311208834</c:v>
                </c:pt>
                <c:pt idx="5">
                  <c:v>1114836.0238099464</c:v>
                </c:pt>
                <c:pt idx="6">
                  <c:v>1095542.0913289865</c:v>
                </c:pt>
                <c:pt idx="7">
                  <c:v>1081484.7828825626</c:v>
                </c:pt>
                <c:pt idx="8">
                  <c:v>1070851.3772330566</c:v>
                </c:pt>
                <c:pt idx="9">
                  <c:v>1061710.8850807499</c:v>
                </c:pt>
                <c:pt idx="10">
                  <c:v>1052867.1952322347</c:v>
                </c:pt>
                <c:pt idx="11">
                  <c:v>1041535.806577406</c:v>
                </c:pt>
                <c:pt idx="12">
                  <c:v>1030639.2438891128</c:v>
                </c:pt>
                <c:pt idx="13">
                  <c:v>1021891.7830175639</c:v>
                </c:pt>
                <c:pt idx="14">
                  <c:v>1017138.442256075</c:v>
                </c:pt>
                <c:pt idx="15">
                  <c:v>1019345.3482425383</c:v>
                </c:pt>
                <c:pt idx="16">
                  <c:v>1026165.0997373849</c:v>
                </c:pt>
                <c:pt idx="17">
                  <c:v>1035241.746613068</c:v>
                </c:pt>
                <c:pt idx="18">
                  <c:v>1045039.2039927845</c:v>
                </c:pt>
                <c:pt idx="19">
                  <c:v>1054428.4097212437</c:v>
                </c:pt>
                <c:pt idx="20">
                  <c:v>1063885.1946648692</c:v>
                </c:pt>
                <c:pt idx="21">
                  <c:v>1071709.78594611</c:v>
                </c:pt>
                <c:pt idx="22">
                  <c:v>1077912.2051484834</c:v>
                </c:pt>
                <c:pt idx="23">
                  <c:v>1082260.9272681351</c:v>
                </c:pt>
                <c:pt idx="24">
                  <c:v>1084102.859665642</c:v>
                </c:pt>
                <c:pt idx="25">
                  <c:v>1082494.3057812653</c:v>
                </c:pt>
                <c:pt idx="26">
                  <c:v>1077066.5430801627</c:v>
                </c:pt>
                <c:pt idx="27">
                  <c:v>1066602.1047750888</c:v>
                </c:pt>
                <c:pt idx="28">
                  <c:v>1051562.9578859853</c:v>
                </c:pt>
                <c:pt idx="29">
                  <c:v>1034993.589334326</c:v>
                </c:pt>
                <c:pt idx="30">
                  <c:v>1018642.3081955698</c:v>
                </c:pt>
                <c:pt idx="31">
                  <c:v>1004851.079341752</c:v>
                </c:pt>
                <c:pt idx="32">
                  <c:v>993095.1291523414</c:v>
                </c:pt>
                <c:pt idx="33">
                  <c:v>981457.87310830085</c:v>
                </c:pt>
                <c:pt idx="34">
                  <c:v>969655.02564354369</c:v>
                </c:pt>
                <c:pt idx="35">
                  <c:v>957427.56683713337</c:v>
                </c:pt>
                <c:pt idx="36">
                  <c:v>945199.49378559971</c:v>
                </c:pt>
                <c:pt idx="37">
                  <c:v>932878.6556747288</c:v>
                </c:pt>
                <c:pt idx="38">
                  <c:v>920832.58934733213</c:v>
                </c:pt>
                <c:pt idx="39">
                  <c:v>910239.45161350328</c:v>
                </c:pt>
                <c:pt idx="40">
                  <c:v>900181.63072428119</c:v>
                </c:pt>
                <c:pt idx="41">
                  <c:v>891845.39451150282</c:v>
                </c:pt>
                <c:pt idx="42">
                  <c:v>885157.28328435565</c:v>
                </c:pt>
                <c:pt idx="43">
                  <c:v>880036.24383166665</c:v>
                </c:pt>
                <c:pt idx="44">
                  <c:v>876375.86676579609</c:v>
                </c:pt>
                <c:pt idx="45">
                  <c:v>874030.50340215035</c:v>
                </c:pt>
                <c:pt idx="46">
                  <c:v>872824.302838234</c:v>
                </c:pt>
                <c:pt idx="47">
                  <c:v>872541.29540700268</c:v>
                </c:pt>
                <c:pt idx="48">
                  <c:v>872933.66872345586</c:v>
                </c:pt>
                <c:pt idx="49">
                  <c:v>873746.32377474348</c:v>
                </c:pt>
                <c:pt idx="50">
                  <c:v>874715.86164592998</c:v>
                </c:pt>
                <c:pt idx="51">
                  <c:v>875576.84350245132</c:v>
                </c:pt>
                <c:pt idx="52">
                  <c:v>876077.93715503195</c:v>
                </c:pt>
                <c:pt idx="53">
                  <c:v>875977.362134333</c:v>
                </c:pt>
                <c:pt idx="54">
                  <c:v>875062.78177946003</c:v>
                </c:pt>
                <c:pt idx="55">
                  <c:v>873171.74216311797</c:v>
                </c:pt>
                <c:pt idx="56">
                  <c:v>870195.08990637946</c:v>
                </c:pt>
                <c:pt idx="57">
                  <c:v>866093.54747935315</c:v>
                </c:pt>
                <c:pt idx="58">
                  <c:v>860895.50358511251</c:v>
                </c:pt>
                <c:pt idx="59">
                  <c:v>854688.96927530516</c:v>
                </c:pt>
                <c:pt idx="60">
                  <c:v>847611.39434565371</c:v>
                </c:pt>
              </c:numCache>
            </c:numRef>
          </c:yVal>
          <c:smooth val="0"/>
          <c:extLst>
            <c:ext xmlns:c16="http://schemas.microsoft.com/office/drawing/2014/chart" uri="{C3380CC4-5D6E-409C-BE32-E72D297353CC}">
              <c16:uniqueId val="{00000001-0E5F-465A-AE82-7F73FD91E129}"/>
            </c:ext>
          </c:extLst>
        </c:ser>
        <c:ser>
          <c:idx val="3"/>
          <c:order val="3"/>
          <c:tx>
            <c:strRef>
              <c:f>'Czech matrix'!$D$115</c:f>
              <c:strCache>
                <c:ptCount val="1"/>
                <c:pt idx="0">
                  <c:v>40+</c:v>
                </c:pt>
              </c:strCache>
            </c:strRef>
          </c:tx>
          <c:spPr>
            <a:ln w="25400" cap="rnd">
              <a:solidFill>
                <a:srgbClr val="FFC000"/>
              </a:solidFill>
              <a:round/>
            </a:ln>
            <a:effectLst/>
          </c:spPr>
          <c:marker>
            <c:symbol val="none"/>
          </c:marker>
          <c:xVal>
            <c:numRef>
              <c:f>'Czech matrix'!$F$111:$BN$111</c:f>
              <c:numCache>
                <c:formatCode>General</c:formatCode>
                <c:ptCount val="6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numCache>
            </c:numRef>
          </c:xVal>
          <c:yVal>
            <c:numRef>
              <c:f>'Czech matrix'!$F$115:$BN$115</c:f>
              <c:numCache>
                <c:formatCode>0</c:formatCode>
                <c:ptCount val="61"/>
                <c:pt idx="0">
                  <c:v>1523822.3103040932</c:v>
                </c:pt>
                <c:pt idx="1">
                  <c:v>1535958.6272822751</c:v>
                </c:pt>
                <c:pt idx="2">
                  <c:v>1544833.4433668966</c:v>
                </c:pt>
                <c:pt idx="3">
                  <c:v>1548692.7297871672</c:v>
                </c:pt>
                <c:pt idx="4">
                  <c:v>1547276.7606057306</c:v>
                </c:pt>
                <c:pt idx="5">
                  <c:v>1546324.0966398977</c:v>
                </c:pt>
                <c:pt idx="6">
                  <c:v>1547366.0693200908</c:v>
                </c:pt>
                <c:pt idx="7">
                  <c:v>1548815.3430236543</c:v>
                </c:pt>
                <c:pt idx="8">
                  <c:v>1550994.8371739008</c:v>
                </c:pt>
                <c:pt idx="9">
                  <c:v>1550911.2820114086</c:v>
                </c:pt>
                <c:pt idx="10">
                  <c:v>1546734.005844332</c:v>
                </c:pt>
                <c:pt idx="11">
                  <c:v>1539182.9595765639</c:v>
                </c:pt>
                <c:pt idx="12">
                  <c:v>1525412.4648606579</c:v>
                </c:pt>
                <c:pt idx="13">
                  <c:v>1503503.6453672703</c:v>
                </c:pt>
                <c:pt idx="14">
                  <c:v>1471190.7916147152</c:v>
                </c:pt>
                <c:pt idx="15">
                  <c:v>1429893.2083559032</c:v>
                </c:pt>
                <c:pt idx="16">
                  <c:v>1385709.3716397469</c:v>
                </c:pt>
                <c:pt idx="17">
                  <c:v>1341939.5209576581</c:v>
                </c:pt>
                <c:pt idx="18">
                  <c:v>1299412.6373877197</c:v>
                </c:pt>
                <c:pt idx="19">
                  <c:v>1258415.538214324</c:v>
                </c:pt>
                <c:pt idx="20">
                  <c:v>1222604.6329087948</c:v>
                </c:pt>
                <c:pt idx="21">
                  <c:v>1192754.6111851449</c:v>
                </c:pt>
                <c:pt idx="22">
                  <c:v>1165016.9297386559</c:v>
                </c:pt>
                <c:pt idx="23">
                  <c:v>1138672.8756670197</c:v>
                </c:pt>
                <c:pt idx="24">
                  <c:v>1114337.64821098</c:v>
                </c:pt>
                <c:pt idx="25">
                  <c:v>1092195.9410236452</c:v>
                </c:pt>
                <c:pt idx="26">
                  <c:v>1073386.5414450418</c:v>
                </c:pt>
                <c:pt idx="27">
                  <c:v>1059775.1532235062</c:v>
                </c:pt>
                <c:pt idx="28">
                  <c:v>1049614.4686824067</c:v>
                </c:pt>
                <c:pt idx="29">
                  <c:v>1040957.6947107046</c:v>
                </c:pt>
                <c:pt idx="30">
                  <c:v>1032605.8407824304</c:v>
                </c:pt>
                <c:pt idx="31">
                  <c:v>1021818.7163324892</c:v>
                </c:pt>
                <c:pt idx="32">
                  <c:v>1011422.7169080063</c:v>
                </c:pt>
                <c:pt idx="33">
                  <c:v>1003129.3072104523</c:v>
                </c:pt>
                <c:pt idx="34">
                  <c:v>998715.73809287103</c:v>
                </c:pt>
                <c:pt idx="35">
                  <c:v>1001022.4290729065</c:v>
                </c:pt>
                <c:pt idx="36">
                  <c:v>1007768.1093546449</c:v>
                </c:pt>
                <c:pt idx="37">
                  <c:v>1016686.8124046352</c:v>
                </c:pt>
                <c:pt idx="38">
                  <c:v>1026287.6688428503</c:v>
                </c:pt>
                <c:pt idx="39">
                  <c:v>1035442.8233757108</c:v>
                </c:pt>
                <c:pt idx="40">
                  <c:v>1044633.8622093715</c:v>
                </c:pt>
                <c:pt idx="41">
                  <c:v>1052185.5512724151</c:v>
                </c:pt>
                <c:pt idx="42">
                  <c:v>1058105.5133085544</c:v>
                </c:pt>
                <c:pt idx="43">
                  <c:v>1062170.3903902739</c:v>
                </c:pt>
                <c:pt idx="44">
                  <c:v>1063755.3537228415</c:v>
                </c:pt>
                <c:pt idx="45">
                  <c:v>1061961.8923797652</c:v>
                </c:pt>
                <c:pt idx="46">
                  <c:v>1056447.4878668585</c:v>
                </c:pt>
                <c:pt idx="47">
                  <c:v>1046062.2062446033</c:v>
                </c:pt>
                <c:pt idx="48">
                  <c:v>1031270.8915944129</c:v>
                </c:pt>
                <c:pt idx="49">
                  <c:v>1015009.4489414839</c:v>
                </c:pt>
                <c:pt idx="50">
                  <c:v>998963.24910111108</c:v>
                </c:pt>
                <c:pt idx="51">
                  <c:v>985379.40364442219</c:v>
                </c:pt>
                <c:pt idx="52">
                  <c:v>973752.97008223296</c:v>
                </c:pt>
                <c:pt idx="53">
                  <c:v>962250.01237354998</c:v>
                </c:pt>
                <c:pt idx="54">
                  <c:v>950606.00932882761</c:v>
                </c:pt>
                <c:pt idx="55">
                  <c:v>938581.36937052698</c:v>
                </c:pt>
                <c:pt idx="56">
                  <c:v>926590.54814620945</c:v>
                </c:pt>
                <c:pt idx="57">
                  <c:v>914551.45315894485</c:v>
                </c:pt>
                <c:pt idx="58">
                  <c:v>902820.89546184556</c:v>
                </c:pt>
                <c:pt idx="59">
                  <c:v>892528.36935716122</c:v>
                </c:pt>
                <c:pt idx="60">
                  <c:v>882792.37957178522</c:v>
                </c:pt>
              </c:numCache>
            </c:numRef>
          </c:yVal>
          <c:smooth val="0"/>
          <c:extLst>
            <c:ext xmlns:c16="http://schemas.microsoft.com/office/drawing/2014/chart" uri="{C3380CC4-5D6E-409C-BE32-E72D297353CC}">
              <c16:uniqueId val="{00000002-0E5F-465A-AE82-7F73FD91E129}"/>
            </c:ext>
          </c:extLst>
        </c:ser>
        <c:ser>
          <c:idx val="4"/>
          <c:order val="4"/>
          <c:tx>
            <c:strRef>
              <c:f>'Czech matrix'!$D$116</c:f>
              <c:strCache>
                <c:ptCount val="1"/>
                <c:pt idx="0">
                  <c:v>60+</c:v>
                </c:pt>
              </c:strCache>
            </c:strRef>
          </c:tx>
          <c:spPr>
            <a:ln w="25400" cap="rnd">
              <a:solidFill>
                <a:srgbClr val="00B050"/>
              </a:solidFill>
              <a:round/>
            </a:ln>
            <a:effectLst/>
          </c:spPr>
          <c:marker>
            <c:symbol val="none"/>
          </c:marker>
          <c:xVal>
            <c:numRef>
              <c:f>'Czech matrix'!$F$111:$BN$111</c:f>
              <c:numCache>
                <c:formatCode>General</c:formatCode>
                <c:ptCount val="6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numCache>
            </c:numRef>
          </c:xVal>
          <c:yVal>
            <c:numRef>
              <c:f>'Czech matrix'!$F$116:$BN$116</c:f>
              <c:numCache>
                <c:formatCode>0</c:formatCode>
                <c:ptCount val="61"/>
                <c:pt idx="0">
                  <c:v>1277188.5279991464</c:v>
                </c:pt>
                <c:pt idx="1">
                  <c:v>1277548.4210770854</c:v>
                </c:pt>
                <c:pt idx="2">
                  <c:v>1277606.3304928776</c:v>
                </c:pt>
                <c:pt idx="3">
                  <c:v>1277927.4921897564</c:v>
                </c:pt>
                <c:pt idx="4">
                  <c:v>1278983.3966229176</c:v>
                </c:pt>
                <c:pt idx="5">
                  <c:v>1279670.3438854383</c:v>
                </c:pt>
                <c:pt idx="6">
                  <c:v>1273168.0790145597</c:v>
                </c:pt>
                <c:pt idx="7">
                  <c:v>1258826.0641711731</c:v>
                </c:pt>
                <c:pt idx="8">
                  <c:v>1244694.2836643036</c:v>
                </c:pt>
                <c:pt idx="9">
                  <c:v>1234407.5594082843</c:v>
                </c:pt>
                <c:pt idx="10">
                  <c:v>1227558.4122474322</c:v>
                </c:pt>
                <c:pt idx="11">
                  <c:v>1222725.1920753445</c:v>
                </c:pt>
                <c:pt idx="12">
                  <c:v>1221587.7480554737</c:v>
                </c:pt>
                <c:pt idx="13">
                  <c:v>1227645.0822922296</c:v>
                </c:pt>
                <c:pt idx="14">
                  <c:v>1241618.5096674094</c:v>
                </c:pt>
                <c:pt idx="15">
                  <c:v>1259102.6057599487</c:v>
                </c:pt>
                <c:pt idx="16">
                  <c:v>1276208.1679844793</c:v>
                </c:pt>
                <c:pt idx="17">
                  <c:v>1292901.9636064463</c:v>
                </c:pt>
                <c:pt idx="18">
                  <c:v>1310811.4190416506</c:v>
                </c:pt>
                <c:pt idx="19">
                  <c:v>1330334.8379103926</c:v>
                </c:pt>
                <c:pt idx="20">
                  <c:v>1346161.4668916352</c:v>
                </c:pt>
                <c:pt idx="21">
                  <c:v>1355355.0026181163</c:v>
                </c:pt>
                <c:pt idx="22">
                  <c:v>1361459.3930912833</c:v>
                </c:pt>
                <c:pt idx="23">
                  <c:v>1363485.0335670342</c:v>
                </c:pt>
                <c:pt idx="24">
                  <c:v>1361354.0391931436</c:v>
                </c:pt>
                <c:pt idx="25">
                  <c:v>1359467.2944443971</c:v>
                </c:pt>
                <c:pt idx="26">
                  <c:v>1358717.9326061739</c:v>
                </c:pt>
                <c:pt idx="27">
                  <c:v>1357759.736671915</c:v>
                </c:pt>
                <c:pt idx="28">
                  <c:v>1357132.9615006633</c:v>
                </c:pt>
                <c:pt idx="29">
                  <c:v>1354433.4457902468</c:v>
                </c:pt>
                <c:pt idx="30">
                  <c:v>1348285.7294503609</c:v>
                </c:pt>
                <c:pt idx="31">
                  <c:v>1339419.1715797195</c:v>
                </c:pt>
                <c:pt idx="32">
                  <c:v>1325335.9450512575</c:v>
                </c:pt>
                <c:pt idx="33">
                  <c:v>1304874.4921879289</c:v>
                </c:pt>
                <c:pt idx="34">
                  <c:v>1276262.4914843871</c:v>
                </c:pt>
                <c:pt idx="35">
                  <c:v>1240107.7806410072</c:v>
                </c:pt>
                <c:pt idx="36">
                  <c:v>1201391.6868219797</c:v>
                </c:pt>
                <c:pt idx="37">
                  <c:v>1163110.5324696456</c:v>
                </c:pt>
                <c:pt idx="38">
                  <c:v>1126144.3756748675</c:v>
                </c:pt>
                <c:pt idx="39">
                  <c:v>1090680.8955509646</c:v>
                </c:pt>
                <c:pt idx="40">
                  <c:v>1059410.0658086389</c:v>
                </c:pt>
                <c:pt idx="41">
                  <c:v>1032885.9361055762</c:v>
                </c:pt>
                <c:pt idx="42">
                  <c:v>1008241.3414989312</c:v>
                </c:pt>
                <c:pt idx="43">
                  <c:v>984994.48502583406</c:v>
                </c:pt>
                <c:pt idx="44">
                  <c:v>963746.00843613653</c:v>
                </c:pt>
                <c:pt idx="45">
                  <c:v>944869.56724280829</c:v>
                </c:pt>
                <c:pt idx="46">
                  <c:v>929304.01720544545</c:v>
                </c:pt>
                <c:pt idx="47">
                  <c:v>918704.78957707714</c:v>
                </c:pt>
                <c:pt idx="48">
                  <c:v>911732.28628992359</c:v>
                </c:pt>
                <c:pt idx="49">
                  <c:v>906314.41460193996</c:v>
                </c:pt>
                <c:pt idx="50">
                  <c:v>901220.49094995309</c:v>
                </c:pt>
                <c:pt idx="51">
                  <c:v>893978.12671374052</c:v>
                </c:pt>
                <c:pt idx="52">
                  <c:v>886804.78768500197</c:v>
                </c:pt>
                <c:pt idx="53">
                  <c:v>881407.84647398209</c:v>
                </c:pt>
                <c:pt idx="54">
                  <c:v>879136.563233956</c:v>
                </c:pt>
                <c:pt idx="55">
                  <c:v>882038.26814741711</c:v>
                </c:pt>
                <c:pt idx="56">
                  <c:v>888261.11965912802</c:v>
                </c:pt>
                <c:pt idx="57">
                  <c:v>896120.04102514067</c:v>
                </c:pt>
                <c:pt idx="58">
                  <c:v>904413.04292171285</c:v>
                </c:pt>
                <c:pt idx="59">
                  <c:v>912015.38598446036</c:v>
                </c:pt>
                <c:pt idx="60">
                  <c:v>919453.44758541265</c:v>
                </c:pt>
              </c:numCache>
            </c:numRef>
          </c:yVal>
          <c:smooth val="0"/>
          <c:extLst>
            <c:ext xmlns:c16="http://schemas.microsoft.com/office/drawing/2014/chart" uri="{C3380CC4-5D6E-409C-BE32-E72D297353CC}">
              <c16:uniqueId val="{00000003-0E5F-465A-AE82-7F73FD91E129}"/>
            </c:ext>
          </c:extLst>
        </c:ser>
        <c:ser>
          <c:idx val="5"/>
          <c:order val="5"/>
          <c:tx>
            <c:strRef>
              <c:f>'Czech matrix'!$D$117</c:f>
              <c:strCache>
                <c:ptCount val="1"/>
                <c:pt idx="0">
                  <c:v>80+</c:v>
                </c:pt>
              </c:strCache>
            </c:strRef>
          </c:tx>
          <c:spPr>
            <a:ln w="25400" cap="rnd">
              <a:solidFill>
                <a:srgbClr val="0070C0"/>
              </a:solidFill>
              <a:round/>
            </a:ln>
            <a:effectLst/>
          </c:spPr>
          <c:marker>
            <c:symbol val="none"/>
          </c:marker>
          <c:xVal>
            <c:numRef>
              <c:f>'Czech matrix'!$F$111:$BN$111</c:f>
              <c:numCache>
                <c:formatCode>General</c:formatCode>
                <c:ptCount val="6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numCache>
            </c:numRef>
          </c:xVal>
          <c:yVal>
            <c:numRef>
              <c:f>'Czech matrix'!$F$117:$BN$117</c:f>
              <c:numCache>
                <c:formatCode>0</c:formatCode>
                <c:ptCount val="61"/>
                <c:pt idx="0">
                  <c:v>297702.28959959326</c:v>
                </c:pt>
                <c:pt idx="1">
                  <c:v>307371.6886401744</c:v>
                </c:pt>
                <c:pt idx="2">
                  <c:v>317300.52405455138</c:v>
                </c:pt>
                <c:pt idx="3">
                  <c:v>329671.03125548398</c:v>
                </c:pt>
                <c:pt idx="4">
                  <c:v>344336.17144035496</c:v>
                </c:pt>
                <c:pt idx="5">
                  <c:v>357508.6429337411</c:v>
                </c:pt>
                <c:pt idx="6">
                  <c:v>373760.42821344273</c:v>
                </c:pt>
                <c:pt idx="7">
                  <c:v>394784.3079968018</c:v>
                </c:pt>
                <c:pt idx="8">
                  <c:v>413713.89115676656</c:v>
                </c:pt>
                <c:pt idx="9">
                  <c:v>428942.16033768584</c:v>
                </c:pt>
                <c:pt idx="10">
                  <c:v>442334.15966389427</c:v>
                </c:pt>
                <c:pt idx="11">
                  <c:v>455231.34335140942</c:v>
                </c:pt>
                <c:pt idx="12">
                  <c:v>466634.78104267683</c:v>
                </c:pt>
                <c:pt idx="13">
                  <c:v>475440.22664478183</c:v>
                </c:pt>
                <c:pt idx="14">
                  <c:v>481901.83742100664</c:v>
                </c:pt>
                <c:pt idx="15">
                  <c:v>486556.67338684888</c:v>
                </c:pt>
                <c:pt idx="16">
                  <c:v>489357.0417525415</c:v>
                </c:pt>
                <c:pt idx="17">
                  <c:v>489694.02247132687</c:v>
                </c:pt>
                <c:pt idx="18">
                  <c:v>486448.31661505863</c:v>
                </c:pt>
                <c:pt idx="19">
                  <c:v>479010.21541982546</c:v>
                </c:pt>
                <c:pt idx="20">
                  <c:v>469580.58113820496</c:v>
                </c:pt>
                <c:pt idx="21">
                  <c:v>460899.88118311868</c:v>
                </c:pt>
                <c:pt idx="22">
                  <c:v>453384.93671220943</c:v>
                </c:pt>
                <c:pt idx="23">
                  <c:v>449084.85441616032</c:v>
                </c:pt>
                <c:pt idx="24">
                  <c:v>448224.08134580695</c:v>
                </c:pt>
                <c:pt idx="25">
                  <c:v>447277.70901341992</c:v>
                </c:pt>
                <c:pt idx="26">
                  <c:v>444704.69254733791</c:v>
                </c:pt>
                <c:pt idx="27">
                  <c:v>441342.53815992898</c:v>
                </c:pt>
                <c:pt idx="28">
                  <c:v>438081.5688989656</c:v>
                </c:pt>
                <c:pt idx="29">
                  <c:v>436356.3533648614</c:v>
                </c:pt>
                <c:pt idx="30">
                  <c:v>437116.45076854806</c:v>
                </c:pt>
                <c:pt idx="31">
                  <c:v>440151.56010331318</c:v>
                </c:pt>
                <c:pt idx="32">
                  <c:v>445764.16333834152</c:v>
                </c:pt>
                <c:pt idx="33">
                  <c:v>455435.50802261045</c:v>
                </c:pt>
                <c:pt idx="34">
                  <c:v>469552.18123225425</c:v>
                </c:pt>
                <c:pt idx="35">
                  <c:v>485001.03155721107</c:v>
                </c:pt>
                <c:pt idx="36">
                  <c:v>498711.22014303505</c:v>
                </c:pt>
                <c:pt idx="37">
                  <c:v>510066.94170441572</c:v>
                </c:pt>
                <c:pt idx="38">
                  <c:v>519305.83634128189</c:v>
                </c:pt>
                <c:pt idx="39">
                  <c:v>526163.50015073514</c:v>
                </c:pt>
                <c:pt idx="40">
                  <c:v>528348.8979160859</c:v>
                </c:pt>
                <c:pt idx="41">
                  <c:v>525769.93206146942</c:v>
                </c:pt>
                <c:pt idx="42">
                  <c:v>521347.81441004481</c:v>
                </c:pt>
                <c:pt idx="43">
                  <c:v>515882.20193321514</c:v>
                </c:pt>
                <c:pt idx="44">
                  <c:v>509539.39937687165</c:v>
                </c:pt>
                <c:pt idx="45">
                  <c:v>503041.99538894469</c:v>
                </c:pt>
                <c:pt idx="46">
                  <c:v>496039.34406330308</c:v>
                </c:pt>
                <c:pt idx="47">
                  <c:v>488324.63827105187</c:v>
                </c:pt>
                <c:pt idx="48">
                  <c:v>481104.56783515407</c:v>
                </c:pt>
                <c:pt idx="49">
                  <c:v>473845.56742745801</c:v>
                </c:pt>
                <c:pt idx="50">
                  <c:v>466419.76319601579</c:v>
                </c:pt>
                <c:pt idx="51">
                  <c:v>459366.7084397609</c:v>
                </c:pt>
                <c:pt idx="52">
                  <c:v>451256.3282839114</c:v>
                </c:pt>
                <c:pt idx="53">
                  <c:v>442474.07174112397</c:v>
                </c:pt>
                <c:pt idx="54">
                  <c:v>432150.69549714099</c:v>
                </c:pt>
                <c:pt idx="55">
                  <c:v>418632.43020110694</c:v>
                </c:pt>
                <c:pt idx="56">
                  <c:v>403454.85713013518</c:v>
                </c:pt>
                <c:pt idx="57">
                  <c:v>388418.95649215969</c:v>
                </c:pt>
                <c:pt idx="58">
                  <c:v>374343.55990111199</c:v>
                </c:pt>
                <c:pt idx="59">
                  <c:v>361149.21840700466</c:v>
                </c:pt>
                <c:pt idx="60">
                  <c:v>349081.61207500793</c:v>
                </c:pt>
              </c:numCache>
            </c:numRef>
          </c:yVal>
          <c:smooth val="0"/>
          <c:extLst>
            <c:ext xmlns:c16="http://schemas.microsoft.com/office/drawing/2014/chart" uri="{C3380CC4-5D6E-409C-BE32-E72D297353CC}">
              <c16:uniqueId val="{00000004-0E5F-465A-AE82-7F73FD91E129}"/>
            </c:ext>
          </c:extLst>
        </c:ser>
        <c:dLbls>
          <c:showLegendKey val="0"/>
          <c:showVal val="0"/>
          <c:showCatName val="0"/>
          <c:showSerName val="0"/>
          <c:showPercent val="0"/>
          <c:showBubbleSize val="0"/>
        </c:dLbls>
        <c:axId val="413576320"/>
        <c:axId val="1"/>
      </c:scatterChart>
      <c:scatterChart>
        <c:scatterStyle val="lineMarker"/>
        <c:varyColors val="0"/>
        <c:ser>
          <c:idx val="0"/>
          <c:order val="0"/>
          <c:tx>
            <c:strRef>
              <c:f>'Czech matrix'!$D$112</c:f>
              <c:strCache>
                <c:ptCount val="1"/>
                <c:pt idx="0">
                  <c:v>total</c:v>
                </c:pt>
              </c:strCache>
            </c:strRef>
          </c:tx>
          <c:spPr>
            <a:ln w="50800" cap="rnd">
              <a:solidFill>
                <a:schemeClr val="accent1"/>
              </a:solidFill>
              <a:round/>
            </a:ln>
            <a:effectLst/>
          </c:spPr>
          <c:marker>
            <c:symbol val="none"/>
          </c:marker>
          <c:xVal>
            <c:numRef>
              <c:f>'Czech matrix'!$F$111:$BN$111</c:f>
              <c:numCache>
                <c:formatCode>General</c:formatCode>
                <c:ptCount val="6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numCache>
            </c:numRef>
          </c:xVal>
          <c:yVal>
            <c:numRef>
              <c:f>'Czech matrix'!$F$112:$BN$112</c:f>
              <c:numCache>
                <c:formatCode>0</c:formatCode>
                <c:ptCount val="61"/>
                <c:pt idx="0">
                  <c:v>5414896.3672009883</c:v>
                </c:pt>
                <c:pt idx="1">
                  <c:v>5414577.8443690417</c:v>
                </c:pt>
                <c:pt idx="2">
                  <c:v>5411482.6765350671</c:v>
                </c:pt>
                <c:pt idx="3">
                  <c:v>5405615.267697758</c:v>
                </c:pt>
                <c:pt idx="4">
                  <c:v>5396999.7139321566</c:v>
                </c:pt>
                <c:pt idx="5">
                  <c:v>5385687.2589025404</c:v>
                </c:pt>
                <c:pt idx="6">
                  <c:v>5371757.6750131762</c:v>
                </c:pt>
                <c:pt idx="7">
                  <c:v>5355336.2398018474</c:v>
                </c:pt>
                <c:pt idx="8">
                  <c:v>5336579.409679275</c:v>
                </c:pt>
                <c:pt idx="9">
                  <c:v>5315655.4932849417</c:v>
                </c:pt>
                <c:pt idx="10">
                  <c:v>5292755.2044486878</c:v>
                </c:pt>
                <c:pt idx="11">
                  <c:v>5268092.6222116472</c:v>
                </c:pt>
                <c:pt idx="12">
                  <c:v>5241896.8493239116</c:v>
                </c:pt>
                <c:pt idx="13">
                  <c:v>5214426.6949170278</c:v>
                </c:pt>
                <c:pt idx="14">
                  <c:v>5185949.4090233622</c:v>
                </c:pt>
                <c:pt idx="15">
                  <c:v>5156719.9140849216</c:v>
                </c:pt>
                <c:pt idx="16">
                  <c:v>5126978.4587730672</c:v>
                </c:pt>
                <c:pt idx="17">
                  <c:v>5096933.5340330638</c:v>
                </c:pt>
                <c:pt idx="18">
                  <c:v>5066755.877272049</c:v>
                </c:pt>
                <c:pt idx="19">
                  <c:v>5036578.750341299</c:v>
                </c:pt>
                <c:pt idx="20">
                  <c:v>5006500.4334833119</c:v>
                </c:pt>
                <c:pt idx="21">
                  <c:v>4976595.5635018758</c:v>
                </c:pt>
                <c:pt idx="22">
                  <c:v>4946913.2835707692</c:v>
                </c:pt>
                <c:pt idx="23">
                  <c:v>4917482.1451991899</c:v>
                </c:pt>
                <c:pt idx="24">
                  <c:v>4888304.5750327799</c:v>
                </c:pt>
                <c:pt idx="25">
                  <c:v>4859351.7839093367</c:v>
                </c:pt>
                <c:pt idx="26">
                  <c:v>4830569.7171779638</c:v>
                </c:pt>
                <c:pt idx="27">
                  <c:v>4801881.2247087024</c:v>
                </c:pt>
                <c:pt idx="28">
                  <c:v>4773182.7280491283</c:v>
                </c:pt>
                <c:pt idx="29">
                  <c:v>4744346.1050670445</c:v>
                </c:pt>
                <c:pt idx="30">
                  <c:v>4715230.1027332172</c:v>
                </c:pt>
                <c:pt idx="31">
                  <c:v>4685688.7159443311</c:v>
                </c:pt>
                <c:pt idx="32">
                  <c:v>4655575.4570253789</c:v>
                </c:pt>
                <c:pt idx="33">
                  <c:v>4624761.5885697277</c:v>
                </c:pt>
                <c:pt idx="34">
                  <c:v>4593140.5263265781</c:v>
                </c:pt>
                <c:pt idx="35">
                  <c:v>4560624.639755751</c:v>
                </c:pt>
                <c:pt idx="36">
                  <c:v>4527156.9757649079</c:v>
                </c:pt>
                <c:pt idx="37">
                  <c:v>4492720.0187867926</c:v>
                </c:pt>
                <c:pt idx="38">
                  <c:v>4457336.2695994377</c:v>
                </c:pt>
                <c:pt idx="39">
                  <c:v>4421067.4146451857</c:v>
                </c:pt>
                <c:pt idx="40">
                  <c:v>4384014.2132114954</c:v>
                </c:pt>
                <c:pt idx="41">
                  <c:v>4346309.4777551768</c:v>
                </c:pt>
                <c:pt idx="42">
                  <c:v>4308117.1267973091</c:v>
                </c:pt>
                <c:pt idx="43">
                  <c:v>4269626.7595781395</c:v>
                </c:pt>
                <c:pt idx="44">
                  <c:v>4231045.827833795</c:v>
                </c:pt>
                <c:pt idx="45">
                  <c:v>4192593.284789504</c:v>
                </c:pt>
                <c:pt idx="46">
                  <c:v>4154491.0114599117</c:v>
                </c:pt>
                <c:pt idx="47">
                  <c:v>4116956.1195123643</c:v>
                </c:pt>
                <c:pt idx="48">
                  <c:v>4080192.739601675</c:v>
                </c:pt>
                <c:pt idx="49">
                  <c:v>4044380.2964188093</c:v>
                </c:pt>
                <c:pt idx="50">
                  <c:v>4009667.100127676</c:v>
                </c:pt>
                <c:pt idx="51">
                  <c:v>3976165.2443412705</c:v>
                </c:pt>
                <c:pt idx="52">
                  <c:v>3943944.0418955088</c:v>
                </c:pt>
                <c:pt idx="53">
                  <c:v>3913031.3511313046</c:v>
                </c:pt>
                <c:pt idx="54">
                  <c:v>3883418.6920561995</c:v>
                </c:pt>
                <c:pt idx="55">
                  <c:v>3855066.6981149409</c:v>
                </c:pt>
                <c:pt idx="56">
                  <c:v>3827913.3468178175</c:v>
                </c:pt>
                <c:pt idx="57">
                  <c:v>3801882.1129346872</c:v>
                </c:pt>
                <c:pt idx="58">
                  <c:v>3776888.1878070412</c:v>
                </c:pt>
                <c:pt idx="59">
                  <c:v>3752844.3740815194</c:v>
                </c:pt>
                <c:pt idx="60">
                  <c:v>3729666.2293634503</c:v>
                </c:pt>
              </c:numCache>
            </c:numRef>
          </c:yVal>
          <c:smooth val="0"/>
          <c:extLst>
            <c:ext xmlns:c16="http://schemas.microsoft.com/office/drawing/2014/chart" uri="{C3380CC4-5D6E-409C-BE32-E72D297353CC}">
              <c16:uniqueId val="{00000005-0E5F-465A-AE82-7F73FD91E129}"/>
            </c:ext>
          </c:extLst>
        </c:ser>
        <c:dLbls>
          <c:showLegendKey val="0"/>
          <c:showVal val="0"/>
          <c:showCatName val="0"/>
          <c:showSerName val="0"/>
          <c:showPercent val="0"/>
          <c:showBubbleSize val="0"/>
        </c:dLbls>
        <c:axId val="3"/>
        <c:axId val="4"/>
      </c:scatterChart>
      <c:valAx>
        <c:axId val="413576320"/>
        <c:scaling>
          <c:orientation val="minMax"/>
          <c:max val="2080"/>
          <c:min val="20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400" b="0" i="0" u="none" strike="noStrike" baseline="0">
                <a:ln>
                  <a:noFill/>
                </a:ln>
                <a:solidFill>
                  <a:srgbClr val="333333"/>
                </a:solidFill>
                <a:latin typeface="+mj-lt"/>
                <a:ea typeface="Calibri"/>
                <a:cs typeface="Calibri"/>
              </a:defRPr>
            </a:pPr>
            <a:endParaRPr lang="en-US"/>
          </a:p>
        </c:txPr>
        <c:crossAx val="1"/>
        <c:crosses val="autoZero"/>
        <c:crossBetween val="midCat"/>
      </c:valAx>
      <c:valAx>
        <c:axId val="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3576320"/>
        <c:crosses val="autoZero"/>
        <c:crossBetween val="midCat"/>
      </c:valAx>
      <c:valAx>
        <c:axId val="3"/>
        <c:scaling>
          <c:orientation val="minMax"/>
        </c:scaling>
        <c:delete val="1"/>
        <c:axPos val="b"/>
        <c:numFmt formatCode="General" sourceLinked="1"/>
        <c:majorTickMark val="out"/>
        <c:minorTickMark val="none"/>
        <c:tickLblPos val="nextTo"/>
        <c:crossAx val="4"/>
        <c:crosses val="autoZero"/>
        <c:crossBetween val="midCat"/>
      </c:valAx>
      <c:valAx>
        <c:axId val="4"/>
        <c:scaling>
          <c:orientation val="minMax"/>
        </c:scaling>
        <c:delete val="0"/>
        <c:axPos val="r"/>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
        <c:crosses val="max"/>
        <c:crossBetween val="midCat"/>
      </c:valAx>
      <c:spPr>
        <a:noFill/>
        <a:ln w="25400">
          <a:noFill/>
        </a:ln>
      </c:spPr>
    </c:plotArea>
    <c:legend>
      <c:legendPos val="b"/>
      <c:layout>
        <c:manualLayout>
          <c:xMode val="edge"/>
          <c:yMode val="edge"/>
          <c:x val="8.4558885784438237E-2"/>
          <c:y val="0.93344315513192433"/>
          <c:w val="0.81654531086839943"/>
          <c:h val="4.6820002762812542E-2"/>
        </c:manualLayout>
      </c:layout>
      <c:overlay val="0"/>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38900-F10F-4881-A42B-44289F48C162}" type="datetimeFigureOut">
              <a:rPr lang="cs-CZ" smtClean="0"/>
              <a:t>17.03.2023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CB7C6-3824-4C06-BF7D-00C67A0D788E}" type="slidenum">
              <a:rPr lang="cs-CZ" smtClean="0"/>
              <a:t>‹#›</a:t>
            </a:fld>
            <a:endParaRPr lang="cs-CZ"/>
          </a:p>
        </p:txBody>
      </p:sp>
    </p:spTree>
    <p:extLst>
      <p:ext uri="{BB962C8B-B14F-4D97-AF65-F5344CB8AC3E}">
        <p14:creationId xmlns:p14="http://schemas.microsoft.com/office/powerpoint/2010/main" val="188159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31BCB7C6-3824-4C06-BF7D-00C67A0D788E}" type="slidenum">
              <a:rPr lang="cs-CZ" smtClean="0"/>
              <a:t>3</a:t>
            </a:fld>
            <a:endParaRPr lang="cs-CZ"/>
          </a:p>
        </p:txBody>
      </p:sp>
    </p:spTree>
    <p:extLst>
      <p:ext uri="{BB962C8B-B14F-4D97-AF65-F5344CB8AC3E}">
        <p14:creationId xmlns:p14="http://schemas.microsoft.com/office/powerpoint/2010/main" val="301698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a&lt;-read.delim2("clipboard")</a:t>
            </a:r>
          </a:p>
          <a:p>
            <a:r>
              <a:rPr lang="cs-CZ"/>
              <a:t>summary(a)</a:t>
            </a:r>
          </a:p>
          <a:p>
            <a:endParaRPr lang="cs-CZ"/>
          </a:p>
          <a:p>
            <a:r>
              <a:rPr lang="cs-CZ"/>
              <a:t>plot(m.1.1~věk..x..age,data=a,type="l",ylab="m (pravděpodobnost úmrtí)",xlab="věk",col="red")</a:t>
            </a:r>
          </a:p>
          <a:p>
            <a:r>
              <a:rPr lang="cs-CZ"/>
              <a:t>lines(m..q~věk..x..age,data=a,type="l")</a:t>
            </a:r>
          </a:p>
          <a:p>
            <a:r>
              <a:rPr lang="cs-CZ"/>
              <a:t>lines(I(m.1.1-m..q)~věk..x..age,data=a,type="l",col="red",lty=2)</a:t>
            </a:r>
          </a:p>
          <a:p>
            <a:endParaRPr lang="cs-CZ"/>
          </a:p>
          <a:p>
            <a:r>
              <a:rPr lang="cs-CZ"/>
              <a:t>plot(l~věk..x..age,data=a,type="l",ylab="l (přežívání v hypotetické kohortě)",xlab="věk")</a:t>
            </a:r>
          </a:p>
          <a:p>
            <a:r>
              <a:rPr lang="cs-CZ"/>
              <a:t>lines(l.1~věk..x..age,data=a,type="l",col="red")</a:t>
            </a:r>
          </a:p>
          <a:p>
            <a:r>
              <a:rPr lang="cs-CZ"/>
              <a:t>abline(v=sum(a$l))</a:t>
            </a:r>
          </a:p>
          <a:p>
            <a:r>
              <a:rPr lang="cs-CZ"/>
              <a:t>abline(v=sum(a$l.1),col="red")</a:t>
            </a:r>
          </a:p>
          <a:p>
            <a:endParaRPr lang="cs-CZ"/>
          </a:p>
        </p:txBody>
      </p:sp>
      <p:sp>
        <p:nvSpPr>
          <p:cNvPr id="4" name="Zástupný symbol pro číslo snímku 3"/>
          <p:cNvSpPr>
            <a:spLocks noGrp="1"/>
          </p:cNvSpPr>
          <p:nvPr>
            <p:ph type="sldNum" sz="quarter" idx="5"/>
          </p:nvPr>
        </p:nvSpPr>
        <p:spPr/>
        <p:txBody>
          <a:bodyPr/>
          <a:lstStyle/>
          <a:p>
            <a:fld id="{31BCB7C6-3824-4C06-BF7D-00C67A0D788E}" type="slidenum">
              <a:rPr lang="cs-CZ" smtClean="0"/>
              <a:t>12</a:t>
            </a:fld>
            <a:endParaRPr lang="cs-CZ"/>
          </a:p>
        </p:txBody>
      </p:sp>
    </p:spTree>
    <p:extLst>
      <p:ext uri="{BB962C8B-B14F-4D97-AF65-F5344CB8AC3E}">
        <p14:creationId xmlns:p14="http://schemas.microsoft.com/office/powerpoint/2010/main" val="103596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a&lt;-read.delim2("clipboard")</a:t>
            </a:r>
          </a:p>
          <a:p>
            <a:r>
              <a:rPr lang="cs-CZ"/>
              <a:t>summary(a)</a:t>
            </a:r>
          </a:p>
          <a:p>
            <a:endParaRPr lang="cs-CZ"/>
          </a:p>
          <a:p>
            <a:r>
              <a:rPr lang="cs-CZ"/>
              <a:t>plot(m.1.1~věk..x..age,data=a,type="l",ylab="m (pravděpodobnost úmrtí)",xlab="věk",col="red")</a:t>
            </a:r>
          </a:p>
          <a:p>
            <a:r>
              <a:rPr lang="cs-CZ"/>
              <a:t>lines(m..q~věk..x..age,data=a,type="l")</a:t>
            </a:r>
          </a:p>
          <a:p>
            <a:r>
              <a:rPr lang="cs-CZ"/>
              <a:t>lines(I(m.1.1-m..q)~věk..x..age,data=a,type="l",col="red",lty=2)</a:t>
            </a:r>
          </a:p>
          <a:p>
            <a:endParaRPr lang="cs-CZ"/>
          </a:p>
          <a:p>
            <a:r>
              <a:rPr lang="cs-CZ"/>
              <a:t>plot(l~věk..x..age,data=a,type="l",ylab="l (přežívání v hypotetické kohortě)",xlab="věk")</a:t>
            </a:r>
          </a:p>
          <a:p>
            <a:r>
              <a:rPr lang="cs-CZ"/>
              <a:t>lines(l.1~věk..x..age,data=a,type="l",col="red")</a:t>
            </a:r>
          </a:p>
          <a:p>
            <a:r>
              <a:rPr lang="cs-CZ"/>
              <a:t>abline(v=sum(a$l))</a:t>
            </a:r>
          </a:p>
          <a:p>
            <a:r>
              <a:rPr lang="cs-CZ"/>
              <a:t>abline(v=sum(a$l.1),col="red")</a:t>
            </a:r>
          </a:p>
          <a:p>
            <a:endParaRPr lang="cs-CZ"/>
          </a:p>
        </p:txBody>
      </p:sp>
      <p:sp>
        <p:nvSpPr>
          <p:cNvPr id="4" name="Zástupný symbol pro číslo snímku 3"/>
          <p:cNvSpPr>
            <a:spLocks noGrp="1"/>
          </p:cNvSpPr>
          <p:nvPr>
            <p:ph type="sldNum" sz="quarter" idx="5"/>
          </p:nvPr>
        </p:nvSpPr>
        <p:spPr/>
        <p:txBody>
          <a:bodyPr/>
          <a:lstStyle/>
          <a:p>
            <a:fld id="{31BCB7C6-3824-4C06-BF7D-00C67A0D788E}" type="slidenum">
              <a:rPr lang="cs-CZ" smtClean="0"/>
              <a:t>13</a:t>
            </a:fld>
            <a:endParaRPr lang="cs-CZ"/>
          </a:p>
        </p:txBody>
      </p:sp>
    </p:spTree>
    <p:extLst>
      <p:ext uri="{BB962C8B-B14F-4D97-AF65-F5344CB8AC3E}">
        <p14:creationId xmlns:p14="http://schemas.microsoft.com/office/powerpoint/2010/main" val="114389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31BCB7C6-3824-4C06-BF7D-00C67A0D788E}" type="slidenum">
              <a:rPr lang="cs-CZ" smtClean="0"/>
              <a:t>27</a:t>
            </a:fld>
            <a:endParaRPr lang="cs-CZ"/>
          </a:p>
        </p:txBody>
      </p:sp>
    </p:spTree>
    <p:extLst>
      <p:ext uri="{BB962C8B-B14F-4D97-AF65-F5344CB8AC3E}">
        <p14:creationId xmlns:p14="http://schemas.microsoft.com/office/powerpoint/2010/main" val="287525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15C75E20-8576-423E-BDC9-E0052D8A044F}" type="slidenum">
              <a:rPr lang="en-GB" altLang="cs-CZ"/>
              <a:pPr>
                <a:defRPr/>
              </a:pPr>
              <a:t>‹#›</a:t>
            </a:fld>
            <a:endParaRPr lang="en-GB" altLang="cs-CZ"/>
          </a:p>
        </p:txBody>
      </p:sp>
    </p:spTree>
    <p:extLst>
      <p:ext uri="{BB962C8B-B14F-4D97-AF65-F5344CB8AC3E}">
        <p14:creationId xmlns:p14="http://schemas.microsoft.com/office/powerpoint/2010/main" val="101209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9B8D818C-932F-4CF6-BD88-B49F2B2B7019}" type="slidenum">
              <a:rPr lang="en-GB" altLang="cs-CZ"/>
              <a:pPr>
                <a:defRPr/>
              </a:pPr>
              <a:t>‹#›</a:t>
            </a:fld>
            <a:endParaRPr lang="en-GB" altLang="cs-CZ"/>
          </a:p>
        </p:txBody>
      </p:sp>
    </p:spTree>
    <p:extLst>
      <p:ext uri="{BB962C8B-B14F-4D97-AF65-F5344CB8AC3E}">
        <p14:creationId xmlns:p14="http://schemas.microsoft.com/office/powerpoint/2010/main" val="218013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0309BD54-086E-4FAF-A146-46FFBCC96B74}" type="slidenum">
              <a:rPr lang="en-GB" altLang="cs-CZ"/>
              <a:pPr>
                <a:defRPr/>
              </a:pPr>
              <a:t>‹#›</a:t>
            </a:fld>
            <a:endParaRPr lang="en-GB" altLang="cs-CZ"/>
          </a:p>
        </p:txBody>
      </p:sp>
    </p:spTree>
    <p:extLst>
      <p:ext uri="{BB962C8B-B14F-4D97-AF65-F5344CB8AC3E}">
        <p14:creationId xmlns:p14="http://schemas.microsoft.com/office/powerpoint/2010/main" val="206344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C81EB6EE-2EA1-4023-B7C3-3A73AE00D63B}" type="slidenum">
              <a:rPr lang="en-GB" altLang="cs-CZ"/>
              <a:pPr>
                <a:defRPr/>
              </a:pPr>
              <a:t>‹#›</a:t>
            </a:fld>
            <a:endParaRPr lang="en-GB" altLang="cs-CZ"/>
          </a:p>
        </p:txBody>
      </p:sp>
    </p:spTree>
    <p:extLst>
      <p:ext uri="{BB962C8B-B14F-4D97-AF65-F5344CB8AC3E}">
        <p14:creationId xmlns:p14="http://schemas.microsoft.com/office/powerpoint/2010/main" val="310020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C0189405-5A52-4B15-A767-0F3ECC39255D}" type="slidenum">
              <a:rPr lang="en-GB" altLang="cs-CZ"/>
              <a:pPr>
                <a:defRPr/>
              </a:pPr>
              <a:t>‹#›</a:t>
            </a:fld>
            <a:endParaRPr lang="en-GB" altLang="cs-CZ"/>
          </a:p>
        </p:txBody>
      </p:sp>
    </p:spTree>
    <p:extLst>
      <p:ext uri="{BB962C8B-B14F-4D97-AF65-F5344CB8AC3E}">
        <p14:creationId xmlns:p14="http://schemas.microsoft.com/office/powerpoint/2010/main" val="293577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5A1D4407-B051-4B74-8E2C-40412ACE083F}" type="slidenum">
              <a:rPr lang="en-GB" altLang="cs-CZ"/>
              <a:pPr>
                <a:defRPr/>
              </a:pPr>
              <a:t>‹#›</a:t>
            </a:fld>
            <a:endParaRPr lang="en-GB" altLang="cs-CZ"/>
          </a:p>
        </p:txBody>
      </p:sp>
    </p:spTree>
    <p:extLst>
      <p:ext uri="{BB962C8B-B14F-4D97-AF65-F5344CB8AC3E}">
        <p14:creationId xmlns:p14="http://schemas.microsoft.com/office/powerpoint/2010/main" val="308304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9" name="Rectangle 6"/>
          <p:cNvSpPr>
            <a:spLocks noGrp="1" noChangeArrowheads="1"/>
          </p:cNvSpPr>
          <p:nvPr>
            <p:ph type="sldNum" sz="quarter" idx="12"/>
          </p:nvPr>
        </p:nvSpPr>
        <p:spPr>
          <a:ln/>
        </p:spPr>
        <p:txBody>
          <a:bodyPr/>
          <a:lstStyle>
            <a:lvl1pPr>
              <a:defRPr/>
            </a:lvl1pPr>
          </a:lstStyle>
          <a:p>
            <a:pPr>
              <a:defRPr/>
            </a:pPr>
            <a:fld id="{AA0E9265-0C4B-45D0-B308-09ED84C8A715}" type="slidenum">
              <a:rPr lang="en-GB" altLang="cs-CZ"/>
              <a:pPr>
                <a:defRPr/>
              </a:pPr>
              <a:t>‹#›</a:t>
            </a:fld>
            <a:endParaRPr lang="en-GB" altLang="cs-CZ"/>
          </a:p>
        </p:txBody>
      </p:sp>
    </p:spTree>
    <p:extLst>
      <p:ext uri="{BB962C8B-B14F-4D97-AF65-F5344CB8AC3E}">
        <p14:creationId xmlns:p14="http://schemas.microsoft.com/office/powerpoint/2010/main" val="400640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5" name="Rectangle 6"/>
          <p:cNvSpPr>
            <a:spLocks noGrp="1" noChangeArrowheads="1"/>
          </p:cNvSpPr>
          <p:nvPr>
            <p:ph type="sldNum" sz="quarter" idx="12"/>
          </p:nvPr>
        </p:nvSpPr>
        <p:spPr>
          <a:ln/>
        </p:spPr>
        <p:txBody>
          <a:bodyPr/>
          <a:lstStyle>
            <a:lvl1pPr>
              <a:defRPr/>
            </a:lvl1pPr>
          </a:lstStyle>
          <a:p>
            <a:pPr>
              <a:defRPr/>
            </a:pPr>
            <a:fld id="{02FF7C1C-CFF3-44EC-9642-7F58F69A45B2}" type="slidenum">
              <a:rPr lang="en-GB" altLang="cs-CZ"/>
              <a:pPr>
                <a:defRPr/>
              </a:pPr>
              <a:t>‹#›</a:t>
            </a:fld>
            <a:endParaRPr lang="en-GB" altLang="cs-CZ"/>
          </a:p>
        </p:txBody>
      </p:sp>
    </p:spTree>
    <p:extLst>
      <p:ext uri="{BB962C8B-B14F-4D97-AF65-F5344CB8AC3E}">
        <p14:creationId xmlns:p14="http://schemas.microsoft.com/office/powerpoint/2010/main" val="24063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4" name="Rectangle 6"/>
          <p:cNvSpPr>
            <a:spLocks noGrp="1" noChangeArrowheads="1"/>
          </p:cNvSpPr>
          <p:nvPr>
            <p:ph type="sldNum" sz="quarter" idx="12"/>
          </p:nvPr>
        </p:nvSpPr>
        <p:spPr>
          <a:ln/>
        </p:spPr>
        <p:txBody>
          <a:bodyPr/>
          <a:lstStyle>
            <a:lvl1pPr>
              <a:defRPr/>
            </a:lvl1pPr>
          </a:lstStyle>
          <a:p>
            <a:pPr>
              <a:defRPr/>
            </a:pPr>
            <a:fld id="{1BAB2554-4D07-41CD-B98D-D7F1E7041696}" type="slidenum">
              <a:rPr lang="en-GB" altLang="cs-CZ"/>
              <a:pPr>
                <a:defRPr/>
              </a:pPr>
              <a:t>‹#›</a:t>
            </a:fld>
            <a:endParaRPr lang="en-GB" altLang="cs-CZ"/>
          </a:p>
        </p:txBody>
      </p:sp>
    </p:spTree>
    <p:extLst>
      <p:ext uri="{BB962C8B-B14F-4D97-AF65-F5344CB8AC3E}">
        <p14:creationId xmlns:p14="http://schemas.microsoft.com/office/powerpoint/2010/main" val="129131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A0FFFF02-EA3C-4EA7-907A-A4EB5BAF6916}" type="slidenum">
              <a:rPr lang="en-GB" altLang="cs-CZ"/>
              <a:pPr>
                <a:defRPr/>
              </a:pPr>
              <a:t>‹#›</a:t>
            </a:fld>
            <a:endParaRPr lang="en-GB" altLang="cs-CZ"/>
          </a:p>
        </p:txBody>
      </p:sp>
    </p:spTree>
    <p:extLst>
      <p:ext uri="{BB962C8B-B14F-4D97-AF65-F5344CB8AC3E}">
        <p14:creationId xmlns:p14="http://schemas.microsoft.com/office/powerpoint/2010/main" val="154418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85AE7FBE-8D83-41B1-8B95-B2B30BE70B47}" type="slidenum">
              <a:rPr lang="en-GB" altLang="cs-CZ"/>
              <a:pPr>
                <a:defRPr/>
              </a:pPr>
              <a:t>‹#›</a:t>
            </a:fld>
            <a:endParaRPr lang="en-GB" altLang="cs-CZ"/>
          </a:p>
        </p:txBody>
      </p:sp>
    </p:spTree>
    <p:extLst>
      <p:ext uri="{BB962C8B-B14F-4D97-AF65-F5344CB8AC3E}">
        <p14:creationId xmlns:p14="http://schemas.microsoft.com/office/powerpoint/2010/main" val="172037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a:t>Klepnutím lze upravit styl předlohy nadpisů.</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a:t>Klepnutím lze upravit styly předlohy textu</a:t>
            </a:r>
          </a:p>
          <a:p>
            <a:pPr lvl="1"/>
            <a:r>
              <a:rPr lang="en-GB" altLang="cs-CZ"/>
              <a:t>Druhá úroveň</a:t>
            </a:r>
          </a:p>
          <a:p>
            <a:pPr lvl="2"/>
            <a:r>
              <a:rPr lang="en-GB" altLang="cs-CZ"/>
              <a:t>Třetí úroveň</a:t>
            </a:r>
          </a:p>
          <a:p>
            <a:pPr lvl="3"/>
            <a:r>
              <a:rPr lang="en-GB" altLang="cs-CZ"/>
              <a:t>Čtvrtá úroveň</a:t>
            </a:r>
          </a:p>
          <a:p>
            <a:pPr lvl="4"/>
            <a:r>
              <a:rPr lang="en-GB" altLang="cs-CZ"/>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ltLang="cs-CZ"/>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ltLang="cs-CZ"/>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E1769F3-A54F-418E-8BAB-041FFDFD9291}" type="slidenum">
              <a:rPr lang="en-GB" altLang="cs-CZ"/>
              <a:pPr>
                <a:defRPr/>
              </a:pPr>
              <a:t>‹#›</a:t>
            </a:fld>
            <a:endParaRPr lang="en-GB"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5x-20pnjJ8" TargetMode="External"/><Relationship Id="rId2" Type="http://schemas.openxmlformats.org/officeDocument/2006/relationships/hyperlink" Target="http://www.gapminder.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oleObject" Target="../embeddings/Microsoft_Excel_97-2003_Worksheet.xls"/></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8" y="1851024"/>
            <a:ext cx="8382000" cy="4473576"/>
          </a:xfrm>
        </p:spPr>
        <p:txBody>
          <a:bodyPr/>
          <a:lstStyle/>
          <a:p>
            <a:pPr>
              <a:defRPr/>
            </a:pPr>
            <a:r>
              <a:rPr lang="cs-CZ" sz="2800" dirty="0"/>
              <a:t>Focused on human population (“demo-“ = people),</a:t>
            </a:r>
            <a:br>
              <a:rPr lang="cs-CZ" sz="2800" dirty="0"/>
            </a:br>
            <a:r>
              <a:rPr lang="cs-CZ" sz="2800" dirty="0"/>
              <a:t>but applicable to other species as well.</a:t>
            </a:r>
          </a:p>
          <a:p>
            <a:pPr lvl="1">
              <a:defRPr/>
            </a:pPr>
            <a:r>
              <a:rPr lang="cs-CZ" sz="2400" dirty="0"/>
              <a:t>For people, available precise long-term data to fill Leslie matrix at “continuous“ (yearly) resolution, with thousands of individuals in each age class</a:t>
            </a:r>
            <a:r>
              <a:rPr lang="cs-CZ" sz="2600" dirty="0"/>
              <a:t>.</a:t>
            </a:r>
          </a:p>
          <a:p>
            <a:r>
              <a:rPr lang="cs-CZ" altLang="en-US" sz="2800" dirty="0"/>
              <a:t>Important for planning:</a:t>
            </a:r>
          </a:p>
          <a:p>
            <a:pPr lvl="1"/>
            <a:r>
              <a:rPr lang="cs-CZ" altLang="en-US" sz="2400" dirty="0"/>
              <a:t>Capacity of schools, old age pensions, insurance...</a:t>
            </a:r>
          </a:p>
          <a:p>
            <a:pPr lvl="1"/>
            <a:r>
              <a:rPr lang="cs-CZ" altLang="en-US" sz="2400" dirty="0"/>
              <a:t>Ideas on global carrying capacity, age structure...</a:t>
            </a:r>
            <a:endParaRPr lang="en-US" altLang="en-US" sz="2400" dirty="0"/>
          </a:p>
          <a:p>
            <a:pPr>
              <a:defRPr/>
            </a:pPr>
            <a:r>
              <a:rPr lang="cs-CZ" sz="2800" dirty="0"/>
              <a:t>For animals, several useful descriptive parameters</a:t>
            </a:r>
            <a:endParaRPr lang="en-US" sz="2800" dirty="0"/>
          </a:p>
        </p:txBody>
      </p:sp>
      <p:sp>
        <p:nvSpPr>
          <p:cNvPr id="5" name="Title 1">
            <a:extLst>
              <a:ext uri="{FF2B5EF4-FFF2-40B4-BE49-F238E27FC236}">
                <a16:creationId xmlns:a16="http://schemas.microsoft.com/office/drawing/2014/main" id="{46B8A0F2-428C-4883-B258-00B9B3BBA231}"/>
              </a:ext>
            </a:extLst>
          </p:cNvPr>
          <p:cNvSpPr txBox="1">
            <a:spLocks/>
          </p:cNvSpPr>
          <p:nvPr/>
        </p:nvSpPr>
        <p:spPr bwMode="auto">
          <a:xfrm>
            <a:off x="360218" y="381000"/>
            <a:ext cx="8382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en-US" sz="5400" b="1" kern="0"/>
              <a:t>Demography of populations</a:t>
            </a:r>
            <a:endParaRPr lang="en-US" altLang="en-US" sz="5400" b="1" kern="0"/>
          </a:p>
        </p:txBody>
      </p:sp>
    </p:spTree>
    <p:extLst>
      <p:ext uri="{BB962C8B-B14F-4D97-AF65-F5344CB8AC3E}">
        <p14:creationId xmlns:p14="http://schemas.microsoft.com/office/powerpoint/2010/main" val="1358494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3BDE8F-4FB9-F675-D044-7669DFBFD09A}"/>
              </a:ext>
            </a:extLst>
          </p:cNvPr>
          <p:cNvPicPr>
            <a:picLocks noChangeAspect="1"/>
          </p:cNvPicPr>
          <p:nvPr/>
        </p:nvPicPr>
        <p:blipFill rotWithShape="1">
          <a:blip r:embed="rId2"/>
          <a:srcRect t="7167"/>
          <a:stretch/>
        </p:blipFill>
        <p:spPr>
          <a:xfrm>
            <a:off x="0" y="1371600"/>
            <a:ext cx="9144000" cy="5374293"/>
          </a:xfrm>
          <a:prstGeom prst="rect">
            <a:avLst/>
          </a:prstGeom>
        </p:spPr>
      </p:pic>
      <p:sp>
        <p:nvSpPr>
          <p:cNvPr id="62467" name="TextBox 1"/>
          <p:cNvSpPr txBox="1">
            <a:spLocks noChangeArrowheads="1"/>
          </p:cNvSpPr>
          <p:nvPr/>
        </p:nvSpPr>
        <p:spPr bwMode="auto">
          <a:xfrm>
            <a:off x="6324600" y="954982"/>
            <a:ext cx="2825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400" dirty="0"/>
              <a:t>www.gapminder.org</a:t>
            </a:r>
            <a:endParaRPr lang="en-US" altLang="en-US" sz="2400" dirty="0"/>
          </a:p>
        </p:txBody>
      </p:sp>
      <p:sp>
        <p:nvSpPr>
          <p:cNvPr id="5" name="Rectangle 2">
            <a:extLst>
              <a:ext uri="{FF2B5EF4-FFF2-40B4-BE49-F238E27FC236}">
                <a16:creationId xmlns:a16="http://schemas.microsoft.com/office/drawing/2014/main" id="{3A28D3CC-13FA-4E37-9D40-5C43F8A1EE06}"/>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Life expectancy</a:t>
            </a:r>
          </a:p>
        </p:txBody>
      </p:sp>
      <p:sp>
        <p:nvSpPr>
          <p:cNvPr id="7" name="TextBox 6">
            <a:extLst>
              <a:ext uri="{FF2B5EF4-FFF2-40B4-BE49-F238E27FC236}">
                <a16:creationId xmlns:a16="http://schemas.microsoft.com/office/drawing/2014/main" id="{E05A558E-E875-628E-8F2A-F94D029EB836}"/>
              </a:ext>
            </a:extLst>
          </p:cNvPr>
          <p:cNvSpPr txBox="1">
            <a:spLocks noChangeArrowheads="1"/>
          </p:cNvSpPr>
          <p:nvPr/>
        </p:nvSpPr>
        <p:spPr bwMode="auto">
          <a:xfrm>
            <a:off x="82306" y="901681"/>
            <a:ext cx="30799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cs-CZ" altLang="en-US" sz="2800" dirty="0"/>
              <a:t>Infant mortality</a:t>
            </a:r>
            <a:endParaRPr lang="cs-CZ" altLang="en-US" dirty="0"/>
          </a:p>
        </p:txBody>
      </p:sp>
    </p:spTree>
    <p:extLst>
      <p:ext uri="{BB962C8B-B14F-4D97-AF65-F5344CB8AC3E}">
        <p14:creationId xmlns:p14="http://schemas.microsoft.com/office/powerpoint/2010/main" val="16011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www.czso.cz/documents/10180/32853383/g13007016_4.jpg/7d50a16c-ab6e-4e64-8243-2d8f78df5dbb?version=1.1&amp;t=1464603608265"/>
          <p:cNvPicPr>
            <a:picLocks noChangeAspect="1" noChangeArrowheads="1"/>
          </p:cNvPicPr>
          <p:nvPr/>
        </p:nvPicPr>
        <p:blipFill rotWithShape="1">
          <a:blip r:embed="rId2">
            <a:extLst>
              <a:ext uri="{28A0092B-C50C-407E-A947-70E740481C1C}">
                <a14:useLocalDpi xmlns:a14="http://schemas.microsoft.com/office/drawing/2010/main"/>
              </a:ext>
            </a:extLst>
          </a:blip>
          <a:srcRect l="833" t="3121" r="3333" b="2584"/>
          <a:stretch/>
        </p:blipFill>
        <p:spPr bwMode="auto">
          <a:xfrm>
            <a:off x="0" y="838200"/>
            <a:ext cx="9067800" cy="575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1"/>
          <p:cNvSpPr txBox="1">
            <a:spLocks noChangeArrowheads="1"/>
          </p:cNvSpPr>
          <p:nvPr/>
        </p:nvSpPr>
        <p:spPr bwMode="auto">
          <a:xfrm>
            <a:off x="6019800" y="63246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400"/>
              <a:t>Czech Statistical Office</a:t>
            </a:r>
            <a:endParaRPr lang="en-US" altLang="en-US" sz="2400"/>
          </a:p>
        </p:txBody>
      </p:sp>
      <p:sp>
        <p:nvSpPr>
          <p:cNvPr id="5" name="Rectangle 2">
            <a:extLst>
              <a:ext uri="{FF2B5EF4-FFF2-40B4-BE49-F238E27FC236}">
                <a16:creationId xmlns:a16="http://schemas.microsoft.com/office/drawing/2014/main" id="{3A28D3CC-13FA-4E37-9D40-5C43F8A1EE06}"/>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Life expectancy</a:t>
            </a:r>
          </a:p>
        </p:txBody>
      </p:sp>
    </p:spTree>
    <p:extLst>
      <p:ext uri="{BB962C8B-B14F-4D97-AF65-F5344CB8AC3E}">
        <p14:creationId xmlns:p14="http://schemas.microsoft.com/office/powerpoint/2010/main" val="99035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6E6C22D6-3D5D-4CE3-BD11-97A466750A9B}"/>
              </a:ext>
            </a:extLst>
          </p:cNvPr>
          <p:cNvPicPr>
            <a:picLocks noChangeAspect="1"/>
          </p:cNvPicPr>
          <p:nvPr/>
        </p:nvPicPr>
        <p:blipFill rotWithShape="1">
          <a:blip r:embed="rId3"/>
          <a:srcRect t="17856" r="8914" b="1991"/>
          <a:stretch/>
        </p:blipFill>
        <p:spPr>
          <a:xfrm>
            <a:off x="0" y="3169687"/>
            <a:ext cx="3657600" cy="3688313"/>
          </a:xfrm>
          <a:prstGeom prst="rect">
            <a:avLst/>
          </a:prstGeom>
        </p:spPr>
      </p:pic>
      <p:pic>
        <p:nvPicPr>
          <p:cNvPr id="14" name="Obrázek 13">
            <a:extLst>
              <a:ext uri="{FF2B5EF4-FFF2-40B4-BE49-F238E27FC236}">
                <a16:creationId xmlns:a16="http://schemas.microsoft.com/office/drawing/2014/main" id="{62755FE0-E560-440D-9034-EE83C1F52CF7}"/>
              </a:ext>
            </a:extLst>
          </p:cNvPr>
          <p:cNvPicPr>
            <a:picLocks noChangeAspect="1"/>
          </p:cNvPicPr>
          <p:nvPr/>
        </p:nvPicPr>
        <p:blipFill rotWithShape="1">
          <a:blip r:embed="rId4"/>
          <a:srcRect t="17303" r="7391" b="4795"/>
          <a:stretch/>
        </p:blipFill>
        <p:spPr>
          <a:xfrm>
            <a:off x="3747370" y="3123891"/>
            <a:ext cx="5410201" cy="3734110"/>
          </a:xfrm>
          <a:prstGeom prst="rect">
            <a:avLst/>
          </a:prstGeom>
        </p:spPr>
      </p:pic>
      <p:sp>
        <p:nvSpPr>
          <p:cNvPr id="2" name="TextBox 1">
            <a:extLst>
              <a:ext uri="{FF2B5EF4-FFF2-40B4-BE49-F238E27FC236}">
                <a16:creationId xmlns:a16="http://schemas.microsoft.com/office/drawing/2014/main" id="{A112EA50-1197-4FB3-A791-048EB9D8B73A}"/>
              </a:ext>
            </a:extLst>
          </p:cNvPr>
          <p:cNvSpPr txBox="1">
            <a:spLocks noChangeArrowheads="1"/>
          </p:cNvSpPr>
          <p:nvPr/>
        </p:nvSpPr>
        <p:spPr bwMode="auto">
          <a:xfrm>
            <a:off x="117952" y="815876"/>
            <a:ext cx="85688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400" b="1" dirty="0"/>
              <a:t>Effect of covid pandemic:</a:t>
            </a:r>
          </a:p>
          <a:p>
            <a:pPr>
              <a:spcBef>
                <a:spcPct val="0"/>
              </a:spcBef>
              <a:buFontTx/>
              <a:buNone/>
            </a:pPr>
            <a:r>
              <a:rPr lang="cs-CZ" altLang="en-US" sz="2400" dirty="0"/>
              <a:t>Common argument why covid is not so bad:</a:t>
            </a:r>
          </a:p>
          <a:p>
            <a:pPr>
              <a:spcBef>
                <a:spcPct val="0"/>
              </a:spcBef>
              <a:buFontTx/>
              <a:buNone/>
            </a:pPr>
            <a:r>
              <a:rPr lang="cs-CZ" altLang="en-US" sz="2400" dirty="0"/>
              <a:t>     Age of people dying on covid is about the same</a:t>
            </a:r>
            <a:br>
              <a:rPr lang="cs-CZ" altLang="en-US" sz="2400" dirty="0"/>
            </a:br>
            <a:r>
              <a:rPr lang="cs-CZ" altLang="en-US" sz="2400" dirty="0"/>
              <a:t>	as age of people dying for other reasons</a:t>
            </a:r>
          </a:p>
          <a:p>
            <a:pPr>
              <a:spcBef>
                <a:spcPct val="0"/>
              </a:spcBef>
              <a:buFontTx/>
              <a:buNone/>
            </a:pPr>
            <a:r>
              <a:rPr lang="cs-CZ" altLang="en-US" sz="2400" dirty="0"/>
              <a:t>This can be true, but:</a:t>
            </a:r>
          </a:p>
          <a:p>
            <a:pPr>
              <a:spcBef>
                <a:spcPct val="0"/>
              </a:spcBef>
              <a:buFontTx/>
              <a:buNone/>
            </a:pPr>
            <a:r>
              <a:rPr lang="cs-CZ" altLang="en-US" sz="2400" dirty="0"/>
              <a:t>      increased total mortality –&gt; decreased life expectancy</a:t>
            </a:r>
            <a:endParaRPr lang="en-US" altLang="en-US" sz="2400" dirty="0"/>
          </a:p>
        </p:txBody>
      </p:sp>
      <p:sp>
        <p:nvSpPr>
          <p:cNvPr id="15" name="TextBox 1">
            <a:extLst>
              <a:ext uri="{FF2B5EF4-FFF2-40B4-BE49-F238E27FC236}">
                <a16:creationId xmlns:a16="http://schemas.microsoft.com/office/drawing/2014/main" id="{55243C8E-8D1E-454B-89CD-4088762D57DB}"/>
              </a:ext>
            </a:extLst>
          </p:cNvPr>
          <p:cNvSpPr txBox="1">
            <a:spLocks noChangeArrowheads="1"/>
          </p:cNvSpPr>
          <p:nvPr/>
        </p:nvSpPr>
        <p:spPr bwMode="auto">
          <a:xfrm>
            <a:off x="1004170" y="3549134"/>
            <a:ext cx="2743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400" i="1">
                <a:solidFill>
                  <a:srgbClr val="FF0000"/>
                </a:solidFill>
              </a:rPr>
              <a:t>m</a:t>
            </a:r>
            <a:r>
              <a:rPr lang="cs-CZ" altLang="en-US" sz="2400">
                <a:solidFill>
                  <a:srgbClr val="FF0000"/>
                </a:solidFill>
              </a:rPr>
              <a:t>‘</a:t>
            </a:r>
            <a:r>
              <a:rPr lang="cs-CZ" altLang="en-US" sz="2400"/>
              <a:t>=1.1*</a:t>
            </a:r>
            <a:r>
              <a:rPr lang="cs-CZ" altLang="en-US" sz="2400" i="1"/>
              <a:t>m</a:t>
            </a:r>
          </a:p>
          <a:p>
            <a:pPr>
              <a:spcBef>
                <a:spcPct val="0"/>
              </a:spcBef>
              <a:buFontTx/>
              <a:buNone/>
            </a:pPr>
            <a:r>
              <a:rPr lang="cs-CZ" altLang="en-US" sz="2400"/>
              <a:t>(~5500</a:t>
            </a:r>
          </a:p>
          <a:p>
            <a:pPr>
              <a:spcBef>
                <a:spcPct val="0"/>
              </a:spcBef>
              <a:buFontTx/>
              <a:buNone/>
            </a:pPr>
            <a:r>
              <a:rPr lang="cs-CZ" altLang="en-US" sz="2400"/>
              <a:t>dead women)</a:t>
            </a:r>
          </a:p>
          <a:p>
            <a:pPr>
              <a:spcBef>
                <a:spcPct val="0"/>
              </a:spcBef>
              <a:buFontTx/>
              <a:buNone/>
            </a:pPr>
            <a:endParaRPr lang="cs-CZ" altLang="cs-CZ" sz="2400">
              <a:cs typeface="Times New Roman" pitchFamily="18" charset="0"/>
            </a:endParaRPr>
          </a:p>
          <a:p>
            <a:pPr>
              <a:spcBef>
                <a:spcPct val="0"/>
              </a:spcBef>
              <a:buFontTx/>
              <a:buNone/>
            </a:pPr>
            <a:endParaRPr lang="en-US" altLang="en-US" sz="2400"/>
          </a:p>
        </p:txBody>
      </p:sp>
      <p:sp>
        <p:nvSpPr>
          <p:cNvPr id="16" name="TextBox 1">
            <a:extLst>
              <a:ext uri="{FF2B5EF4-FFF2-40B4-BE49-F238E27FC236}">
                <a16:creationId xmlns:a16="http://schemas.microsoft.com/office/drawing/2014/main" id="{055D2FB2-5E37-48E1-B8F7-CAEFCC4BDB3E}"/>
              </a:ext>
            </a:extLst>
          </p:cNvPr>
          <p:cNvSpPr txBox="1">
            <a:spLocks noChangeArrowheads="1"/>
          </p:cNvSpPr>
          <p:nvPr/>
        </p:nvSpPr>
        <p:spPr bwMode="auto">
          <a:xfrm>
            <a:off x="4991100" y="3733800"/>
            <a:ext cx="2743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cs-CZ" sz="2400" i="1">
                <a:cs typeface="Times New Roman" pitchFamily="18" charset="0"/>
              </a:rPr>
              <a:t>e</a:t>
            </a:r>
            <a:r>
              <a:rPr lang="cs-CZ" altLang="cs-CZ" sz="2400" baseline="-25000">
                <a:cs typeface="Times New Roman" pitchFamily="18" charset="0"/>
              </a:rPr>
              <a:t>0</a:t>
            </a:r>
            <a:r>
              <a:rPr lang="cs-CZ" altLang="cs-CZ" sz="2400">
                <a:cs typeface="Times New Roman" pitchFamily="18" charset="0"/>
              </a:rPr>
              <a:t> = 82.36</a:t>
            </a:r>
          </a:p>
          <a:p>
            <a:pPr>
              <a:spcBef>
                <a:spcPct val="0"/>
              </a:spcBef>
              <a:buFontTx/>
              <a:buNone/>
            </a:pPr>
            <a:r>
              <a:rPr lang="cs-CZ" altLang="cs-CZ" sz="2400" i="1">
                <a:solidFill>
                  <a:srgbClr val="FF0000"/>
                </a:solidFill>
                <a:cs typeface="Times New Roman" pitchFamily="18" charset="0"/>
              </a:rPr>
              <a:t>e</a:t>
            </a:r>
            <a:r>
              <a:rPr lang="cs-CZ" altLang="cs-CZ" sz="2400" baseline="-25000">
                <a:solidFill>
                  <a:srgbClr val="FF0000"/>
                </a:solidFill>
                <a:cs typeface="Times New Roman" pitchFamily="18" charset="0"/>
              </a:rPr>
              <a:t>0</a:t>
            </a:r>
            <a:r>
              <a:rPr lang="cs-CZ" altLang="cs-CZ" sz="2400">
                <a:solidFill>
                  <a:srgbClr val="FF0000"/>
                </a:solidFill>
                <a:cs typeface="Times New Roman" pitchFamily="18" charset="0"/>
              </a:rPr>
              <a:t>‘= 81.50</a:t>
            </a:r>
          </a:p>
          <a:p>
            <a:pPr>
              <a:spcBef>
                <a:spcPct val="0"/>
              </a:spcBef>
              <a:buFontTx/>
              <a:buNone/>
            </a:pPr>
            <a:endParaRPr lang="cs-CZ" altLang="cs-CZ" sz="2400">
              <a:cs typeface="Times New Roman" pitchFamily="18" charset="0"/>
            </a:endParaRPr>
          </a:p>
          <a:p>
            <a:pPr>
              <a:spcBef>
                <a:spcPct val="0"/>
              </a:spcBef>
              <a:buFontTx/>
              <a:buNone/>
            </a:pPr>
            <a:endParaRPr lang="en-US" altLang="en-US" sz="2400"/>
          </a:p>
        </p:txBody>
      </p:sp>
      <p:sp>
        <p:nvSpPr>
          <p:cNvPr id="7" name="Rectangle 2">
            <a:extLst>
              <a:ext uri="{FF2B5EF4-FFF2-40B4-BE49-F238E27FC236}">
                <a16:creationId xmlns:a16="http://schemas.microsoft.com/office/drawing/2014/main" id="{BD33BE37-59C1-41DB-96EC-B0CA5C18B161}"/>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Life expectancy</a:t>
            </a:r>
          </a:p>
        </p:txBody>
      </p:sp>
      <p:sp>
        <p:nvSpPr>
          <p:cNvPr id="3" name="Text Box 8">
            <a:extLst>
              <a:ext uri="{FF2B5EF4-FFF2-40B4-BE49-F238E27FC236}">
                <a16:creationId xmlns:a16="http://schemas.microsoft.com/office/drawing/2014/main" id="{B9B8D5FE-CEE7-08D7-62F2-87EE1F91F914}"/>
              </a:ext>
            </a:extLst>
          </p:cNvPr>
          <p:cNvSpPr txBox="1">
            <a:spLocks noChangeArrowheads="1"/>
          </p:cNvSpPr>
          <p:nvPr/>
        </p:nvSpPr>
        <p:spPr bwMode="auto">
          <a:xfrm rot="16200000">
            <a:off x="2458836" y="4373740"/>
            <a:ext cx="2838994" cy="430887"/>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200" i="1" dirty="0"/>
              <a:t> l</a:t>
            </a:r>
            <a:r>
              <a:rPr lang="cs-CZ" altLang="cs-CZ" sz="2200" dirty="0"/>
              <a:t> (survival until age x)</a:t>
            </a:r>
            <a:endParaRPr lang="en-GB" altLang="cs-CZ" sz="2200" dirty="0"/>
          </a:p>
        </p:txBody>
      </p:sp>
      <p:sp>
        <p:nvSpPr>
          <p:cNvPr id="4" name="Text Box 8">
            <a:extLst>
              <a:ext uri="{FF2B5EF4-FFF2-40B4-BE49-F238E27FC236}">
                <a16:creationId xmlns:a16="http://schemas.microsoft.com/office/drawing/2014/main" id="{E68B3C42-FFC5-F404-0A5E-C2F82FE6A8C8}"/>
              </a:ext>
            </a:extLst>
          </p:cNvPr>
          <p:cNvSpPr txBox="1">
            <a:spLocks noChangeArrowheads="1"/>
          </p:cNvSpPr>
          <p:nvPr/>
        </p:nvSpPr>
        <p:spPr bwMode="auto">
          <a:xfrm rot="16200000">
            <a:off x="-1209342" y="4175853"/>
            <a:ext cx="2838994" cy="430887"/>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200" i="1" dirty="0"/>
              <a:t>     m</a:t>
            </a:r>
            <a:r>
              <a:rPr lang="cs-CZ" altLang="cs-CZ" sz="2200" dirty="0"/>
              <a:t> (mortality)</a:t>
            </a:r>
            <a:endParaRPr lang="en-GB" altLang="cs-CZ" sz="2200" dirty="0"/>
          </a:p>
        </p:txBody>
      </p:sp>
      <p:sp>
        <p:nvSpPr>
          <p:cNvPr id="5" name="Text Box 8">
            <a:extLst>
              <a:ext uri="{FF2B5EF4-FFF2-40B4-BE49-F238E27FC236}">
                <a16:creationId xmlns:a16="http://schemas.microsoft.com/office/drawing/2014/main" id="{D532BE7F-51CC-61B5-DF6E-600EB58CB63E}"/>
              </a:ext>
            </a:extLst>
          </p:cNvPr>
          <p:cNvSpPr txBox="1">
            <a:spLocks noChangeArrowheads="1"/>
          </p:cNvSpPr>
          <p:nvPr/>
        </p:nvSpPr>
        <p:spPr bwMode="auto">
          <a:xfrm>
            <a:off x="1905000" y="6320867"/>
            <a:ext cx="607753" cy="430887"/>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200" i="1" dirty="0"/>
              <a:t>age</a:t>
            </a:r>
            <a:endParaRPr lang="en-GB" altLang="cs-CZ" sz="2200" dirty="0"/>
          </a:p>
        </p:txBody>
      </p:sp>
      <p:sp>
        <p:nvSpPr>
          <p:cNvPr id="6" name="Text Box 8">
            <a:extLst>
              <a:ext uri="{FF2B5EF4-FFF2-40B4-BE49-F238E27FC236}">
                <a16:creationId xmlns:a16="http://schemas.microsoft.com/office/drawing/2014/main" id="{6FB62F0F-8BE9-760C-7BC5-6186179E5446}"/>
              </a:ext>
            </a:extLst>
          </p:cNvPr>
          <p:cNvSpPr txBox="1">
            <a:spLocks noChangeArrowheads="1"/>
          </p:cNvSpPr>
          <p:nvPr/>
        </p:nvSpPr>
        <p:spPr bwMode="auto">
          <a:xfrm>
            <a:off x="6629400" y="6427113"/>
            <a:ext cx="607753" cy="430887"/>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200" i="1" dirty="0"/>
              <a:t>age</a:t>
            </a:r>
            <a:endParaRPr lang="en-GB" altLang="cs-CZ" sz="2200" dirty="0"/>
          </a:p>
        </p:txBody>
      </p:sp>
    </p:spTree>
    <p:extLst>
      <p:ext uri="{BB962C8B-B14F-4D97-AF65-F5344CB8AC3E}">
        <p14:creationId xmlns:p14="http://schemas.microsoft.com/office/powerpoint/2010/main" val="199202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12EA50-1197-4FB3-A791-048EB9D8B73A}"/>
              </a:ext>
            </a:extLst>
          </p:cNvPr>
          <p:cNvSpPr txBox="1">
            <a:spLocks noChangeArrowheads="1"/>
          </p:cNvSpPr>
          <p:nvPr/>
        </p:nvSpPr>
        <p:spPr bwMode="auto">
          <a:xfrm>
            <a:off x="117952" y="815876"/>
            <a:ext cx="85688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400" b="1" dirty="0"/>
              <a:t>Effect of covid pandemic:</a:t>
            </a:r>
          </a:p>
          <a:p>
            <a:pPr>
              <a:spcBef>
                <a:spcPct val="0"/>
              </a:spcBef>
              <a:buFontTx/>
              <a:buNone/>
            </a:pPr>
            <a:r>
              <a:rPr lang="cs-CZ" altLang="en-US" sz="2400" dirty="0"/>
              <a:t>Common argument why covid is not so bad:</a:t>
            </a:r>
          </a:p>
          <a:p>
            <a:pPr>
              <a:spcBef>
                <a:spcPct val="0"/>
              </a:spcBef>
              <a:buFontTx/>
              <a:buNone/>
            </a:pPr>
            <a:r>
              <a:rPr lang="cs-CZ" altLang="en-US" sz="2400" dirty="0"/>
              <a:t>     Age of people dying on covid is about the same</a:t>
            </a:r>
            <a:br>
              <a:rPr lang="cs-CZ" altLang="en-US" sz="2400" dirty="0"/>
            </a:br>
            <a:r>
              <a:rPr lang="cs-CZ" altLang="en-US" sz="2400" dirty="0"/>
              <a:t>	as age of people dying for other reasons</a:t>
            </a:r>
          </a:p>
          <a:p>
            <a:pPr>
              <a:spcBef>
                <a:spcPct val="0"/>
              </a:spcBef>
              <a:buFontTx/>
              <a:buNone/>
            </a:pPr>
            <a:r>
              <a:rPr lang="cs-CZ" altLang="en-US" sz="2400" dirty="0"/>
              <a:t>This can be true, but:</a:t>
            </a:r>
          </a:p>
          <a:p>
            <a:pPr>
              <a:spcBef>
                <a:spcPct val="0"/>
              </a:spcBef>
              <a:buFontTx/>
              <a:buNone/>
            </a:pPr>
            <a:r>
              <a:rPr lang="cs-CZ" altLang="en-US" sz="2400" dirty="0"/>
              <a:t>      increased total mortality –&gt; decreased life expectancy</a:t>
            </a:r>
            <a:endParaRPr lang="en-US" altLang="en-US" sz="2400" dirty="0"/>
          </a:p>
        </p:txBody>
      </p:sp>
      <p:sp>
        <p:nvSpPr>
          <p:cNvPr id="7" name="Rectangle 2">
            <a:extLst>
              <a:ext uri="{FF2B5EF4-FFF2-40B4-BE49-F238E27FC236}">
                <a16:creationId xmlns:a16="http://schemas.microsoft.com/office/drawing/2014/main" id="{BD33BE37-59C1-41DB-96EC-B0CA5C18B161}"/>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Life expectancy</a:t>
            </a:r>
          </a:p>
        </p:txBody>
      </p:sp>
      <p:pic>
        <p:nvPicPr>
          <p:cNvPr id="5" name="Picture 4">
            <a:extLst>
              <a:ext uri="{FF2B5EF4-FFF2-40B4-BE49-F238E27FC236}">
                <a16:creationId xmlns:a16="http://schemas.microsoft.com/office/drawing/2014/main" id="{82FBB419-8E54-8F46-6777-F777A179E9D4}"/>
              </a:ext>
            </a:extLst>
          </p:cNvPr>
          <p:cNvPicPr>
            <a:picLocks noChangeAspect="1"/>
          </p:cNvPicPr>
          <p:nvPr/>
        </p:nvPicPr>
        <p:blipFill>
          <a:blip r:embed="rId3"/>
          <a:stretch>
            <a:fillRect/>
          </a:stretch>
        </p:blipFill>
        <p:spPr>
          <a:xfrm>
            <a:off x="4554747" y="3220639"/>
            <a:ext cx="4589253" cy="3637361"/>
          </a:xfrm>
          <a:prstGeom prst="rect">
            <a:avLst/>
          </a:prstGeom>
        </p:spPr>
      </p:pic>
      <p:pic>
        <p:nvPicPr>
          <p:cNvPr id="10" name="Picture 9">
            <a:extLst>
              <a:ext uri="{FF2B5EF4-FFF2-40B4-BE49-F238E27FC236}">
                <a16:creationId xmlns:a16="http://schemas.microsoft.com/office/drawing/2014/main" id="{1B456ACE-754C-2BCC-626D-231A8885ACD4}"/>
              </a:ext>
            </a:extLst>
          </p:cNvPr>
          <p:cNvPicPr>
            <a:picLocks noChangeAspect="1"/>
          </p:cNvPicPr>
          <p:nvPr/>
        </p:nvPicPr>
        <p:blipFill>
          <a:blip r:embed="rId4"/>
          <a:stretch>
            <a:fillRect/>
          </a:stretch>
        </p:blipFill>
        <p:spPr>
          <a:xfrm>
            <a:off x="0" y="3220639"/>
            <a:ext cx="4552944" cy="3637361"/>
          </a:xfrm>
          <a:prstGeom prst="rect">
            <a:avLst/>
          </a:prstGeom>
        </p:spPr>
      </p:pic>
    </p:spTree>
    <p:extLst>
      <p:ext uri="{BB962C8B-B14F-4D97-AF65-F5344CB8AC3E}">
        <p14:creationId xmlns:p14="http://schemas.microsoft.com/office/powerpoint/2010/main" val="334538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A28D3CC-13FA-4E37-9D40-5C43F8A1EE06}"/>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Life expectancy</a:t>
            </a:r>
          </a:p>
        </p:txBody>
      </p:sp>
      <p:pic>
        <p:nvPicPr>
          <p:cNvPr id="2" name="Picture 3" descr="32">
            <a:extLst>
              <a:ext uri="{FF2B5EF4-FFF2-40B4-BE49-F238E27FC236}">
                <a16:creationId xmlns:a16="http://schemas.microsoft.com/office/drawing/2014/main" id="{1A29B7F3-5A74-DFEF-5883-3AC461EF3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5" y="990600"/>
            <a:ext cx="913651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a:extLst>
              <a:ext uri="{FF2B5EF4-FFF2-40B4-BE49-F238E27FC236}">
                <a16:creationId xmlns:a16="http://schemas.microsoft.com/office/drawing/2014/main" id="{225D0072-FDB9-E7A5-835B-8E6FD430F041}"/>
              </a:ext>
            </a:extLst>
          </p:cNvPr>
          <p:cNvSpPr txBox="1">
            <a:spLocks noChangeArrowheads="1"/>
          </p:cNvSpPr>
          <p:nvPr/>
        </p:nvSpPr>
        <p:spPr bwMode="auto">
          <a:xfrm>
            <a:off x="1371600" y="755708"/>
            <a:ext cx="2133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en-US" sz="2000" dirty="0"/>
              <a:t>30% of individuals died before reaching 5 years</a:t>
            </a:r>
          </a:p>
        </p:txBody>
      </p:sp>
      <p:cxnSp>
        <p:nvCxnSpPr>
          <p:cNvPr id="6" name="Straight Arrow Connector 4">
            <a:extLst>
              <a:ext uri="{FF2B5EF4-FFF2-40B4-BE49-F238E27FC236}">
                <a16:creationId xmlns:a16="http://schemas.microsoft.com/office/drawing/2014/main" id="{C390CFAF-436D-D348-A748-206DD8D5B37F}"/>
              </a:ext>
            </a:extLst>
          </p:cNvPr>
          <p:cNvCxnSpPr>
            <a:cxnSpLocks noChangeShapeType="1"/>
            <a:stCxn id="9" idx="3"/>
          </p:cNvCxnSpPr>
          <p:nvPr/>
        </p:nvCxnSpPr>
        <p:spPr bwMode="auto">
          <a:xfrm flipV="1">
            <a:off x="6098931" y="3755386"/>
            <a:ext cx="759069" cy="679622"/>
          </a:xfrm>
          <a:prstGeom prst="straightConnector1">
            <a:avLst/>
          </a:prstGeom>
          <a:noFill/>
          <a:ln w="190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1">
            <a:extLst>
              <a:ext uri="{FF2B5EF4-FFF2-40B4-BE49-F238E27FC236}">
                <a16:creationId xmlns:a16="http://schemas.microsoft.com/office/drawing/2014/main" id="{64FA8F98-283C-A5DD-F778-6415AA80DB05}"/>
              </a:ext>
            </a:extLst>
          </p:cNvPr>
          <p:cNvSpPr txBox="1">
            <a:spLocks noChangeArrowheads="1"/>
          </p:cNvSpPr>
          <p:nvPr/>
        </p:nvSpPr>
        <p:spPr bwMode="auto">
          <a:xfrm>
            <a:off x="4011614" y="878291"/>
            <a:ext cx="51073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en-US" sz="2400" dirty="0"/>
              <a:t>Example of a cohort born in USA 1880</a:t>
            </a:r>
          </a:p>
        </p:txBody>
      </p:sp>
      <p:sp>
        <p:nvSpPr>
          <p:cNvPr id="9" name="TextBox 1">
            <a:extLst>
              <a:ext uri="{FF2B5EF4-FFF2-40B4-BE49-F238E27FC236}">
                <a16:creationId xmlns:a16="http://schemas.microsoft.com/office/drawing/2014/main" id="{E8E1B21F-DCA9-ABEA-FBE6-76E0ED554BA1}"/>
              </a:ext>
            </a:extLst>
          </p:cNvPr>
          <p:cNvSpPr txBox="1">
            <a:spLocks noChangeArrowheads="1"/>
          </p:cNvSpPr>
          <p:nvPr/>
        </p:nvSpPr>
        <p:spPr bwMode="auto">
          <a:xfrm>
            <a:off x="1859670" y="4081065"/>
            <a:ext cx="42392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en-US" sz="2000" dirty="0"/>
              <a:t>Expected survival curve</a:t>
            </a:r>
            <a:br>
              <a:rPr lang="cs-CZ" altLang="en-US" sz="2000" dirty="0"/>
            </a:br>
            <a:r>
              <a:rPr lang="cs-CZ" altLang="en-US" sz="2000" dirty="0"/>
              <a:t>based on age-specific mortality in 1880</a:t>
            </a:r>
          </a:p>
        </p:txBody>
      </p:sp>
      <p:sp>
        <p:nvSpPr>
          <p:cNvPr id="10" name="TextBox 1">
            <a:extLst>
              <a:ext uri="{FF2B5EF4-FFF2-40B4-BE49-F238E27FC236}">
                <a16:creationId xmlns:a16="http://schemas.microsoft.com/office/drawing/2014/main" id="{9D11DAF7-FD2A-9B38-E26F-FB601DE5D804}"/>
              </a:ext>
            </a:extLst>
          </p:cNvPr>
          <p:cNvSpPr txBox="1">
            <a:spLocks noChangeArrowheads="1"/>
          </p:cNvSpPr>
          <p:nvPr/>
        </p:nvSpPr>
        <p:spPr bwMode="auto">
          <a:xfrm>
            <a:off x="2667000" y="5014551"/>
            <a:ext cx="48314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en-US" sz="2000" dirty="0"/>
              <a:t>Realized survival curve</a:t>
            </a:r>
            <a:br>
              <a:rPr lang="cs-CZ" altLang="en-US" sz="2000" dirty="0"/>
            </a:br>
            <a:r>
              <a:rPr lang="cs-CZ" altLang="en-US" sz="2000" dirty="0"/>
              <a:t>– longer life due to improved life conditions was observed in human population</a:t>
            </a:r>
          </a:p>
        </p:txBody>
      </p:sp>
      <p:cxnSp>
        <p:nvCxnSpPr>
          <p:cNvPr id="12" name="Straight Arrow Connector 4">
            <a:extLst>
              <a:ext uri="{FF2B5EF4-FFF2-40B4-BE49-F238E27FC236}">
                <a16:creationId xmlns:a16="http://schemas.microsoft.com/office/drawing/2014/main" id="{C2944944-1F35-21EB-4891-DD2C6DEE6262}"/>
              </a:ext>
            </a:extLst>
          </p:cNvPr>
          <p:cNvCxnSpPr>
            <a:cxnSpLocks noChangeShapeType="1"/>
          </p:cNvCxnSpPr>
          <p:nvPr/>
        </p:nvCxnSpPr>
        <p:spPr bwMode="auto">
          <a:xfrm flipV="1">
            <a:off x="7010400" y="4761229"/>
            <a:ext cx="759069" cy="648845"/>
          </a:xfrm>
          <a:prstGeom prst="straightConnector1">
            <a:avLst/>
          </a:prstGeom>
          <a:noFill/>
          <a:ln w="190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3841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D58E2F-9687-C6DC-144F-22C939649ACA}"/>
              </a:ext>
            </a:extLst>
          </p:cNvPr>
          <p:cNvPicPr>
            <a:picLocks noChangeAspect="1"/>
          </p:cNvPicPr>
          <p:nvPr/>
        </p:nvPicPr>
        <p:blipFill rotWithShape="1">
          <a:blip r:embed="rId2"/>
          <a:srcRect l="1229" t="2466" r="1770" b="2792"/>
          <a:stretch/>
        </p:blipFill>
        <p:spPr>
          <a:xfrm>
            <a:off x="176475" y="1656063"/>
            <a:ext cx="6804821" cy="5168217"/>
          </a:xfrm>
          <a:prstGeom prst="rect">
            <a:avLst/>
          </a:prstGeom>
        </p:spPr>
      </p:pic>
      <p:sp>
        <p:nvSpPr>
          <p:cNvPr id="5" name="Rectangle 2">
            <a:extLst>
              <a:ext uri="{FF2B5EF4-FFF2-40B4-BE49-F238E27FC236}">
                <a16:creationId xmlns:a16="http://schemas.microsoft.com/office/drawing/2014/main" id="{3A28D3CC-13FA-4E37-9D40-5C43F8A1EE06}"/>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Life expectancy</a:t>
            </a:r>
          </a:p>
        </p:txBody>
      </p:sp>
      <p:sp>
        <p:nvSpPr>
          <p:cNvPr id="3" name="TextBox 1">
            <a:extLst>
              <a:ext uri="{FF2B5EF4-FFF2-40B4-BE49-F238E27FC236}">
                <a16:creationId xmlns:a16="http://schemas.microsoft.com/office/drawing/2014/main" id="{225D0072-FDB9-E7A5-835B-8E6FD430F041}"/>
              </a:ext>
            </a:extLst>
          </p:cNvPr>
          <p:cNvSpPr txBox="1">
            <a:spLocks noChangeArrowheads="1"/>
          </p:cNvSpPr>
          <p:nvPr/>
        </p:nvSpPr>
        <p:spPr bwMode="auto">
          <a:xfrm>
            <a:off x="1219200" y="2057400"/>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en-US" sz="2000" dirty="0"/>
              <a:t>15% mortality in 1st year</a:t>
            </a:r>
          </a:p>
        </p:txBody>
      </p:sp>
      <p:sp>
        <p:nvSpPr>
          <p:cNvPr id="8" name="TextBox 1">
            <a:extLst>
              <a:ext uri="{FF2B5EF4-FFF2-40B4-BE49-F238E27FC236}">
                <a16:creationId xmlns:a16="http://schemas.microsoft.com/office/drawing/2014/main" id="{64FA8F98-283C-A5DD-F778-6415AA80DB05}"/>
              </a:ext>
            </a:extLst>
          </p:cNvPr>
          <p:cNvSpPr txBox="1">
            <a:spLocks noChangeArrowheads="1"/>
          </p:cNvSpPr>
          <p:nvPr/>
        </p:nvSpPr>
        <p:spPr bwMode="auto">
          <a:xfrm>
            <a:off x="79250" y="855844"/>
            <a:ext cx="8912350"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en-US" sz="2400" dirty="0"/>
              <a:t>Example of a cohort born in Czechia 1920</a:t>
            </a:r>
          </a:p>
          <a:p>
            <a:pPr>
              <a:spcBef>
                <a:spcPct val="0"/>
              </a:spcBef>
              <a:buFontTx/>
              <a:buNone/>
            </a:pPr>
            <a:r>
              <a:rPr lang="cs-CZ" altLang="en-US" sz="1900" dirty="0"/>
              <a:t>(impossible to follow the cohort –&gt; model based on age-specific mortality in each year)</a:t>
            </a:r>
          </a:p>
        </p:txBody>
      </p:sp>
    </p:spTree>
    <p:extLst>
      <p:ext uri="{BB962C8B-B14F-4D97-AF65-F5344CB8AC3E}">
        <p14:creationId xmlns:p14="http://schemas.microsoft.com/office/powerpoint/2010/main" val="101389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2213145404"/>
              </p:ext>
            </p:extLst>
          </p:nvPr>
        </p:nvGraphicFramePr>
        <p:xfrm>
          <a:off x="603250" y="781050"/>
          <a:ext cx="7518400" cy="2909888"/>
        </p:xfrm>
        <a:graphic>
          <a:graphicData uri="http://schemas.openxmlformats.org/presentationml/2006/ole">
            <mc:AlternateContent xmlns:mc="http://schemas.openxmlformats.org/markup-compatibility/2006">
              <mc:Choice xmlns:v="urn:schemas-microsoft-com:vml" Requires="v">
                <p:oleObj name="Worksheet" r:id="rId2" imgW="5353105" imgH="2066828" progId="Excel.Sheet.8">
                  <p:embed/>
                </p:oleObj>
              </mc:Choice>
              <mc:Fallback>
                <p:oleObj name="Worksheet" r:id="rId2" imgW="5353105" imgH="2066828" progId="Excel.Sheet.8">
                  <p:embed/>
                  <p:pic>
                    <p:nvPicPr>
                      <p:cNvPr id="19458" name="Object 2"/>
                      <p:cNvPicPr>
                        <a:picLocks noChangeAspect="1" noChangeArrowheads="1"/>
                      </p:cNvPicPr>
                      <p:nvPr/>
                    </p:nvPicPr>
                    <p:blipFill>
                      <a:blip r:embed="rId3"/>
                      <a:srcRect/>
                      <a:stretch>
                        <a:fillRect/>
                      </a:stretch>
                    </p:blipFill>
                    <p:spPr bwMode="auto">
                      <a:xfrm>
                        <a:off x="603250" y="781050"/>
                        <a:ext cx="7518400" cy="2909888"/>
                      </a:xfrm>
                      <a:prstGeom prst="rect">
                        <a:avLst/>
                      </a:prstGeom>
                      <a:solidFill>
                        <a:srgbClr val="FFFFFF"/>
                      </a:solidFill>
                      <a:ln>
                        <a:noFill/>
                      </a:ln>
                      <a:effectLst/>
                    </p:spPr>
                  </p:pic>
                </p:oleObj>
              </mc:Fallback>
            </mc:AlternateContent>
          </a:graphicData>
        </a:graphic>
      </p:graphicFrame>
      <p:sp>
        <p:nvSpPr>
          <p:cNvPr id="19459" name="Text Box 3"/>
          <p:cNvSpPr txBox="1">
            <a:spLocks noChangeArrowheads="1"/>
          </p:cNvSpPr>
          <p:nvPr/>
        </p:nvSpPr>
        <p:spPr bwMode="auto">
          <a:xfrm>
            <a:off x="181841" y="3810000"/>
            <a:ext cx="8780318" cy="260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None/>
              <a:defRPr/>
            </a:pPr>
            <a:r>
              <a:rPr lang="cs-CZ" altLang="cs-CZ" sz="2800" i="1"/>
              <a:t>f</a:t>
            </a:r>
            <a:r>
              <a:rPr lang="cs-CZ" altLang="cs-CZ" sz="2800" i="1" baseline="-25000"/>
              <a:t>x</a:t>
            </a:r>
            <a:r>
              <a:rPr lang="cs-CZ" altLang="cs-CZ" sz="2800"/>
              <a:t> – age-specific fertility</a:t>
            </a:r>
          </a:p>
          <a:p>
            <a:pPr>
              <a:buNone/>
              <a:defRPr/>
            </a:pPr>
            <a:r>
              <a:rPr lang="cs-CZ" sz="2800"/>
              <a:t>Net reproduction rate: </a:t>
            </a:r>
            <a:r>
              <a:rPr lang="en-GB" altLang="cs-CZ" sz="2800" i="1"/>
              <a:t>R</a:t>
            </a:r>
            <a:r>
              <a:rPr lang="en-GB" altLang="cs-CZ" sz="2800" baseline="-25000"/>
              <a:t>0</a:t>
            </a:r>
            <a:r>
              <a:rPr lang="cs-CZ" altLang="cs-CZ" sz="2800" baseline="-25000"/>
              <a:t> </a:t>
            </a:r>
            <a:r>
              <a:rPr lang="en-GB" altLang="cs-CZ" sz="2800"/>
              <a:t>=</a:t>
            </a:r>
            <a:r>
              <a:rPr lang="cs-CZ" altLang="cs-CZ" sz="2800"/>
              <a:t> </a:t>
            </a:r>
            <a:r>
              <a:rPr lang="en-GB" altLang="cs-CZ" sz="2800"/>
              <a:t>Σ</a:t>
            </a:r>
            <a:r>
              <a:rPr lang="en-GB" altLang="cs-CZ" sz="2800" i="1"/>
              <a:t>l</a:t>
            </a:r>
            <a:r>
              <a:rPr lang="en-GB" altLang="cs-CZ" sz="2800" i="1" baseline="-25000"/>
              <a:t>x</a:t>
            </a:r>
            <a:r>
              <a:rPr lang="cs-CZ" altLang="cs-CZ" sz="2800" i="1"/>
              <a:t>f</a:t>
            </a:r>
            <a:r>
              <a:rPr lang="en-GB" altLang="cs-CZ" sz="2800" i="1" baseline="-25000"/>
              <a:t>x</a:t>
            </a:r>
            <a:endParaRPr lang="cs-CZ" altLang="cs-CZ" sz="2800" i="1" baseline="-25000"/>
          </a:p>
          <a:p>
            <a:pPr lvl="1">
              <a:defRPr/>
            </a:pPr>
            <a:r>
              <a:rPr lang="cs-CZ" altLang="cs-CZ" sz="2400"/>
              <a:t>mean number of daughters per life of mother,</a:t>
            </a:r>
          </a:p>
          <a:p>
            <a:pPr lvl="1">
              <a:defRPr/>
            </a:pPr>
            <a:r>
              <a:rPr lang="cs-CZ" altLang="cs-CZ" sz="2400"/>
              <a:t>takes into account mortality (unlike in Gross reproduction rate)</a:t>
            </a:r>
          </a:p>
          <a:p>
            <a:pPr lvl="2">
              <a:defRPr/>
            </a:pPr>
            <a:r>
              <a:rPr lang="cs-CZ" altLang="cs-CZ" sz="2000"/>
              <a:t>(females which die before the age of reproduction are counted like having 0 offspring)</a:t>
            </a:r>
          </a:p>
        </p:txBody>
      </p:sp>
      <p:sp>
        <p:nvSpPr>
          <p:cNvPr id="10" name="Rectangle 2">
            <a:extLst>
              <a:ext uri="{FF2B5EF4-FFF2-40B4-BE49-F238E27FC236}">
                <a16:creationId xmlns:a16="http://schemas.microsoft.com/office/drawing/2014/main" id="{100E02BB-C842-419E-98E7-B1B0ACFCAEAC}"/>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Fertility</a:t>
            </a:r>
          </a:p>
        </p:txBody>
      </p:sp>
    </p:spTree>
    <p:extLst>
      <p:ext uri="{BB962C8B-B14F-4D97-AF65-F5344CB8AC3E}">
        <p14:creationId xmlns:p14="http://schemas.microsoft.com/office/powerpoint/2010/main" val="1885584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3097621476"/>
              </p:ext>
            </p:extLst>
          </p:nvPr>
        </p:nvGraphicFramePr>
        <p:xfrm>
          <a:off x="641350" y="822325"/>
          <a:ext cx="8240713" cy="3552825"/>
        </p:xfrm>
        <a:graphic>
          <a:graphicData uri="http://schemas.openxmlformats.org/presentationml/2006/ole">
            <mc:AlternateContent xmlns:mc="http://schemas.openxmlformats.org/markup-compatibility/2006">
              <mc:Choice xmlns:v="urn:schemas-microsoft-com:vml" Requires="v">
                <p:oleObj name="Worksheet" r:id="rId2" imgW="5867499" imgH="2524313" progId="Excel.Sheet.8">
                  <p:embed/>
                </p:oleObj>
              </mc:Choice>
              <mc:Fallback>
                <p:oleObj name="Worksheet" r:id="rId2" imgW="5867499" imgH="2524313" progId="Excel.Sheet.8">
                  <p:embed/>
                  <p:pic>
                    <p:nvPicPr>
                      <p:cNvPr id="19458" name="Object 2"/>
                      <p:cNvPicPr>
                        <a:picLocks noChangeAspect="1" noChangeArrowheads="1"/>
                      </p:cNvPicPr>
                      <p:nvPr/>
                    </p:nvPicPr>
                    <p:blipFill>
                      <a:blip r:embed="rId3"/>
                      <a:srcRect/>
                      <a:stretch>
                        <a:fillRect/>
                      </a:stretch>
                    </p:blipFill>
                    <p:spPr bwMode="auto">
                      <a:xfrm>
                        <a:off x="641350" y="822325"/>
                        <a:ext cx="8240713" cy="3552825"/>
                      </a:xfrm>
                      <a:prstGeom prst="rect">
                        <a:avLst/>
                      </a:prstGeom>
                      <a:solidFill>
                        <a:srgbClr val="FFFFFF"/>
                      </a:solidFill>
                      <a:ln>
                        <a:noFill/>
                      </a:ln>
                      <a:effectLst/>
                    </p:spPr>
                  </p:pic>
                </p:oleObj>
              </mc:Fallback>
            </mc:AlternateContent>
          </a:graphicData>
        </a:graphic>
      </p:graphicFrame>
      <p:sp>
        <p:nvSpPr>
          <p:cNvPr id="19459" name="Text Box 3"/>
          <p:cNvSpPr txBox="1">
            <a:spLocks noChangeArrowheads="1"/>
          </p:cNvSpPr>
          <p:nvPr/>
        </p:nvSpPr>
        <p:spPr bwMode="auto">
          <a:xfrm>
            <a:off x="181841" y="4267200"/>
            <a:ext cx="8780318"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None/>
              <a:defRPr/>
            </a:pPr>
            <a:r>
              <a:rPr lang="cs-CZ" sz="2800" dirty="0"/>
              <a:t>Net reproduction rate: </a:t>
            </a:r>
            <a:r>
              <a:rPr lang="en-GB" altLang="cs-CZ" sz="2800" i="1" dirty="0"/>
              <a:t>R</a:t>
            </a:r>
            <a:r>
              <a:rPr lang="en-GB" altLang="cs-CZ" sz="2800" baseline="-25000" dirty="0"/>
              <a:t>0</a:t>
            </a:r>
            <a:r>
              <a:rPr lang="cs-CZ" altLang="cs-CZ" sz="2800" baseline="-25000" dirty="0"/>
              <a:t> </a:t>
            </a:r>
            <a:r>
              <a:rPr lang="en-GB" altLang="cs-CZ" sz="2800" dirty="0"/>
              <a:t>=</a:t>
            </a:r>
            <a:r>
              <a:rPr lang="cs-CZ" altLang="cs-CZ" sz="2800" dirty="0"/>
              <a:t> </a:t>
            </a:r>
            <a:r>
              <a:rPr lang="en-GB" altLang="cs-CZ" sz="2800" dirty="0" err="1"/>
              <a:t>Σ</a:t>
            </a:r>
            <a:r>
              <a:rPr lang="en-GB" altLang="cs-CZ" sz="2800" i="1" dirty="0" err="1"/>
              <a:t>l</a:t>
            </a:r>
            <a:r>
              <a:rPr lang="en-GB" altLang="cs-CZ" sz="2800" i="1" baseline="-25000" dirty="0" err="1"/>
              <a:t>x</a:t>
            </a:r>
            <a:r>
              <a:rPr lang="cs-CZ" altLang="cs-CZ" sz="2800" i="1" dirty="0"/>
              <a:t>f</a:t>
            </a:r>
            <a:r>
              <a:rPr lang="en-GB" altLang="cs-CZ" sz="2800" i="1" baseline="-25000" dirty="0"/>
              <a:t>x</a:t>
            </a:r>
            <a:endParaRPr lang="cs-CZ" altLang="cs-CZ" sz="2800" i="1" baseline="-25000" dirty="0"/>
          </a:p>
          <a:p>
            <a:pPr>
              <a:buNone/>
              <a:defRPr/>
            </a:pPr>
            <a:r>
              <a:rPr lang="cs-CZ" altLang="cs-CZ" sz="2800" dirty="0"/>
              <a:t>Generation time: </a:t>
            </a:r>
            <a:r>
              <a:rPr lang="en-GB" altLang="cs-CZ" sz="2800" i="1" dirty="0"/>
              <a:t>G</a:t>
            </a:r>
            <a:r>
              <a:rPr lang="cs-CZ" altLang="cs-CZ" sz="2800" dirty="0"/>
              <a:t> </a:t>
            </a:r>
            <a:r>
              <a:rPr lang="en-GB" altLang="cs-CZ" sz="2800" dirty="0"/>
              <a:t>= </a:t>
            </a:r>
            <a:r>
              <a:rPr lang="cs-CZ" altLang="cs-CZ" sz="2800" dirty="0"/>
              <a:t>(</a:t>
            </a:r>
            <a:r>
              <a:rPr lang="en-GB" altLang="cs-CZ" sz="2800" dirty="0" err="1"/>
              <a:t>Σ</a:t>
            </a:r>
            <a:r>
              <a:rPr lang="en-GB" altLang="cs-CZ" sz="2800" i="1" dirty="0" err="1"/>
              <a:t>l</a:t>
            </a:r>
            <a:r>
              <a:rPr lang="en-GB" altLang="cs-CZ" sz="2800" i="1" baseline="-25000" dirty="0" err="1"/>
              <a:t>x</a:t>
            </a:r>
            <a:r>
              <a:rPr lang="cs-CZ" altLang="cs-CZ" sz="2800" i="1" dirty="0"/>
              <a:t>f</a:t>
            </a:r>
            <a:r>
              <a:rPr lang="en-GB" altLang="cs-CZ" sz="2800" i="1" baseline="-25000" dirty="0"/>
              <a:t>x</a:t>
            </a:r>
            <a:r>
              <a:rPr lang="en-GB" altLang="cs-CZ" sz="2800" i="1" dirty="0"/>
              <a:t>x</a:t>
            </a:r>
            <a:r>
              <a:rPr lang="cs-CZ" altLang="cs-CZ" sz="2800" dirty="0"/>
              <a:t>)</a:t>
            </a:r>
            <a:r>
              <a:rPr lang="en-GB" altLang="cs-CZ" sz="2800" dirty="0"/>
              <a:t>/</a:t>
            </a:r>
            <a:r>
              <a:rPr lang="en-GB" altLang="cs-CZ" sz="2800" i="1" dirty="0"/>
              <a:t>R</a:t>
            </a:r>
            <a:r>
              <a:rPr lang="cs-CZ" altLang="cs-CZ" sz="2800" baseline="-25000" dirty="0"/>
              <a:t>0</a:t>
            </a:r>
          </a:p>
          <a:p>
            <a:pPr lvl="1">
              <a:defRPr/>
            </a:pPr>
            <a:r>
              <a:rPr lang="cs-CZ" altLang="cs-CZ" sz="2400" dirty="0"/>
              <a:t>weighted mean of age of giving birth</a:t>
            </a:r>
            <a:endParaRPr lang="cs-CZ" altLang="cs-CZ" dirty="0"/>
          </a:p>
          <a:p>
            <a:pPr>
              <a:buNone/>
              <a:defRPr/>
            </a:pPr>
            <a:r>
              <a:rPr lang="cs-CZ" altLang="cs-CZ" sz="2800" dirty="0"/>
              <a:t>Growth rate: </a:t>
            </a:r>
            <a:r>
              <a:rPr lang="el-GR" altLang="cs-CZ" sz="2800" i="1" dirty="0">
                <a:cs typeface="Times New Roman" pitchFamily="18" charset="0"/>
              </a:rPr>
              <a:t>λ</a:t>
            </a:r>
            <a:r>
              <a:rPr lang="cs-CZ" altLang="cs-CZ" sz="2800" dirty="0">
                <a:cs typeface="Times New Roman" pitchFamily="18" charset="0"/>
              </a:rPr>
              <a:t> = </a:t>
            </a:r>
            <a:r>
              <a:rPr lang="cs-CZ" altLang="cs-CZ" sz="2800" i="1" dirty="0">
                <a:cs typeface="Times New Roman" pitchFamily="18" charset="0"/>
              </a:rPr>
              <a:t>R</a:t>
            </a:r>
            <a:r>
              <a:rPr lang="cs-CZ" altLang="cs-CZ" sz="2800" baseline="-25000" dirty="0">
                <a:cs typeface="Times New Roman" pitchFamily="18" charset="0"/>
              </a:rPr>
              <a:t>0</a:t>
            </a:r>
            <a:r>
              <a:rPr lang="cs-CZ" altLang="cs-CZ" sz="2800" baseline="30000" dirty="0">
                <a:cs typeface="Times New Roman" pitchFamily="18" charset="0"/>
              </a:rPr>
              <a:t>1/</a:t>
            </a:r>
            <a:r>
              <a:rPr lang="cs-CZ" altLang="cs-CZ" sz="2800" i="1" baseline="30000" dirty="0">
                <a:cs typeface="Times New Roman" pitchFamily="18" charset="0"/>
              </a:rPr>
              <a:t>G</a:t>
            </a:r>
          </a:p>
          <a:p>
            <a:pPr lvl="2">
              <a:defRPr/>
            </a:pPr>
            <a:r>
              <a:rPr lang="el-GR" altLang="cs-CZ" sz="2000" i="1" dirty="0">
                <a:cs typeface="Times New Roman" pitchFamily="18" charset="0"/>
              </a:rPr>
              <a:t>λ</a:t>
            </a:r>
            <a:r>
              <a:rPr lang="cs-CZ" altLang="cs-CZ" sz="2000" dirty="0">
                <a:cs typeface="Times New Roman" pitchFamily="18" charset="0"/>
              </a:rPr>
              <a:t> increase with </a:t>
            </a:r>
            <a:r>
              <a:rPr lang="cs-CZ" altLang="cs-CZ" sz="2000" i="1" dirty="0">
                <a:cs typeface="Times New Roman" pitchFamily="18" charset="0"/>
              </a:rPr>
              <a:t>R</a:t>
            </a:r>
            <a:r>
              <a:rPr lang="cs-CZ" altLang="cs-CZ" sz="2000" baseline="-25000" dirty="0">
                <a:cs typeface="Times New Roman" pitchFamily="18" charset="0"/>
              </a:rPr>
              <a:t>0</a:t>
            </a:r>
            <a:r>
              <a:rPr lang="cs-CZ" altLang="cs-CZ" sz="2000" dirty="0">
                <a:cs typeface="Times New Roman" pitchFamily="18" charset="0"/>
              </a:rPr>
              <a:t> and approach 1 with </a:t>
            </a:r>
            <a:r>
              <a:rPr lang="cs-CZ" altLang="cs-CZ" sz="2000" i="1" dirty="0">
                <a:cs typeface="Times New Roman" pitchFamily="18" charset="0"/>
              </a:rPr>
              <a:t>G</a:t>
            </a:r>
          </a:p>
        </p:txBody>
      </p:sp>
      <p:sp>
        <p:nvSpPr>
          <p:cNvPr id="6" name="Rectangle 2">
            <a:extLst>
              <a:ext uri="{FF2B5EF4-FFF2-40B4-BE49-F238E27FC236}">
                <a16:creationId xmlns:a16="http://schemas.microsoft.com/office/drawing/2014/main" id="{5E7DEAA3-88DF-4BB9-97A0-4B97DCE4B88F}"/>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Fertility</a:t>
            </a:r>
          </a:p>
        </p:txBody>
      </p:sp>
    </p:spTree>
    <p:extLst>
      <p:ext uri="{BB962C8B-B14F-4D97-AF65-F5344CB8AC3E}">
        <p14:creationId xmlns:p14="http://schemas.microsoft.com/office/powerpoint/2010/main" val="394416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44314"/>
            <a:ext cx="7772400" cy="5922094"/>
          </a:xfrm>
        </p:spPr>
        <p:txBody>
          <a:bodyPr/>
          <a:lstStyle/>
          <a:p>
            <a:pPr>
              <a:defRPr/>
            </a:pPr>
            <a:r>
              <a:rPr lang="cs-CZ" dirty="0"/>
              <a:t>Summary of parameters:</a:t>
            </a:r>
          </a:p>
          <a:p>
            <a:pPr lvl="1">
              <a:defRPr/>
            </a:pPr>
            <a:r>
              <a:rPr lang="cs-CZ" altLang="cs-CZ" sz="2800" b="1" dirty="0">
                <a:cs typeface="Times New Roman" pitchFamily="18" charset="0"/>
              </a:rPr>
              <a:t>Life expectancy</a:t>
            </a:r>
            <a:r>
              <a:rPr lang="cs-CZ" altLang="cs-CZ" sz="2800" dirty="0">
                <a:cs typeface="Times New Roman" pitchFamily="18" charset="0"/>
              </a:rPr>
              <a:t>: </a:t>
            </a:r>
            <a:r>
              <a:rPr lang="cs-CZ" altLang="cs-CZ" sz="2800" b="1" i="1" dirty="0">
                <a:cs typeface="Times New Roman" pitchFamily="18" charset="0"/>
              </a:rPr>
              <a:t>e</a:t>
            </a:r>
            <a:r>
              <a:rPr lang="cs-CZ" altLang="cs-CZ" sz="2800" b="1" i="1" baseline="-25000" dirty="0">
                <a:cs typeface="Times New Roman" pitchFamily="18" charset="0"/>
              </a:rPr>
              <a:t>x</a:t>
            </a:r>
            <a:r>
              <a:rPr lang="cs-CZ" altLang="cs-CZ" sz="2800" dirty="0">
                <a:cs typeface="Times New Roman" pitchFamily="18" charset="0"/>
              </a:rPr>
              <a:t> = (</a:t>
            </a:r>
            <a:r>
              <a:rPr lang="en-GB" altLang="cs-CZ" sz="2800" dirty="0"/>
              <a:t>Σ</a:t>
            </a:r>
            <a:r>
              <a:rPr lang="cs-CZ" altLang="cs-CZ" sz="2800" i="1" dirty="0"/>
              <a:t>l</a:t>
            </a:r>
            <a:r>
              <a:rPr lang="cs-CZ" altLang="cs-CZ" sz="2800" i="1" baseline="-25000" dirty="0"/>
              <a:t>x+t</a:t>
            </a:r>
            <a:r>
              <a:rPr lang="cs-CZ" altLang="cs-CZ" sz="2800" dirty="0"/>
              <a:t>) / </a:t>
            </a:r>
            <a:r>
              <a:rPr lang="cs-CZ" altLang="cs-CZ" sz="2800" i="1" dirty="0"/>
              <a:t>l</a:t>
            </a:r>
            <a:r>
              <a:rPr lang="cs-CZ" altLang="cs-CZ" sz="2800" i="1" baseline="-25000" dirty="0"/>
              <a:t>x</a:t>
            </a:r>
            <a:endParaRPr lang="cs-CZ" altLang="cs-CZ" sz="2800" i="1" dirty="0">
              <a:cs typeface="Times New Roman" pitchFamily="18" charset="0"/>
            </a:endParaRPr>
          </a:p>
          <a:p>
            <a:pPr lvl="2">
              <a:defRPr/>
            </a:pPr>
            <a:r>
              <a:rPr lang="cs-CZ" altLang="cs-CZ" dirty="0">
                <a:cs typeface="Times New Roman" pitchFamily="18" charset="0"/>
              </a:rPr>
              <a:t>how long will I likely live</a:t>
            </a:r>
            <a:endParaRPr lang="cs-CZ" altLang="cs-CZ" baseline="-25000" dirty="0"/>
          </a:p>
          <a:p>
            <a:pPr lvl="1">
              <a:defRPr/>
            </a:pPr>
            <a:r>
              <a:rPr lang="cs-CZ" altLang="cs-CZ" sz="2800" b="1" dirty="0"/>
              <a:t>Net reproduction rate</a:t>
            </a:r>
            <a:r>
              <a:rPr lang="cs-CZ" altLang="cs-CZ" dirty="0"/>
              <a:t>: </a:t>
            </a:r>
            <a:r>
              <a:rPr lang="en-GB" altLang="cs-CZ" b="1" i="1" dirty="0"/>
              <a:t>R</a:t>
            </a:r>
            <a:r>
              <a:rPr lang="en-GB" altLang="cs-CZ" b="1" i="1" baseline="-25000" dirty="0"/>
              <a:t>0</a:t>
            </a:r>
            <a:r>
              <a:rPr lang="cs-CZ" altLang="cs-CZ" baseline="-25000" dirty="0"/>
              <a:t> </a:t>
            </a:r>
            <a:r>
              <a:rPr lang="en-GB" altLang="cs-CZ" dirty="0"/>
              <a:t>=</a:t>
            </a:r>
            <a:r>
              <a:rPr lang="cs-CZ" altLang="cs-CZ" dirty="0"/>
              <a:t> </a:t>
            </a:r>
            <a:r>
              <a:rPr lang="en-GB" altLang="cs-CZ" dirty="0" err="1"/>
              <a:t>Σ</a:t>
            </a:r>
            <a:r>
              <a:rPr lang="en-GB" altLang="cs-CZ" i="1" dirty="0" err="1"/>
              <a:t>l</a:t>
            </a:r>
            <a:r>
              <a:rPr lang="cs-CZ" altLang="cs-CZ" i="1" baseline="-25000" dirty="0"/>
              <a:t>x</a:t>
            </a:r>
            <a:r>
              <a:rPr lang="cs-CZ" altLang="cs-CZ" i="1" dirty="0"/>
              <a:t>f</a:t>
            </a:r>
            <a:r>
              <a:rPr lang="cs-CZ" altLang="cs-CZ" i="1" baseline="-25000" dirty="0"/>
              <a:t>x</a:t>
            </a:r>
          </a:p>
          <a:p>
            <a:pPr lvl="2">
              <a:defRPr/>
            </a:pPr>
            <a:r>
              <a:rPr lang="cs-CZ" altLang="cs-CZ" dirty="0"/>
              <a:t>mean number of offspring</a:t>
            </a:r>
          </a:p>
          <a:p>
            <a:pPr lvl="1">
              <a:defRPr/>
            </a:pPr>
            <a:r>
              <a:rPr lang="cs-CZ" altLang="cs-CZ" sz="2800" b="1" dirty="0"/>
              <a:t>Generation time</a:t>
            </a:r>
            <a:r>
              <a:rPr lang="en-GB" altLang="cs-CZ" sz="2800" dirty="0"/>
              <a:t>: </a:t>
            </a:r>
            <a:r>
              <a:rPr lang="en-GB" altLang="cs-CZ" sz="2800" b="1" i="1" dirty="0"/>
              <a:t>G</a:t>
            </a:r>
            <a:r>
              <a:rPr lang="cs-CZ" altLang="cs-CZ" sz="2800" dirty="0"/>
              <a:t> </a:t>
            </a:r>
            <a:r>
              <a:rPr lang="en-GB" altLang="cs-CZ" sz="2800" dirty="0"/>
              <a:t>= </a:t>
            </a:r>
            <a:r>
              <a:rPr lang="cs-CZ" altLang="cs-CZ" sz="2800" dirty="0"/>
              <a:t>(</a:t>
            </a:r>
            <a:r>
              <a:rPr lang="en-GB" altLang="cs-CZ" sz="2800" dirty="0" err="1"/>
              <a:t>Σ</a:t>
            </a:r>
            <a:r>
              <a:rPr lang="en-GB" altLang="cs-CZ" sz="2800" i="1" dirty="0" err="1"/>
              <a:t>l</a:t>
            </a:r>
            <a:r>
              <a:rPr lang="en-GB" altLang="cs-CZ" sz="2800" i="1" baseline="-25000" dirty="0" err="1"/>
              <a:t>x</a:t>
            </a:r>
            <a:r>
              <a:rPr lang="cs-CZ" altLang="cs-CZ" sz="2800" i="1" dirty="0"/>
              <a:t>f</a:t>
            </a:r>
            <a:r>
              <a:rPr lang="en-GB" altLang="cs-CZ" sz="2800" i="1" baseline="-25000" dirty="0"/>
              <a:t>x</a:t>
            </a:r>
            <a:r>
              <a:rPr lang="en-GB" altLang="cs-CZ" sz="2800" i="1" dirty="0"/>
              <a:t>x</a:t>
            </a:r>
            <a:r>
              <a:rPr lang="cs-CZ" altLang="cs-CZ" sz="2800" dirty="0"/>
              <a:t>) </a:t>
            </a:r>
            <a:r>
              <a:rPr lang="en-GB" altLang="cs-CZ" sz="2800" dirty="0"/>
              <a:t>/</a:t>
            </a:r>
            <a:r>
              <a:rPr lang="cs-CZ" altLang="cs-CZ" sz="2800" dirty="0"/>
              <a:t> </a:t>
            </a:r>
            <a:r>
              <a:rPr lang="en-GB" altLang="cs-CZ" sz="2800" i="1" dirty="0"/>
              <a:t>R</a:t>
            </a:r>
            <a:r>
              <a:rPr lang="cs-CZ" altLang="cs-CZ" sz="2800" i="1" baseline="-25000" dirty="0"/>
              <a:t>0</a:t>
            </a:r>
            <a:endParaRPr lang="cs-CZ" altLang="cs-CZ" sz="2800" i="1" dirty="0"/>
          </a:p>
          <a:p>
            <a:pPr lvl="2">
              <a:defRPr/>
            </a:pPr>
            <a:r>
              <a:rPr lang="cs-CZ" altLang="cs-CZ" dirty="0"/>
              <a:t>mean age of giving birth</a:t>
            </a:r>
            <a:endParaRPr lang="cs-CZ" altLang="cs-CZ" baseline="-25000" dirty="0"/>
          </a:p>
          <a:p>
            <a:pPr lvl="1">
              <a:defRPr/>
            </a:pPr>
            <a:r>
              <a:rPr lang="cs-CZ" altLang="cs-CZ" sz="2800" b="1" dirty="0">
                <a:cs typeface="Times New Roman" pitchFamily="18" charset="0"/>
              </a:rPr>
              <a:t>Growth rate per year</a:t>
            </a:r>
            <a:r>
              <a:rPr lang="cs-CZ" altLang="cs-CZ" sz="2800" dirty="0">
                <a:cs typeface="Times New Roman" pitchFamily="18" charset="0"/>
              </a:rPr>
              <a:t>: </a:t>
            </a:r>
            <a:r>
              <a:rPr lang="el-GR" altLang="cs-CZ" sz="2800" b="1" dirty="0">
                <a:cs typeface="Times New Roman" pitchFamily="18" charset="0"/>
              </a:rPr>
              <a:t>λ</a:t>
            </a:r>
            <a:r>
              <a:rPr lang="cs-CZ" altLang="cs-CZ" sz="2800" dirty="0">
                <a:cs typeface="Times New Roman" pitchFamily="18" charset="0"/>
              </a:rPr>
              <a:t> = </a:t>
            </a:r>
            <a:r>
              <a:rPr lang="cs-CZ" altLang="cs-CZ" sz="2800" i="1" dirty="0">
                <a:cs typeface="Times New Roman" pitchFamily="18" charset="0"/>
              </a:rPr>
              <a:t>R</a:t>
            </a:r>
            <a:r>
              <a:rPr lang="cs-CZ" altLang="cs-CZ" sz="2800" i="1" baseline="-25000" dirty="0">
                <a:cs typeface="Times New Roman" pitchFamily="18" charset="0"/>
              </a:rPr>
              <a:t>0</a:t>
            </a:r>
            <a:r>
              <a:rPr lang="cs-CZ" altLang="cs-CZ" sz="2800" baseline="30000" dirty="0">
                <a:cs typeface="Times New Roman" pitchFamily="18" charset="0"/>
              </a:rPr>
              <a:t>1/</a:t>
            </a:r>
            <a:r>
              <a:rPr lang="cs-CZ" altLang="cs-CZ" sz="2800" i="1" baseline="30000" dirty="0">
                <a:cs typeface="Times New Roman" pitchFamily="18" charset="0"/>
              </a:rPr>
              <a:t>G</a:t>
            </a:r>
            <a:r>
              <a:rPr lang="cs-CZ" altLang="cs-CZ" sz="2800" baseline="30000" dirty="0">
                <a:cs typeface="Times New Roman" pitchFamily="18" charset="0"/>
              </a:rPr>
              <a:t> </a:t>
            </a:r>
            <a:endParaRPr lang="cs-CZ" altLang="cs-CZ" baseline="30000" dirty="0">
              <a:cs typeface="Times New Roman" pitchFamily="18" charset="0"/>
            </a:endParaRPr>
          </a:p>
          <a:p>
            <a:pPr lvl="2">
              <a:defRPr/>
            </a:pPr>
            <a:r>
              <a:rPr lang="el-GR" altLang="cs-CZ" i="1" dirty="0">
                <a:cs typeface="Times New Roman" pitchFamily="18" charset="0"/>
              </a:rPr>
              <a:t>λ</a:t>
            </a:r>
            <a:r>
              <a:rPr lang="cs-CZ" altLang="cs-CZ" dirty="0">
                <a:cs typeface="Times New Roman" pitchFamily="18" charset="0"/>
              </a:rPr>
              <a:t> increases with </a:t>
            </a:r>
            <a:r>
              <a:rPr lang="cs-CZ" altLang="cs-CZ" i="1" dirty="0">
                <a:cs typeface="Times New Roman" pitchFamily="18" charset="0"/>
              </a:rPr>
              <a:t>R</a:t>
            </a:r>
            <a:r>
              <a:rPr lang="cs-CZ" altLang="cs-CZ" i="1" baseline="-25000" dirty="0">
                <a:cs typeface="Times New Roman" pitchFamily="18" charset="0"/>
              </a:rPr>
              <a:t>0</a:t>
            </a:r>
            <a:r>
              <a:rPr lang="cs-CZ" altLang="cs-CZ" dirty="0">
                <a:cs typeface="Times New Roman" pitchFamily="18" charset="0"/>
              </a:rPr>
              <a:t>, and approaches 1 with </a:t>
            </a:r>
            <a:r>
              <a:rPr lang="cs-CZ" altLang="cs-CZ" i="1" dirty="0">
                <a:cs typeface="Times New Roman" pitchFamily="18" charset="0"/>
              </a:rPr>
              <a:t>G</a:t>
            </a:r>
          </a:p>
          <a:p>
            <a:pPr lvl="2">
              <a:defRPr/>
            </a:pPr>
            <a:r>
              <a:rPr lang="cs-CZ" altLang="cs-CZ" dirty="0">
                <a:cs typeface="Times New Roman" pitchFamily="18" charset="0"/>
              </a:rPr>
              <a:t>as </a:t>
            </a:r>
            <a:r>
              <a:rPr lang="cs-CZ" altLang="cs-CZ" sz="2400" i="1" dirty="0">
                <a:cs typeface="Times New Roman" pitchFamily="18" charset="0"/>
              </a:rPr>
              <a:t>R</a:t>
            </a:r>
            <a:r>
              <a:rPr lang="cs-CZ" altLang="cs-CZ" sz="2400" i="1" baseline="-25000" dirty="0">
                <a:cs typeface="Times New Roman" pitchFamily="18" charset="0"/>
              </a:rPr>
              <a:t>0</a:t>
            </a:r>
            <a:r>
              <a:rPr lang="cs-CZ" altLang="cs-CZ" sz="2400" dirty="0">
                <a:cs typeface="Times New Roman" pitchFamily="18" charset="0"/>
              </a:rPr>
              <a:t> = </a:t>
            </a:r>
            <a:r>
              <a:rPr lang="el-GR" altLang="cs-CZ" sz="2400" i="1" dirty="0">
                <a:cs typeface="Times New Roman" pitchFamily="18" charset="0"/>
              </a:rPr>
              <a:t>λ</a:t>
            </a:r>
            <a:r>
              <a:rPr lang="cs-CZ" altLang="cs-CZ" sz="2400" i="1" baseline="30000" dirty="0">
                <a:cs typeface="Times New Roman" pitchFamily="18" charset="0"/>
              </a:rPr>
              <a:t>G</a:t>
            </a:r>
            <a:r>
              <a:rPr lang="cs-CZ" altLang="cs-CZ" dirty="0">
                <a:cs typeface="Times New Roman" pitchFamily="18" charset="0"/>
              </a:rPr>
              <a:t>, </a:t>
            </a:r>
            <a:r>
              <a:rPr lang="cs-CZ" altLang="cs-CZ" i="1" dirty="0">
                <a:cs typeface="Times New Roman" pitchFamily="18" charset="0"/>
              </a:rPr>
              <a:t>R</a:t>
            </a:r>
            <a:r>
              <a:rPr lang="cs-CZ" altLang="cs-CZ" i="1" baseline="-25000" dirty="0">
                <a:cs typeface="Times New Roman" pitchFamily="18" charset="0"/>
              </a:rPr>
              <a:t>0</a:t>
            </a:r>
            <a:r>
              <a:rPr lang="cs-CZ" altLang="cs-CZ" dirty="0">
                <a:cs typeface="Times New Roman" pitchFamily="18" charset="0"/>
              </a:rPr>
              <a:t> is growth rate per 1 generation</a:t>
            </a:r>
          </a:p>
          <a:p>
            <a:pPr lvl="2">
              <a:defRPr/>
            </a:pPr>
            <a:endParaRPr lang="cs-CZ" altLang="cs-CZ" dirty="0">
              <a:solidFill>
                <a:srgbClr val="FF0000"/>
              </a:solidFill>
            </a:endParaRPr>
          </a:p>
        </p:txBody>
      </p:sp>
      <p:sp>
        <p:nvSpPr>
          <p:cNvPr id="4" name="Rectangle 2">
            <a:extLst>
              <a:ext uri="{FF2B5EF4-FFF2-40B4-BE49-F238E27FC236}">
                <a16:creationId xmlns:a16="http://schemas.microsoft.com/office/drawing/2014/main" id="{BB434D3E-C959-4BD0-B6AB-0C4C5255672A}"/>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Demography of populations</a:t>
            </a:r>
          </a:p>
        </p:txBody>
      </p:sp>
    </p:spTree>
    <p:extLst>
      <p:ext uri="{BB962C8B-B14F-4D97-AF65-F5344CB8AC3E}">
        <p14:creationId xmlns:p14="http://schemas.microsoft.com/office/powerpoint/2010/main" val="406339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2" descr="https://www.czso.cz/documents/10180/32853383/g13007016_2.jpg/47dcb7e8-05f7-491b-a511-1827dbd98675?version=1.1&amp;t=1464603607655"/>
          <p:cNvPicPr>
            <a:picLocks noChangeAspect="1" noChangeArrowheads="1"/>
          </p:cNvPicPr>
          <p:nvPr/>
        </p:nvPicPr>
        <p:blipFill rotWithShape="1">
          <a:blip r:embed="rId2">
            <a:extLst>
              <a:ext uri="{28A0092B-C50C-407E-A947-70E740481C1C}">
                <a14:useLocalDpi xmlns:a14="http://schemas.microsoft.com/office/drawing/2010/main"/>
              </a:ext>
            </a:extLst>
          </a:blip>
          <a:srcRect l="567" t="1359" r="2065" b="2124"/>
          <a:stretch/>
        </p:blipFill>
        <p:spPr bwMode="auto">
          <a:xfrm>
            <a:off x="76200" y="685799"/>
            <a:ext cx="8991600" cy="575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a:extLst>
              <a:ext uri="{FF2B5EF4-FFF2-40B4-BE49-F238E27FC236}">
                <a16:creationId xmlns:a16="http://schemas.microsoft.com/office/drawing/2014/main" id="{CD147FDA-2B3B-447B-9918-6067E22D6906}"/>
              </a:ext>
            </a:extLst>
          </p:cNvPr>
          <p:cNvSpPr txBox="1">
            <a:spLocks noChangeArrowheads="1"/>
          </p:cNvSpPr>
          <p:nvPr/>
        </p:nvSpPr>
        <p:spPr bwMode="auto">
          <a:xfrm>
            <a:off x="6019800" y="63246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400"/>
              <a:t>Czech Statistical Office</a:t>
            </a:r>
            <a:endParaRPr lang="en-US" altLang="en-US" sz="2400"/>
          </a:p>
        </p:txBody>
      </p:sp>
      <p:sp>
        <p:nvSpPr>
          <p:cNvPr id="5" name="Rectangle 2">
            <a:extLst>
              <a:ext uri="{FF2B5EF4-FFF2-40B4-BE49-F238E27FC236}">
                <a16:creationId xmlns:a16="http://schemas.microsoft.com/office/drawing/2014/main" id="{CD7E3342-31FE-44C9-8539-2D8D40ECAFC5}"/>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dirty="0"/>
              <a:t>Fertility</a:t>
            </a:r>
          </a:p>
        </p:txBody>
      </p:sp>
      <p:sp>
        <p:nvSpPr>
          <p:cNvPr id="2" name="TextBox 1">
            <a:extLst>
              <a:ext uri="{FF2B5EF4-FFF2-40B4-BE49-F238E27FC236}">
                <a16:creationId xmlns:a16="http://schemas.microsoft.com/office/drawing/2014/main" id="{CCC02357-D4CE-9F92-93EB-84ED38FE5576}"/>
              </a:ext>
            </a:extLst>
          </p:cNvPr>
          <p:cNvSpPr txBox="1">
            <a:spLocks noChangeArrowheads="1"/>
          </p:cNvSpPr>
          <p:nvPr/>
        </p:nvSpPr>
        <p:spPr bwMode="auto">
          <a:xfrm>
            <a:off x="8401897" y="3269488"/>
            <a:ext cx="74210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000"/>
              <a:t>1.81</a:t>
            </a:r>
          </a:p>
          <a:p>
            <a:pPr>
              <a:spcBef>
                <a:spcPct val="0"/>
              </a:spcBef>
              <a:buFontTx/>
              <a:buNone/>
            </a:pPr>
            <a:endParaRPr lang="cs-CZ" altLang="en-US" sz="2000"/>
          </a:p>
          <a:p>
            <a:pPr>
              <a:spcBef>
                <a:spcPct val="0"/>
              </a:spcBef>
              <a:buFontTx/>
              <a:buNone/>
            </a:pPr>
            <a:endParaRPr lang="cs-CZ" altLang="en-US" sz="2000"/>
          </a:p>
          <a:p>
            <a:pPr>
              <a:spcBef>
                <a:spcPct val="0"/>
              </a:spcBef>
              <a:buFontTx/>
              <a:buNone/>
            </a:pPr>
            <a:endParaRPr lang="cs-CZ" altLang="en-US" sz="2000"/>
          </a:p>
          <a:p>
            <a:pPr>
              <a:spcBef>
                <a:spcPct val="0"/>
              </a:spcBef>
              <a:buFontTx/>
              <a:buNone/>
            </a:pPr>
            <a:endParaRPr lang="cs-CZ" altLang="en-US" sz="2000"/>
          </a:p>
          <a:p>
            <a:pPr>
              <a:spcBef>
                <a:spcPct val="0"/>
              </a:spcBef>
              <a:buFontTx/>
              <a:buNone/>
            </a:pPr>
            <a:endParaRPr lang="cs-CZ" altLang="en-US" sz="2000"/>
          </a:p>
          <a:p>
            <a:pPr>
              <a:spcBef>
                <a:spcPct val="0"/>
              </a:spcBef>
              <a:buFontTx/>
              <a:buNone/>
            </a:pPr>
            <a:endParaRPr lang="cs-CZ" altLang="en-US" sz="2000"/>
          </a:p>
          <a:p>
            <a:pPr>
              <a:spcBef>
                <a:spcPct val="0"/>
              </a:spcBef>
              <a:buFontTx/>
              <a:buNone/>
            </a:pPr>
            <a:r>
              <a:rPr lang="cs-CZ" altLang="en-US" sz="2000"/>
              <a:t>2021</a:t>
            </a:r>
            <a:endParaRPr lang="en-US"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extLst>
              <p:ext uri="{D42A27DB-BD31-4B8C-83A1-F6EECF244321}">
                <p14:modId xmlns:p14="http://schemas.microsoft.com/office/powerpoint/2010/main" val="236783868"/>
              </p:ext>
            </p:extLst>
          </p:nvPr>
        </p:nvGraphicFramePr>
        <p:xfrm>
          <a:off x="228600" y="800100"/>
          <a:ext cx="3851275" cy="2587625"/>
        </p:xfrm>
        <a:graphic>
          <a:graphicData uri="http://schemas.openxmlformats.org/presentationml/2006/ole">
            <mc:AlternateContent xmlns:mc="http://schemas.openxmlformats.org/markup-compatibility/2006">
              <mc:Choice xmlns:v="urn:schemas-microsoft-com:vml" Requires="v">
                <p:oleObj name="Worksheet" r:id="rId2" imgW="2743112" imgH="1838355" progId="Excel.Sheet.8">
                  <p:embed/>
                </p:oleObj>
              </mc:Choice>
              <mc:Fallback>
                <p:oleObj name="Worksheet" r:id="rId2" imgW="2743112" imgH="1838355" progId="Excel.Sheet.8">
                  <p:embed/>
                  <p:pic>
                    <p:nvPicPr>
                      <p:cNvPr id="19458" name="Object 2"/>
                      <p:cNvPicPr>
                        <a:picLocks noChangeAspect="1" noChangeArrowheads="1"/>
                      </p:cNvPicPr>
                      <p:nvPr/>
                    </p:nvPicPr>
                    <p:blipFill>
                      <a:blip r:embed="rId3"/>
                      <a:srcRect/>
                      <a:stretch>
                        <a:fillRect/>
                      </a:stretch>
                    </p:blipFill>
                    <p:spPr bwMode="auto">
                      <a:xfrm>
                        <a:off x="228600" y="800100"/>
                        <a:ext cx="3851275" cy="2587625"/>
                      </a:xfrm>
                      <a:prstGeom prst="rect">
                        <a:avLst/>
                      </a:prstGeom>
                      <a:noFill/>
                      <a:ln>
                        <a:noFill/>
                      </a:ln>
                      <a:effectLst/>
                    </p:spPr>
                  </p:pic>
                </p:oleObj>
              </mc:Fallback>
            </mc:AlternateContent>
          </a:graphicData>
        </a:graphic>
      </p:graphicFrame>
      <p:sp>
        <p:nvSpPr>
          <p:cNvPr id="19459" name="Text Box 3"/>
          <p:cNvSpPr txBox="1">
            <a:spLocks noChangeArrowheads="1"/>
          </p:cNvSpPr>
          <p:nvPr/>
        </p:nvSpPr>
        <p:spPr bwMode="auto">
          <a:xfrm>
            <a:off x="181841" y="3519009"/>
            <a:ext cx="8780318"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900"/>
              </a:spcBef>
              <a:buNone/>
            </a:pPr>
            <a:r>
              <a:rPr lang="cs-CZ" altLang="cs-CZ" sz="2800" i="1" dirty="0"/>
              <a:t>N </a:t>
            </a:r>
            <a:r>
              <a:rPr lang="cs-CZ" altLang="cs-CZ" sz="2600" dirty="0"/>
              <a:t>– number of individuals living at the start of the age interval</a:t>
            </a:r>
          </a:p>
          <a:p>
            <a:pPr>
              <a:spcBef>
                <a:spcPts val="900"/>
              </a:spcBef>
              <a:buNone/>
            </a:pPr>
            <a:r>
              <a:rPr lang="cs-CZ" altLang="cs-CZ" sz="2600" i="1" dirty="0"/>
              <a:t>D </a:t>
            </a:r>
            <a:r>
              <a:rPr lang="cs-CZ" altLang="cs-CZ" sz="2600" dirty="0"/>
              <a:t>– number of individuals who died during the age interval</a:t>
            </a:r>
            <a:endParaRPr lang="cs-CZ" altLang="cs-CZ" sz="2600" i="1" dirty="0"/>
          </a:p>
          <a:p>
            <a:pPr>
              <a:spcBef>
                <a:spcPts val="900"/>
              </a:spcBef>
              <a:buNone/>
            </a:pPr>
            <a:r>
              <a:rPr lang="cs-CZ" altLang="cs-CZ" sz="2600" i="1" dirty="0"/>
              <a:t>m</a:t>
            </a:r>
            <a:r>
              <a:rPr lang="cs-CZ" altLang="cs-CZ" sz="2600" i="1" baseline="-25000" dirty="0"/>
              <a:t>x</a:t>
            </a:r>
            <a:r>
              <a:rPr lang="cs-CZ" altLang="cs-CZ" sz="2600" dirty="0"/>
              <a:t> – age specific mortality: </a:t>
            </a:r>
            <a:r>
              <a:rPr lang="cs-CZ" altLang="cs-CZ" sz="2600" i="1" dirty="0"/>
              <a:t>m</a:t>
            </a:r>
            <a:r>
              <a:rPr lang="cs-CZ" altLang="cs-CZ" sz="2600" i="1" baseline="-25000" dirty="0"/>
              <a:t>x</a:t>
            </a:r>
            <a:r>
              <a:rPr lang="cs-CZ" altLang="cs-CZ" sz="2600" dirty="0"/>
              <a:t> = </a:t>
            </a:r>
            <a:r>
              <a:rPr lang="cs-CZ" altLang="cs-CZ" sz="2600" i="1" dirty="0"/>
              <a:t>D</a:t>
            </a:r>
            <a:r>
              <a:rPr lang="cs-CZ" altLang="cs-CZ" sz="2600" dirty="0"/>
              <a:t>/</a:t>
            </a:r>
            <a:r>
              <a:rPr lang="cs-CZ" altLang="cs-CZ" sz="2600" i="1" dirty="0"/>
              <a:t>N</a:t>
            </a:r>
          </a:p>
          <a:p>
            <a:pPr>
              <a:spcBef>
                <a:spcPts val="900"/>
              </a:spcBef>
              <a:buNone/>
            </a:pPr>
            <a:r>
              <a:rPr lang="cs-CZ" altLang="cs-CZ" sz="2600" i="1" dirty="0"/>
              <a:t>P</a:t>
            </a:r>
            <a:r>
              <a:rPr lang="cs-CZ" altLang="cs-CZ" sz="2600" i="1" baseline="-25000" dirty="0"/>
              <a:t>x</a:t>
            </a:r>
            <a:r>
              <a:rPr lang="cs-CZ" altLang="cs-CZ" sz="2600" dirty="0"/>
              <a:t> – age specific survival: </a:t>
            </a:r>
            <a:r>
              <a:rPr lang="cs-CZ" altLang="cs-CZ" sz="2600" i="1" dirty="0"/>
              <a:t>P</a:t>
            </a:r>
            <a:r>
              <a:rPr lang="cs-CZ" altLang="cs-CZ" sz="2600" i="1" baseline="-25000" dirty="0"/>
              <a:t>x</a:t>
            </a:r>
            <a:r>
              <a:rPr lang="cs-CZ" altLang="cs-CZ" sz="2600" dirty="0"/>
              <a:t> = </a:t>
            </a:r>
            <a:r>
              <a:rPr lang="cs-CZ" altLang="cs-CZ" sz="2600" i="1" dirty="0"/>
              <a:t>1</a:t>
            </a:r>
            <a:r>
              <a:rPr lang="cs-CZ" altLang="cs-CZ" sz="2600" dirty="0"/>
              <a:t> - </a:t>
            </a:r>
            <a:r>
              <a:rPr lang="cs-CZ" altLang="cs-CZ" sz="2600" i="1" dirty="0"/>
              <a:t>m</a:t>
            </a:r>
            <a:r>
              <a:rPr lang="cs-CZ" altLang="cs-CZ" sz="2600" i="1" baseline="-25000" dirty="0"/>
              <a:t>x</a:t>
            </a:r>
          </a:p>
          <a:p>
            <a:pPr>
              <a:spcBef>
                <a:spcPts val="900"/>
              </a:spcBef>
              <a:buNone/>
            </a:pPr>
            <a:r>
              <a:rPr lang="en-GB" altLang="cs-CZ" sz="2600" i="1" dirty="0"/>
              <a:t>l</a:t>
            </a:r>
            <a:r>
              <a:rPr lang="en-GB" altLang="cs-CZ" sz="2600" i="1" baseline="-25000" dirty="0"/>
              <a:t>x</a:t>
            </a:r>
            <a:r>
              <a:rPr lang="en-GB" altLang="cs-CZ" sz="2600" dirty="0"/>
              <a:t> –</a:t>
            </a:r>
            <a:r>
              <a:rPr lang="cs-CZ" altLang="cs-CZ" sz="2600" dirty="0"/>
              <a:t> probability of survival to a specific age: </a:t>
            </a:r>
            <a:r>
              <a:rPr lang="en-GB" altLang="cs-CZ" sz="2600" i="1" dirty="0"/>
              <a:t>l</a:t>
            </a:r>
            <a:r>
              <a:rPr lang="cs-CZ" altLang="cs-CZ" sz="2600" i="1" baseline="-25000" dirty="0"/>
              <a:t>x</a:t>
            </a:r>
            <a:r>
              <a:rPr lang="en-GB" altLang="cs-CZ" sz="2600" dirty="0"/>
              <a:t> =</a:t>
            </a:r>
            <a:r>
              <a:rPr lang="cs-CZ" altLang="cs-CZ" sz="2600" dirty="0"/>
              <a:t> </a:t>
            </a:r>
            <a:r>
              <a:rPr lang="en-GB" altLang="cs-CZ" sz="2600" dirty="0"/>
              <a:t>Π</a:t>
            </a:r>
            <a:r>
              <a:rPr lang="en-GB" altLang="cs-CZ" sz="2600" i="1" dirty="0"/>
              <a:t>P</a:t>
            </a:r>
            <a:r>
              <a:rPr lang="cs-CZ" altLang="cs-CZ" sz="2600" baseline="-25000" dirty="0"/>
              <a:t>1:</a:t>
            </a:r>
            <a:r>
              <a:rPr lang="cs-CZ" altLang="cs-CZ" sz="2600" i="1" baseline="-25000" dirty="0"/>
              <a:t>x</a:t>
            </a:r>
            <a:br>
              <a:rPr lang="cs-CZ" altLang="cs-CZ" sz="2600" baseline="-25000" dirty="0"/>
            </a:br>
            <a:r>
              <a:rPr lang="cs-CZ" altLang="cs-CZ" sz="2200" baseline="-25000" dirty="0"/>
              <a:t>	</a:t>
            </a:r>
            <a:r>
              <a:rPr lang="cs-CZ" altLang="cs-CZ" sz="2200" dirty="0"/>
              <a:t>(proportion of individuals from an initial size of cohort,</a:t>
            </a:r>
            <a:br>
              <a:rPr lang="cs-CZ" altLang="cs-CZ" sz="2200" dirty="0"/>
            </a:br>
            <a:r>
              <a:rPr lang="cs-CZ" altLang="cs-CZ" sz="2200" dirty="0"/>
              <a:t>		</a:t>
            </a:r>
            <a:r>
              <a:rPr lang="cs-CZ" altLang="cs-CZ" sz="2200" i="1" dirty="0"/>
              <a:t>l</a:t>
            </a:r>
            <a:r>
              <a:rPr lang="cs-CZ" altLang="cs-CZ" sz="2200" baseline="-25000" dirty="0"/>
              <a:t>0</a:t>
            </a:r>
            <a:r>
              <a:rPr lang="cs-CZ" altLang="cs-CZ" sz="2200" dirty="0"/>
              <a:t> usually 1 or 100000)</a:t>
            </a:r>
          </a:p>
        </p:txBody>
      </p:sp>
      <p:sp>
        <p:nvSpPr>
          <p:cNvPr id="6" name="Rectangle 2">
            <a:extLst>
              <a:ext uri="{FF2B5EF4-FFF2-40B4-BE49-F238E27FC236}">
                <a16:creationId xmlns:a16="http://schemas.microsoft.com/office/drawing/2014/main" id="{2BD5D428-A2BB-4D5C-866D-76438851FB5C}"/>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dirty="0"/>
              <a:t>Life tables – úmrtnostní tabulky</a:t>
            </a:r>
          </a:p>
        </p:txBody>
      </p:sp>
      <p:sp>
        <p:nvSpPr>
          <p:cNvPr id="2" name="Text Box 3">
            <a:extLst>
              <a:ext uri="{FF2B5EF4-FFF2-40B4-BE49-F238E27FC236}">
                <a16:creationId xmlns:a16="http://schemas.microsoft.com/office/drawing/2014/main" id="{CFFB852C-DFF5-0FE0-B301-4AEEDA4FA598}"/>
              </a:ext>
            </a:extLst>
          </p:cNvPr>
          <p:cNvSpPr txBox="1">
            <a:spLocks noChangeArrowheads="1"/>
          </p:cNvSpPr>
          <p:nvPr/>
        </p:nvSpPr>
        <p:spPr bwMode="auto">
          <a:xfrm>
            <a:off x="4191000" y="800100"/>
            <a:ext cx="4876800" cy="238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457200" indent="-457200">
              <a:spcBef>
                <a:spcPts val="300"/>
              </a:spcBef>
              <a:buNone/>
            </a:pPr>
            <a:r>
              <a:rPr lang="cs-CZ" altLang="cs-CZ" sz="2400" i="1" dirty="0"/>
              <a:t>N</a:t>
            </a:r>
            <a:r>
              <a:rPr lang="cs-CZ" altLang="cs-CZ" sz="2400" dirty="0"/>
              <a:t> can represent</a:t>
            </a:r>
          </a:p>
          <a:p>
            <a:pPr marL="457200" indent="-457200">
              <a:spcBef>
                <a:spcPts val="300"/>
              </a:spcBef>
              <a:buNone/>
            </a:pPr>
            <a:r>
              <a:rPr lang="cs-CZ" altLang="cs-CZ" sz="2400" dirty="0"/>
              <a:t>– one cohort </a:t>
            </a:r>
            <a:r>
              <a:rPr lang="cs-CZ" altLang="cs-CZ" sz="1800" dirty="0"/>
              <a:t>(folowed for many years)</a:t>
            </a:r>
            <a:br>
              <a:rPr lang="cs-CZ" altLang="cs-CZ" sz="2400" dirty="0"/>
            </a:br>
            <a:r>
              <a:rPr lang="cs-CZ" altLang="cs-CZ" sz="2400" dirty="0"/>
              <a:t>– </a:t>
            </a:r>
            <a:r>
              <a:rPr lang="cs-CZ" altLang="cs-CZ" sz="2400" i="1" dirty="0"/>
              <a:t>l</a:t>
            </a:r>
            <a:r>
              <a:rPr lang="cs-CZ" altLang="cs-CZ" sz="2400" dirty="0"/>
              <a:t> is proportional to </a:t>
            </a:r>
            <a:r>
              <a:rPr lang="cs-CZ" altLang="cs-CZ" sz="2400" i="1" dirty="0"/>
              <a:t>N</a:t>
            </a:r>
          </a:p>
          <a:p>
            <a:pPr marL="457200" indent="-457200">
              <a:spcBef>
                <a:spcPts val="300"/>
              </a:spcBef>
              <a:buNone/>
            </a:pPr>
            <a:r>
              <a:rPr lang="cs-CZ" altLang="cs-CZ" sz="2400" dirty="0"/>
              <a:t>– population structure</a:t>
            </a:r>
            <a:r>
              <a:rPr lang="cs-CZ" altLang="cs-CZ" sz="1800" dirty="0"/>
              <a:t> (at the start of a year)</a:t>
            </a:r>
            <a:br>
              <a:rPr lang="cs-CZ" altLang="cs-CZ" sz="2400" dirty="0"/>
            </a:br>
            <a:r>
              <a:rPr lang="cs-CZ" altLang="cs-CZ" sz="2400" dirty="0"/>
              <a:t>– </a:t>
            </a:r>
            <a:r>
              <a:rPr lang="cs-CZ" altLang="cs-CZ" sz="2400" i="1" dirty="0"/>
              <a:t>N</a:t>
            </a:r>
            <a:r>
              <a:rPr lang="cs-CZ" altLang="cs-CZ" sz="2400" dirty="0"/>
              <a:t> may vary up and down,</a:t>
            </a:r>
            <a:br>
              <a:rPr lang="cs-CZ" altLang="cs-CZ" sz="2400" dirty="0"/>
            </a:br>
            <a:r>
              <a:rPr lang="cs-CZ" altLang="cs-CZ" sz="2400" dirty="0"/>
              <a:t>	while </a:t>
            </a:r>
            <a:r>
              <a:rPr lang="cs-CZ" altLang="cs-CZ" sz="2400" i="1" dirty="0"/>
              <a:t>l</a:t>
            </a:r>
            <a:r>
              <a:rPr lang="cs-CZ" altLang="cs-CZ" sz="2400" dirty="0"/>
              <a:t> is always decreasing.</a:t>
            </a:r>
          </a:p>
        </p:txBody>
      </p:sp>
    </p:spTree>
    <p:extLst>
      <p:ext uri="{BB962C8B-B14F-4D97-AF65-F5344CB8AC3E}">
        <p14:creationId xmlns:p14="http://schemas.microsoft.com/office/powerpoint/2010/main" val="3220878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6B1E11-BEB8-4F38-A3EC-F71D30FE2265}"/>
              </a:ext>
            </a:extLst>
          </p:cNvPr>
          <p:cNvPicPr>
            <a:picLocks noChangeAspect="1"/>
          </p:cNvPicPr>
          <p:nvPr/>
        </p:nvPicPr>
        <p:blipFill rotWithShape="1">
          <a:blip r:embed="rId2"/>
          <a:srcRect b="3241"/>
          <a:stretch/>
        </p:blipFill>
        <p:spPr>
          <a:xfrm>
            <a:off x="0" y="169752"/>
            <a:ext cx="9144000" cy="6307248"/>
          </a:xfrm>
          <a:prstGeom prst="rect">
            <a:avLst/>
          </a:prstGeom>
        </p:spPr>
      </p:pic>
      <p:sp>
        <p:nvSpPr>
          <p:cNvPr id="4" name="TextBox 1">
            <a:extLst>
              <a:ext uri="{FF2B5EF4-FFF2-40B4-BE49-F238E27FC236}">
                <a16:creationId xmlns:a16="http://schemas.microsoft.com/office/drawing/2014/main" id="{CD147FDA-2B3B-447B-9918-6067E22D6906}"/>
              </a:ext>
            </a:extLst>
          </p:cNvPr>
          <p:cNvSpPr txBox="1">
            <a:spLocks noChangeArrowheads="1"/>
          </p:cNvSpPr>
          <p:nvPr/>
        </p:nvSpPr>
        <p:spPr bwMode="auto">
          <a:xfrm>
            <a:off x="7391400" y="6396037"/>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400" dirty="0"/>
              <a:t>wikipedia</a:t>
            </a:r>
            <a:endParaRPr lang="en-US" altLang="en-US" sz="2400" dirty="0"/>
          </a:p>
        </p:txBody>
      </p:sp>
      <p:sp>
        <p:nvSpPr>
          <p:cNvPr id="5" name="Rectangle 2">
            <a:extLst>
              <a:ext uri="{FF2B5EF4-FFF2-40B4-BE49-F238E27FC236}">
                <a16:creationId xmlns:a16="http://schemas.microsoft.com/office/drawing/2014/main" id="{CD7E3342-31FE-44C9-8539-2D8D40ECAFC5}"/>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dirty="0"/>
              <a:t>Fertility</a:t>
            </a:r>
          </a:p>
        </p:txBody>
      </p:sp>
    </p:spTree>
    <p:extLst>
      <p:ext uri="{BB962C8B-B14F-4D97-AF65-F5344CB8AC3E}">
        <p14:creationId xmlns:p14="http://schemas.microsoft.com/office/powerpoint/2010/main" val="488438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CD147FDA-2B3B-447B-9918-6067E22D6906}"/>
              </a:ext>
            </a:extLst>
          </p:cNvPr>
          <p:cNvSpPr txBox="1">
            <a:spLocks noChangeArrowheads="1"/>
          </p:cNvSpPr>
          <p:nvPr/>
        </p:nvSpPr>
        <p:spPr bwMode="auto">
          <a:xfrm>
            <a:off x="7391400" y="6396037"/>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400" dirty="0"/>
              <a:t>wikipedia</a:t>
            </a:r>
            <a:endParaRPr lang="en-US" altLang="en-US" sz="2400" dirty="0"/>
          </a:p>
        </p:txBody>
      </p:sp>
      <p:sp>
        <p:nvSpPr>
          <p:cNvPr id="5" name="Rectangle 2">
            <a:extLst>
              <a:ext uri="{FF2B5EF4-FFF2-40B4-BE49-F238E27FC236}">
                <a16:creationId xmlns:a16="http://schemas.microsoft.com/office/drawing/2014/main" id="{CD7E3342-31FE-44C9-8539-2D8D40ECAFC5}"/>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dirty="0"/>
              <a:t>Fertility</a:t>
            </a:r>
          </a:p>
        </p:txBody>
      </p:sp>
      <p:pic>
        <p:nvPicPr>
          <p:cNvPr id="6" name="Picture 5" descr="Map&#10;&#10;Description automatically generated">
            <a:extLst>
              <a:ext uri="{FF2B5EF4-FFF2-40B4-BE49-F238E27FC236}">
                <a16:creationId xmlns:a16="http://schemas.microsoft.com/office/drawing/2014/main" id="{E19838A6-F358-C132-3AC5-CB85F883B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5850"/>
            <a:ext cx="9144000" cy="4686300"/>
          </a:xfrm>
          <a:prstGeom prst="rect">
            <a:avLst/>
          </a:prstGeom>
        </p:spPr>
      </p:pic>
    </p:spTree>
    <p:extLst>
      <p:ext uri="{BB962C8B-B14F-4D97-AF65-F5344CB8AC3E}">
        <p14:creationId xmlns:p14="http://schemas.microsoft.com/office/powerpoint/2010/main" val="236952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F995AB-89B8-C478-F099-860D43A001F8}"/>
              </a:ext>
            </a:extLst>
          </p:cNvPr>
          <p:cNvPicPr>
            <a:picLocks noChangeAspect="1"/>
          </p:cNvPicPr>
          <p:nvPr/>
        </p:nvPicPr>
        <p:blipFill>
          <a:blip r:embed="rId2"/>
          <a:stretch>
            <a:fillRect/>
          </a:stretch>
        </p:blipFill>
        <p:spPr>
          <a:xfrm>
            <a:off x="0" y="877185"/>
            <a:ext cx="5791200" cy="3496574"/>
          </a:xfrm>
          <a:prstGeom prst="rect">
            <a:avLst/>
          </a:prstGeom>
        </p:spPr>
      </p:pic>
      <p:sp>
        <p:nvSpPr>
          <p:cNvPr id="5" name="Rectangle 2">
            <a:extLst>
              <a:ext uri="{FF2B5EF4-FFF2-40B4-BE49-F238E27FC236}">
                <a16:creationId xmlns:a16="http://schemas.microsoft.com/office/drawing/2014/main" id="{CD7E3342-31FE-44C9-8539-2D8D40ECAFC5}"/>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dirty="0"/>
              <a:t>Fertility</a:t>
            </a:r>
          </a:p>
        </p:txBody>
      </p:sp>
      <p:sp>
        <p:nvSpPr>
          <p:cNvPr id="2" name="TextovéPole 7">
            <a:extLst>
              <a:ext uri="{FF2B5EF4-FFF2-40B4-BE49-F238E27FC236}">
                <a16:creationId xmlns:a16="http://schemas.microsoft.com/office/drawing/2014/main" id="{0629B8AF-1327-5CFF-7426-94684976E784}"/>
              </a:ext>
            </a:extLst>
          </p:cNvPr>
          <p:cNvSpPr txBox="1"/>
          <p:nvPr/>
        </p:nvSpPr>
        <p:spPr>
          <a:xfrm>
            <a:off x="6477000" y="809678"/>
            <a:ext cx="2743201" cy="461665"/>
          </a:xfrm>
          <a:prstGeom prst="rect">
            <a:avLst/>
          </a:prstGeom>
          <a:noFill/>
        </p:spPr>
        <p:txBody>
          <a:bodyPr wrap="square">
            <a:spAutoFit/>
          </a:bodyPr>
          <a:lstStyle/>
          <a:p>
            <a:r>
              <a:rPr lang="cs-CZ" altLang="en-US" dirty="0"/>
              <a:t>www.gapminder.org</a:t>
            </a:r>
            <a:endParaRPr lang="en-US" altLang="en-US" dirty="0"/>
          </a:p>
        </p:txBody>
      </p:sp>
      <p:sp>
        <p:nvSpPr>
          <p:cNvPr id="8" name="TextBox 7">
            <a:extLst>
              <a:ext uri="{FF2B5EF4-FFF2-40B4-BE49-F238E27FC236}">
                <a16:creationId xmlns:a16="http://schemas.microsoft.com/office/drawing/2014/main" id="{0EBF4974-CA04-70CE-0B3F-237D74BE00A8}"/>
              </a:ext>
            </a:extLst>
          </p:cNvPr>
          <p:cNvSpPr txBox="1">
            <a:spLocks noChangeArrowheads="1"/>
          </p:cNvSpPr>
          <p:nvPr/>
        </p:nvSpPr>
        <p:spPr bwMode="auto">
          <a:xfrm>
            <a:off x="5791200" y="1338850"/>
            <a:ext cx="3124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buFont typeface="Arial" panose="020B0604020202020204" pitchFamily="34" charset="0"/>
              <a:buChar char="•"/>
            </a:pPr>
            <a:r>
              <a:rPr lang="cs-CZ" altLang="en-US" sz="2800" dirty="0"/>
              <a:t>Fertility overcompensates infant mortality</a:t>
            </a:r>
          </a:p>
        </p:txBody>
      </p:sp>
      <p:pic>
        <p:nvPicPr>
          <p:cNvPr id="9" name="Picture 8">
            <a:extLst>
              <a:ext uri="{FF2B5EF4-FFF2-40B4-BE49-F238E27FC236}">
                <a16:creationId xmlns:a16="http://schemas.microsoft.com/office/drawing/2014/main" id="{5E89D95A-63A8-D0FF-4AE0-2B2F92698E66}"/>
              </a:ext>
            </a:extLst>
          </p:cNvPr>
          <p:cNvPicPr>
            <a:picLocks noChangeAspect="1"/>
          </p:cNvPicPr>
          <p:nvPr/>
        </p:nvPicPr>
        <p:blipFill>
          <a:blip r:embed="rId3"/>
          <a:stretch>
            <a:fillRect/>
          </a:stretch>
        </p:blipFill>
        <p:spPr>
          <a:xfrm>
            <a:off x="3581400" y="3460394"/>
            <a:ext cx="5562600" cy="3359506"/>
          </a:xfrm>
          <a:prstGeom prst="rect">
            <a:avLst/>
          </a:prstGeom>
        </p:spPr>
      </p:pic>
      <p:sp>
        <p:nvSpPr>
          <p:cNvPr id="10" name="TextBox 9">
            <a:extLst>
              <a:ext uri="{FF2B5EF4-FFF2-40B4-BE49-F238E27FC236}">
                <a16:creationId xmlns:a16="http://schemas.microsoft.com/office/drawing/2014/main" id="{1F746A71-66C5-057C-3D09-C4501732C22D}"/>
              </a:ext>
            </a:extLst>
          </p:cNvPr>
          <p:cNvSpPr txBox="1">
            <a:spLocks noChangeArrowheads="1"/>
          </p:cNvSpPr>
          <p:nvPr/>
        </p:nvSpPr>
        <p:spPr bwMode="auto">
          <a:xfrm>
            <a:off x="20637" y="4679421"/>
            <a:ext cx="3636963"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buFont typeface="Arial" panose="020B0604020202020204" pitchFamily="34" charset="0"/>
              <a:buChar char="•"/>
            </a:pPr>
            <a:r>
              <a:rPr lang="cs-CZ" altLang="en-US" sz="2800" dirty="0"/>
              <a:t>Fertility is negatively correlated to income</a:t>
            </a:r>
          </a:p>
          <a:p>
            <a:pPr marL="342900" indent="-342900">
              <a:buFont typeface="Arial" panose="020B0604020202020204" pitchFamily="34" charset="0"/>
              <a:buChar char="•"/>
            </a:pPr>
            <a:r>
              <a:rPr lang="cs-CZ" altLang="en-US" sz="2200" dirty="0"/>
              <a:t>Poor countries need to get rich as much as Mexico</a:t>
            </a:r>
            <a:br>
              <a:rPr lang="cs-CZ" altLang="en-US" sz="2200" dirty="0"/>
            </a:br>
            <a:r>
              <a:rPr lang="cs-CZ" altLang="en-US" sz="2200" dirty="0"/>
              <a:t>to stop growing</a:t>
            </a:r>
          </a:p>
        </p:txBody>
      </p:sp>
    </p:spTree>
    <p:extLst>
      <p:ext uri="{BB962C8B-B14F-4D97-AF65-F5344CB8AC3E}">
        <p14:creationId xmlns:p14="http://schemas.microsoft.com/office/powerpoint/2010/main" val="28866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D7E3342-31FE-44C9-8539-2D8D40ECAFC5}"/>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dirty="0"/>
              <a:t>Demography</a:t>
            </a:r>
          </a:p>
        </p:txBody>
      </p:sp>
      <p:sp>
        <p:nvSpPr>
          <p:cNvPr id="4" name="TextBox 3">
            <a:extLst>
              <a:ext uri="{FF2B5EF4-FFF2-40B4-BE49-F238E27FC236}">
                <a16:creationId xmlns:a16="http://schemas.microsoft.com/office/drawing/2014/main" id="{EC1E96B9-80E7-9804-FFFA-A4808C40F15A}"/>
              </a:ext>
            </a:extLst>
          </p:cNvPr>
          <p:cNvSpPr txBox="1">
            <a:spLocks noChangeArrowheads="1"/>
          </p:cNvSpPr>
          <p:nvPr/>
        </p:nvSpPr>
        <p:spPr bwMode="auto">
          <a:xfrm>
            <a:off x="23446" y="809678"/>
            <a:ext cx="8686800"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buFont typeface="Arial" panose="020B0604020202020204" pitchFamily="34" charset="0"/>
              <a:buChar char="•"/>
            </a:pPr>
            <a:r>
              <a:rPr lang="cs-CZ" altLang="en-US" sz="2600" dirty="0"/>
              <a:t>Fertility is related to</a:t>
            </a:r>
          </a:p>
          <a:p>
            <a:pPr marL="1085850" lvl="1" indent="-342900">
              <a:buFont typeface="Arial" panose="020B0604020202020204" pitchFamily="34" charset="0"/>
              <a:buChar char="•"/>
            </a:pPr>
            <a:r>
              <a:rPr lang="cs-CZ" altLang="en-US" sz="2600" dirty="0"/>
              <a:t>income – wages, retirement pensions</a:t>
            </a:r>
          </a:p>
          <a:p>
            <a:pPr marL="1485900" lvl="2" indent="-342900">
              <a:buFont typeface="Arial" panose="020B0604020202020204" pitchFamily="34" charset="0"/>
              <a:buChar char="•"/>
            </a:pPr>
            <a:r>
              <a:rPr lang="cs-CZ" altLang="en-US" sz="2000" dirty="0"/>
              <a:t>When many kids split family heritage, each becomes even poorer…</a:t>
            </a:r>
          </a:p>
          <a:p>
            <a:pPr marL="1085850" lvl="1" indent="-342900">
              <a:buFont typeface="Arial" panose="020B0604020202020204" pitchFamily="34" charset="0"/>
              <a:buChar char="•"/>
            </a:pPr>
            <a:r>
              <a:rPr lang="cs-CZ" altLang="en-US" sz="2600" dirty="0"/>
              <a:t>infant mortality</a:t>
            </a:r>
          </a:p>
          <a:p>
            <a:pPr marL="1085850" lvl="1" indent="-342900">
              <a:buFont typeface="Arial" panose="020B0604020202020204" pitchFamily="34" charset="0"/>
              <a:buChar char="•"/>
            </a:pPr>
            <a:r>
              <a:rPr lang="cs-CZ" altLang="en-US" sz="2600" dirty="0"/>
              <a:t>women education</a:t>
            </a:r>
          </a:p>
          <a:p>
            <a:pPr marL="1085850" lvl="1" indent="-342900">
              <a:buFont typeface="Arial" panose="020B0604020202020204" pitchFamily="34" charset="0"/>
              <a:buChar char="•"/>
            </a:pPr>
            <a:r>
              <a:rPr lang="cs-CZ" altLang="en-US" sz="2600" dirty="0"/>
              <a:t>contraceptives </a:t>
            </a:r>
            <a:r>
              <a:rPr lang="cs-CZ" altLang="en-US" sz="2000" dirty="0"/>
              <a:t>(availability, cost, prejudice)</a:t>
            </a:r>
          </a:p>
          <a:p>
            <a:pPr marL="1085850" lvl="1" indent="-342900">
              <a:buFont typeface="Arial" panose="020B0604020202020204" pitchFamily="34" charset="0"/>
              <a:buChar char="•"/>
            </a:pPr>
            <a:r>
              <a:rPr lang="cs-CZ" altLang="en-US" sz="2600" dirty="0"/>
              <a:t>… </a:t>
            </a:r>
          </a:p>
          <a:p>
            <a:pPr marL="1085850" lvl="1" indent="-342900">
              <a:buFont typeface="Arial" panose="020B0604020202020204" pitchFamily="34" charset="0"/>
              <a:buChar char="•"/>
            </a:pPr>
            <a:r>
              <a:rPr lang="cs-CZ" altLang="en-US" sz="2600" dirty="0"/>
              <a:t>It is difficult to identify single reason,</a:t>
            </a:r>
            <a:br>
              <a:rPr lang="cs-CZ" altLang="en-US" sz="2600" dirty="0"/>
            </a:br>
            <a:r>
              <a:rPr lang="cs-CZ" altLang="en-US" sz="2600" dirty="0"/>
              <a:t>most social factors are correlated.</a:t>
            </a:r>
          </a:p>
          <a:p>
            <a:pPr marL="1085850" lvl="1" indent="-342900">
              <a:buFont typeface="Arial" panose="020B0604020202020204" pitchFamily="34" charset="0"/>
              <a:buChar char="•"/>
            </a:pPr>
            <a:r>
              <a:rPr lang="cs-CZ" altLang="en-US" sz="2600" dirty="0"/>
              <a:t>Response in many aspects is lagged or over-compensated</a:t>
            </a:r>
          </a:p>
          <a:p>
            <a:pPr marL="1085850" lvl="1" indent="-342900">
              <a:buFont typeface="Arial" panose="020B0604020202020204" pitchFamily="34" charset="0"/>
              <a:buChar char="•"/>
            </a:pPr>
            <a:r>
              <a:rPr lang="cs-CZ" altLang="en-US" sz="2600" dirty="0"/>
              <a:t>Play with </a:t>
            </a:r>
            <a:r>
              <a:rPr lang="cs-CZ" altLang="en-US" sz="2800" dirty="0">
                <a:hlinkClick r:id="rId2"/>
              </a:rPr>
              <a:t>www.gapminder.org</a:t>
            </a:r>
            <a:endParaRPr lang="cs-CZ" altLang="en-US" sz="2800" dirty="0"/>
          </a:p>
          <a:p>
            <a:pPr marL="1085850" lvl="1" indent="-342900">
              <a:buFont typeface="Arial" panose="020B0604020202020204" pitchFamily="34" charset="0"/>
              <a:buChar char="•"/>
            </a:pPr>
            <a:r>
              <a:rPr lang="cs-CZ" altLang="en-US" sz="2600" dirty="0"/>
              <a:t>See lecture of Vojtěch Novotný on human demography, wealth and nature conservation</a:t>
            </a:r>
          </a:p>
          <a:p>
            <a:pPr marL="1085850" lvl="1" indent="-342900">
              <a:buFont typeface="Arial" panose="020B0604020202020204" pitchFamily="34" charset="0"/>
              <a:buChar char="•"/>
            </a:pPr>
            <a:r>
              <a:rPr lang="cs-CZ" altLang="en-US" sz="1800" dirty="0">
                <a:hlinkClick r:id="rId3"/>
              </a:rPr>
              <a:t>https://www.youtube.com/watch?v=X5x-20pnjJ8</a:t>
            </a:r>
            <a:endParaRPr lang="cs-CZ" altLang="en-US" sz="1800" dirty="0"/>
          </a:p>
          <a:p>
            <a:pPr marL="1085850" lvl="1" indent="-342900">
              <a:buFont typeface="Arial" panose="020B0604020202020204" pitchFamily="34" charset="0"/>
              <a:buChar char="•"/>
            </a:pPr>
            <a:endParaRPr lang="cs-CZ" altLang="en-US" sz="2600" dirty="0"/>
          </a:p>
          <a:p>
            <a:pPr marL="1085850" lvl="1" indent="-342900">
              <a:buFont typeface="Arial" panose="020B0604020202020204" pitchFamily="34" charset="0"/>
              <a:buChar char="•"/>
            </a:pPr>
            <a:endParaRPr lang="cs-CZ" altLang="en-US" sz="2200" dirty="0"/>
          </a:p>
        </p:txBody>
      </p:sp>
    </p:spTree>
    <p:extLst>
      <p:ext uri="{BB962C8B-B14F-4D97-AF65-F5344CB8AC3E}">
        <p14:creationId xmlns:p14="http://schemas.microsoft.com/office/powerpoint/2010/main" val="105051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DEC0C60F-FBC4-3033-E975-B81BAD5F70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92" t="11111" r="18282" b="38889"/>
          <a:stretch/>
        </p:blipFill>
        <p:spPr bwMode="auto">
          <a:xfrm>
            <a:off x="209308" y="2159990"/>
            <a:ext cx="8934692" cy="46594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CD7E3342-31FE-44C9-8539-2D8D40ECAFC5}"/>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dirty="0"/>
              <a:t>Demographic transition</a:t>
            </a:r>
          </a:p>
        </p:txBody>
      </p:sp>
      <p:sp>
        <p:nvSpPr>
          <p:cNvPr id="4" name="TextBox 3">
            <a:extLst>
              <a:ext uri="{FF2B5EF4-FFF2-40B4-BE49-F238E27FC236}">
                <a16:creationId xmlns:a16="http://schemas.microsoft.com/office/drawing/2014/main" id="{EC1E96B9-80E7-9804-FFFA-A4808C40F15A}"/>
              </a:ext>
            </a:extLst>
          </p:cNvPr>
          <p:cNvSpPr txBox="1">
            <a:spLocks noChangeArrowheads="1"/>
          </p:cNvSpPr>
          <p:nvPr/>
        </p:nvSpPr>
        <p:spPr bwMode="auto">
          <a:xfrm>
            <a:off x="0" y="1066800"/>
            <a:ext cx="8686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buFont typeface="Arial" panose="020B0604020202020204" pitchFamily="34" charset="0"/>
              <a:buChar char="•"/>
            </a:pPr>
            <a:r>
              <a:rPr lang="cs-CZ" altLang="en-US" sz="2600" dirty="0"/>
              <a:t>The phase of fast growth is temporary</a:t>
            </a:r>
          </a:p>
          <a:p>
            <a:pPr marL="342900" indent="-342900">
              <a:buFont typeface="Arial" panose="020B0604020202020204" pitchFamily="34" charset="0"/>
              <a:buChar char="•"/>
            </a:pPr>
            <a:r>
              <a:rPr lang="cs-CZ" altLang="en-US" sz="2600"/>
              <a:t>decrease in birth rate is lagged after decrease in death rate.</a:t>
            </a:r>
            <a:endParaRPr lang="cs-CZ" altLang="en-US" sz="2600" dirty="0"/>
          </a:p>
          <a:p>
            <a:pPr marL="1085850" lvl="1" indent="-342900">
              <a:buFont typeface="Arial" panose="020B0604020202020204" pitchFamily="34" charset="0"/>
              <a:buChar char="•"/>
            </a:pPr>
            <a:endParaRPr lang="cs-CZ" altLang="en-US" sz="2200" dirty="0"/>
          </a:p>
        </p:txBody>
      </p:sp>
      <p:sp>
        <p:nvSpPr>
          <p:cNvPr id="3" name="TextBox 1">
            <a:extLst>
              <a:ext uri="{FF2B5EF4-FFF2-40B4-BE49-F238E27FC236}">
                <a16:creationId xmlns:a16="http://schemas.microsoft.com/office/drawing/2014/main" id="{0739F16F-F425-8D41-3095-5D3B0DA26658}"/>
              </a:ext>
            </a:extLst>
          </p:cNvPr>
          <p:cNvSpPr txBox="1">
            <a:spLocks noChangeArrowheads="1"/>
          </p:cNvSpPr>
          <p:nvPr/>
        </p:nvSpPr>
        <p:spPr bwMode="auto">
          <a:xfrm>
            <a:off x="7527774" y="57150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400" dirty="0"/>
              <a:t>wikipedia</a:t>
            </a:r>
            <a:endParaRPr lang="en-US" altLang="en-US" sz="2400" dirty="0"/>
          </a:p>
        </p:txBody>
      </p:sp>
    </p:spTree>
    <p:extLst>
      <p:ext uri="{BB962C8B-B14F-4D97-AF65-F5344CB8AC3E}">
        <p14:creationId xmlns:p14="http://schemas.microsoft.com/office/powerpoint/2010/main" val="2400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DEC0C60F-FBC4-3033-E975-B81BAD5F70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583"/>
          <a:stretch/>
        </p:blipFill>
        <p:spPr bwMode="auto">
          <a:xfrm>
            <a:off x="0" y="5305070"/>
            <a:ext cx="9144000" cy="15529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CD7E3342-31FE-44C9-8539-2D8D40ECAFC5}"/>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Demographic transition</a:t>
            </a:r>
            <a:endParaRPr lang="cs-CZ" altLang="cs-CZ" sz="4000" kern="0" dirty="0"/>
          </a:p>
        </p:txBody>
      </p:sp>
      <p:sp>
        <p:nvSpPr>
          <p:cNvPr id="3" name="TextBox 1">
            <a:extLst>
              <a:ext uri="{FF2B5EF4-FFF2-40B4-BE49-F238E27FC236}">
                <a16:creationId xmlns:a16="http://schemas.microsoft.com/office/drawing/2014/main" id="{0739F16F-F425-8D41-3095-5D3B0DA26658}"/>
              </a:ext>
            </a:extLst>
          </p:cNvPr>
          <p:cNvSpPr txBox="1">
            <a:spLocks noChangeArrowheads="1"/>
          </p:cNvSpPr>
          <p:nvPr/>
        </p:nvSpPr>
        <p:spPr bwMode="auto">
          <a:xfrm>
            <a:off x="7391400" y="57150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400" dirty="0"/>
              <a:t>wikipedia</a:t>
            </a:r>
            <a:endParaRPr lang="en-US" altLang="en-US" sz="2400" dirty="0"/>
          </a:p>
        </p:txBody>
      </p:sp>
      <p:pic>
        <p:nvPicPr>
          <p:cNvPr id="2" name="Picture 2" descr="undefined">
            <a:extLst>
              <a:ext uri="{FF2B5EF4-FFF2-40B4-BE49-F238E27FC236}">
                <a16:creationId xmlns:a16="http://schemas.microsoft.com/office/drawing/2014/main" id="{3C215774-62BF-97C5-B6FD-47F128130B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92" t="11111" r="18282" b="38889"/>
          <a:stretch/>
        </p:blipFill>
        <p:spPr bwMode="auto">
          <a:xfrm>
            <a:off x="533400" y="1700401"/>
            <a:ext cx="6912126" cy="36046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5DD7D0-8003-5561-5F50-A861DBA89F5D}"/>
              </a:ext>
            </a:extLst>
          </p:cNvPr>
          <p:cNvSpPr txBox="1">
            <a:spLocks noChangeArrowheads="1"/>
          </p:cNvSpPr>
          <p:nvPr/>
        </p:nvSpPr>
        <p:spPr bwMode="auto">
          <a:xfrm>
            <a:off x="174474" y="715871"/>
            <a:ext cx="8686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buFont typeface="Arial" panose="020B0604020202020204" pitchFamily="34" charset="0"/>
              <a:buChar char="•"/>
            </a:pPr>
            <a:r>
              <a:rPr lang="cs-CZ" altLang="en-US" sz="2600"/>
              <a:t>Age pyramids correspond to growth rate</a:t>
            </a:r>
            <a:br>
              <a:rPr lang="cs-CZ" altLang="en-US" sz="2600"/>
            </a:br>
            <a:r>
              <a:rPr lang="cs-CZ" altLang="en-US" sz="2600"/>
              <a:t>and indicate stage of the transition</a:t>
            </a:r>
            <a:endParaRPr lang="cs-CZ" altLang="en-US" sz="2600" dirty="0"/>
          </a:p>
          <a:p>
            <a:pPr marL="1085850" lvl="1" indent="-342900">
              <a:buFont typeface="Arial" panose="020B0604020202020204" pitchFamily="34" charset="0"/>
              <a:buChar char="•"/>
            </a:pPr>
            <a:endParaRPr lang="cs-CZ" altLang="en-US" sz="2200" dirty="0"/>
          </a:p>
        </p:txBody>
      </p:sp>
    </p:spTree>
    <p:extLst>
      <p:ext uri="{BB962C8B-B14F-4D97-AF65-F5344CB8AC3E}">
        <p14:creationId xmlns:p14="http://schemas.microsoft.com/office/powerpoint/2010/main" val="32772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AEB1A859-BE58-4D4A-8EBB-C7852D1812C3}"/>
              </a:ext>
            </a:extLst>
          </p:cNvPr>
          <p:cNvSpPr txBox="1">
            <a:spLocks noChangeArrowheads="1"/>
          </p:cNvSpPr>
          <p:nvPr/>
        </p:nvSpPr>
        <p:spPr bwMode="auto">
          <a:xfrm>
            <a:off x="7391400" y="0"/>
            <a:ext cx="152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400"/>
              <a:t>women 2019</a:t>
            </a:r>
          </a:p>
          <a:p>
            <a:pPr>
              <a:spcBef>
                <a:spcPct val="0"/>
              </a:spcBef>
              <a:buFontTx/>
              <a:buNone/>
            </a:pPr>
            <a:endParaRPr lang="cs-CZ" altLang="en-US" sz="2400"/>
          </a:p>
          <a:p>
            <a:pPr>
              <a:spcBef>
                <a:spcPct val="0"/>
              </a:spcBef>
              <a:buFontTx/>
              <a:buNone/>
            </a:pPr>
            <a:r>
              <a:rPr lang="cs-CZ" altLang="en-US" sz="2400" i="1"/>
              <a:t>R</a:t>
            </a:r>
            <a:r>
              <a:rPr lang="cs-CZ" altLang="cs-CZ" sz="2400" baseline="-25000">
                <a:cs typeface="Times New Roman" pitchFamily="18" charset="0"/>
              </a:rPr>
              <a:t>0</a:t>
            </a:r>
            <a:r>
              <a:rPr lang="cs-CZ" altLang="en-US" sz="2400"/>
              <a:t> = 0.83</a:t>
            </a:r>
          </a:p>
          <a:p>
            <a:pPr>
              <a:spcBef>
                <a:spcPct val="0"/>
              </a:spcBef>
              <a:buFontTx/>
              <a:buNone/>
            </a:pPr>
            <a:r>
              <a:rPr lang="cs-CZ" altLang="en-US" sz="2400" i="1"/>
              <a:t>G</a:t>
            </a:r>
            <a:r>
              <a:rPr lang="cs-CZ" altLang="en-US" sz="2400"/>
              <a:t> = 29.6</a:t>
            </a:r>
          </a:p>
          <a:p>
            <a:pPr>
              <a:spcBef>
                <a:spcPct val="0"/>
              </a:spcBef>
              <a:buFontTx/>
              <a:buNone/>
            </a:pPr>
            <a:r>
              <a:rPr lang="el-GR" altLang="cs-CZ" sz="2400" i="1">
                <a:cs typeface="Times New Roman" pitchFamily="18" charset="0"/>
              </a:rPr>
              <a:t>λ</a:t>
            </a:r>
            <a:r>
              <a:rPr lang="cs-CZ" altLang="cs-CZ" sz="2400">
                <a:cs typeface="Times New Roman" pitchFamily="18" charset="0"/>
              </a:rPr>
              <a:t> = 0.994</a:t>
            </a:r>
          </a:p>
          <a:p>
            <a:pPr>
              <a:spcBef>
                <a:spcPct val="0"/>
              </a:spcBef>
              <a:buNone/>
            </a:pPr>
            <a:r>
              <a:rPr lang="cs-CZ" altLang="cs-CZ" sz="2400" i="1">
                <a:cs typeface="Times New Roman" pitchFamily="18" charset="0"/>
              </a:rPr>
              <a:t>e</a:t>
            </a:r>
            <a:r>
              <a:rPr lang="cs-CZ" altLang="cs-CZ" sz="2400" baseline="-25000">
                <a:cs typeface="Times New Roman" pitchFamily="18" charset="0"/>
              </a:rPr>
              <a:t>0</a:t>
            </a:r>
            <a:r>
              <a:rPr lang="cs-CZ" altLang="cs-CZ" sz="2400">
                <a:cs typeface="Times New Roman" pitchFamily="18" charset="0"/>
              </a:rPr>
              <a:t> = 82.4</a:t>
            </a:r>
          </a:p>
          <a:p>
            <a:pPr>
              <a:spcBef>
                <a:spcPct val="0"/>
              </a:spcBef>
              <a:buNone/>
            </a:pPr>
            <a:endParaRPr lang="cs-CZ" altLang="cs-CZ" sz="2400">
              <a:cs typeface="Times New Roman" pitchFamily="18" charset="0"/>
            </a:endParaRPr>
          </a:p>
          <a:p>
            <a:pPr>
              <a:spcBef>
                <a:spcPct val="0"/>
              </a:spcBef>
              <a:buNone/>
            </a:pPr>
            <a:r>
              <a:rPr lang="el-GR" altLang="cs-CZ" sz="2400" i="1">
                <a:cs typeface="Times New Roman" pitchFamily="18" charset="0"/>
              </a:rPr>
              <a:t>λ</a:t>
            </a:r>
            <a:r>
              <a:rPr lang="cs-CZ" altLang="cs-CZ" sz="2400">
                <a:cs typeface="Times New Roman" pitchFamily="18" charset="0"/>
              </a:rPr>
              <a:t> = </a:t>
            </a:r>
            <a:r>
              <a:rPr lang="cs-CZ" altLang="cs-CZ" sz="2400" i="1">
                <a:cs typeface="Times New Roman" pitchFamily="18" charset="0"/>
              </a:rPr>
              <a:t>R</a:t>
            </a:r>
            <a:r>
              <a:rPr lang="cs-CZ" altLang="cs-CZ" sz="2400" baseline="-25000">
                <a:cs typeface="Times New Roman" pitchFamily="18" charset="0"/>
              </a:rPr>
              <a:t>0</a:t>
            </a:r>
            <a:r>
              <a:rPr lang="cs-CZ" altLang="cs-CZ" sz="2400" baseline="30000">
                <a:cs typeface="Times New Roman" pitchFamily="18" charset="0"/>
              </a:rPr>
              <a:t>1/</a:t>
            </a:r>
            <a:r>
              <a:rPr lang="cs-CZ" altLang="cs-CZ" sz="2400" i="1" baseline="30000">
                <a:cs typeface="Times New Roman" pitchFamily="18" charset="0"/>
              </a:rPr>
              <a:t>G</a:t>
            </a:r>
          </a:p>
          <a:p>
            <a:pPr>
              <a:spcBef>
                <a:spcPct val="0"/>
              </a:spcBef>
              <a:buNone/>
            </a:pPr>
            <a:r>
              <a:rPr lang="cs-CZ" altLang="cs-CZ" sz="2400" i="1">
                <a:cs typeface="Times New Roman" pitchFamily="18" charset="0"/>
              </a:rPr>
              <a:t>R</a:t>
            </a:r>
            <a:r>
              <a:rPr lang="cs-CZ" altLang="cs-CZ" sz="2400" baseline="-25000">
                <a:cs typeface="Times New Roman" pitchFamily="18" charset="0"/>
              </a:rPr>
              <a:t>0</a:t>
            </a:r>
            <a:r>
              <a:rPr lang="cs-CZ" altLang="cs-CZ" sz="2400">
                <a:cs typeface="Times New Roman" pitchFamily="18" charset="0"/>
              </a:rPr>
              <a:t> = </a:t>
            </a:r>
            <a:r>
              <a:rPr lang="el-GR" altLang="cs-CZ" sz="2400" i="1">
                <a:cs typeface="Times New Roman" pitchFamily="18" charset="0"/>
              </a:rPr>
              <a:t>λ</a:t>
            </a:r>
            <a:r>
              <a:rPr lang="cs-CZ" altLang="cs-CZ" sz="2400" i="1" baseline="30000">
                <a:cs typeface="Times New Roman" pitchFamily="18" charset="0"/>
              </a:rPr>
              <a:t>G</a:t>
            </a:r>
            <a:endParaRPr lang="cs-CZ" altLang="cs-CZ" sz="2400" i="1">
              <a:cs typeface="Times New Roman" pitchFamily="18" charset="0"/>
            </a:endParaRPr>
          </a:p>
          <a:p>
            <a:pPr>
              <a:spcBef>
                <a:spcPct val="0"/>
              </a:spcBef>
              <a:buFontTx/>
              <a:buNone/>
            </a:pPr>
            <a:endParaRPr lang="cs-CZ" altLang="cs-CZ" sz="2400">
              <a:cs typeface="Times New Roman" pitchFamily="18" charset="0"/>
            </a:endParaRPr>
          </a:p>
        </p:txBody>
      </p:sp>
      <p:graphicFrame>
        <p:nvGraphicFramePr>
          <p:cNvPr id="6" name="Graf 5">
            <a:extLst>
              <a:ext uri="{FF2B5EF4-FFF2-40B4-BE49-F238E27FC236}">
                <a16:creationId xmlns:a16="http://schemas.microsoft.com/office/drawing/2014/main" id="{659B8A10-5A23-49FA-B662-D7FD70F7889E}"/>
              </a:ext>
            </a:extLst>
          </p:cNvPr>
          <p:cNvGraphicFramePr>
            <a:graphicFrameLocks/>
          </p:cNvGraphicFramePr>
          <p:nvPr/>
        </p:nvGraphicFramePr>
        <p:xfrm>
          <a:off x="0" y="1066800"/>
          <a:ext cx="70866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2">
            <a:extLst>
              <a:ext uri="{FF2B5EF4-FFF2-40B4-BE49-F238E27FC236}">
                <a16:creationId xmlns:a16="http://schemas.microsoft.com/office/drawing/2014/main" id="{E1032785-C108-4C62-BF37-8D0FC7A24C60}"/>
              </a:ext>
            </a:extLst>
          </p:cNvPr>
          <p:cNvSpPr txBox="1">
            <a:spLocks noChangeArrowheads="1"/>
          </p:cNvSpPr>
          <p:nvPr/>
        </p:nvSpPr>
        <p:spPr>
          <a:xfrm>
            <a:off x="0" y="91592"/>
            <a:ext cx="70866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sz="4000"/>
              <a:t>Matrix model for Czechia</a:t>
            </a:r>
            <a:endParaRPr lang="en-GB" altLang="cs-CZ" sz="4000" kern="0" dirty="0"/>
          </a:p>
        </p:txBody>
      </p:sp>
    </p:spTree>
    <p:extLst>
      <p:ext uri="{BB962C8B-B14F-4D97-AF65-F5344CB8AC3E}">
        <p14:creationId xmlns:p14="http://schemas.microsoft.com/office/powerpoint/2010/main" val="3838407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12EA50-1197-4FB3-A791-048EB9D8B73A}"/>
              </a:ext>
            </a:extLst>
          </p:cNvPr>
          <p:cNvSpPr txBox="1">
            <a:spLocks noChangeArrowheads="1"/>
          </p:cNvSpPr>
          <p:nvPr/>
        </p:nvSpPr>
        <p:spPr bwMode="auto">
          <a:xfrm>
            <a:off x="233450" y="914400"/>
            <a:ext cx="856884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cs-CZ" altLang="en-US" sz="2600"/>
              <a:t>All calculations will be demonstrated in Excel with Czech data</a:t>
            </a:r>
            <a:endParaRPr lang="en-US" altLang="en-US" sz="2600"/>
          </a:p>
        </p:txBody>
      </p:sp>
      <p:sp>
        <p:nvSpPr>
          <p:cNvPr id="3" name="Rectangle 2">
            <a:extLst>
              <a:ext uri="{FF2B5EF4-FFF2-40B4-BE49-F238E27FC236}">
                <a16:creationId xmlns:a16="http://schemas.microsoft.com/office/drawing/2014/main" id="{206730D2-46CE-4CFD-A856-7B28E5D46EBF}"/>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Tutorial</a:t>
            </a:r>
          </a:p>
        </p:txBody>
      </p:sp>
      <p:sp>
        <p:nvSpPr>
          <p:cNvPr id="4" name="Rectangle 2">
            <a:extLst>
              <a:ext uri="{FF2B5EF4-FFF2-40B4-BE49-F238E27FC236}">
                <a16:creationId xmlns:a16="http://schemas.microsoft.com/office/drawing/2014/main" id="{8C20B417-7A2D-4FFD-BE48-BBBA9BEAAB3D}"/>
              </a:ext>
            </a:extLst>
          </p:cNvPr>
          <p:cNvSpPr txBox="1">
            <a:spLocks noChangeArrowheads="1"/>
          </p:cNvSpPr>
          <p:nvPr/>
        </p:nvSpPr>
        <p:spPr>
          <a:xfrm>
            <a:off x="645529" y="1480787"/>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Homework</a:t>
            </a:r>
          </a:p>
        </p:txBody>
      </p:sp>
      <p:sp>
        <p:nvSpPr>
          <p:cNvPr id="5" name="TextBox 1">
            <a:extLst>
              <a:ext uri="{FF2B5EF4-FFF2-40B4-BE49-F238E27FC236}">
                <a16:creationId xmlns:a16="http://schemas.microsoft.com/office/drawing/2014/main" id="{ACC27D1C-07A2-4C3C-AD31-1E6176622B05}"/>
              </a:ext>
            </a:extLst>
          </p:cNvPr>
          <p:cNvSpPr txBox="1">
            <a:spLocks noChangeArrowheads="1"/>
          </p:cNvSpPr>
          <p:nvPr/>
        </p:nvSpPr>
        <p:spPr bwMode="auto">
          <a:xfrm>
            <a:off x="219595" y="2438400"/>
            <a:ext cx="856884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pPr>
            <a:r>
              <a:rPr lang="cs-CZ" altLang="en-US" sz="2600" b="1" dirty="0"/>
              <a:t>F</a:t>
            </a:r>
            <a:r>
              <a:rPr lang="en-US" altLang="en-US" sz="2600" b="1" dirty="0" err="1"/>
              <a:t>ind</a:t>
            </a:r>
            <a:r>
              <a:rPr lang="en-US" altLang="en-US" sz="2600" b="1" dirty="0"/>
              <a:t> data for calculation of demographic characteristics</a:t>
            </a:r>
            <a:br>
              <a:rPr lang="cs-CZ" altLang="en-US" sz="2600" b="1" dirty="0"/>
            </a:br>
            <a:r>
              <a:rPr lang="en-US" altLang="en-US" sz="2600" b="1" dirty="0"/>
              <a:t>from your home countries</a:t>
            </a:r>
            <a:endParaRPr lang="cs-CZ" altLang="en-US" sz="2600" b="1" dirty="0"/>
          </a:p>
          <a:p>
            <a:pPr marL="342900" indent="-342900">
              <a:spcBef>
                <a:spcPct val="0"/>
              </a:spcBef>
            </a:pPr>
            <a:r>
              <a:rPr lang="en-US" altLang="en-US" sz="2400" dirty="0"/>
              <a:t>summarize it graphically (e.g. the age distribution of mortality) </a:t>
            </a:r>
            <a:endParaRPr lang="cs-CZ" altLang="en-US" sz="2400" dirty="0"/>
          </a:p>
          <a:p>
            <a:pPr marL="342900" indent="-342900">
              <a:spcBef>
                <a:spcPct val="0"/>
              </a:spcBef>
            </a:pPr>
            <a:r>
              <a:rPr lang="cs-CZ" altLang="en-US" sz="2400" dirty="0"/>
              <a:t>c</a:t>
            </a:r>
            <a:r>
              <a:rPr lang="en-US" altLang="en-US" sz="2400" dirty="0" err="1"/>
              <a:t>alculate</a:t>
            </a:r>
            <a:r>
              <a:rPr lang="en-US" altLang="en-US" sz="2400" dirty="0"/>
              <a:t> </a:t>
            </a:r>
            <a:r>
              <a:rPr lang="cs-CZ" altLang="en-US" sz="2400" dirty="0"/>
              <a:t>all </a:t>
            </a:r>
            <a:r>
              <a:rPr lang="en-US" altLang="en-US" sz="2400" dirty="0"/>
              <a:t>demographic characteristics</a:t>
            </a:r>
            <a:endParaRPr lang="cs-CZ" altLang="en-US" sz="2400" dirty="0"/>
          </a:p>
          <a:p>
            <a:pPr marL="342900" indent="-342900">
              <a:spcBef>
                <a:spcPct val="0"/>
              </a:spcBef>
            </a:pPr>
            <a:r>
              <a:rPr lang="en-US" altLang="en-US" sz="2400" dirty="0">
                <a:solidFill>
                  <a:srgbClr val="777777"/>
                </a:solidFill>
              </a:rPr>
              <a:t>make the matrix projection model for a few upcoming decades</a:t>
            </a:r>
          </a:p>
          <a:p>
            <a:pPr marL="342900" indent="-342900">
              <a:spcBef>
                <a:spcPct val="0"/>
              </a:spcBef>
            </a:pPr>
            <a:r>
              <a:rPr lang="cs-CZ" altLang="en-US" sz="2400" dirty="0"/>
              <a:t>We will compare the values </a:t>
            </a:r>
            <a:endParaRPr lang="en-US" altLang="en-US" sz="2400" dirty="0"/>
          </a:p>
          <a:p>
            <a:pPr>
              <a:spcBef>
                <a:spcPct val="0"/>
              </a:spcBef>
              <a:buFontTx/>
              <a:buNone/>
            </a:pPr>
            <a:r>
              <a:rPr lang="en-US" altLang="en-US" sz="1700" dirty="0"/>
              <a:t>To calculate the demographic characteristics, we need </a:t>
            </a:r>
            <a:r>
              <a:rPr lang="en-US" altLang="en-US" sz="1700" b="1" dirty="0"/>
              <a:t>age-specific population size, death rate, and natality, preferably all for women</a:t>
            </a:r>
            <a:r>
              <a:rPr lang="en-US" altLang="en-US" sz="1700" dirty="0"/>
              <a:t> (mothers and daughters for natality). In Czechia, all data in yearly resolution are freely available on the website of Czech Statistical Office (even too much so it takes some time to find the appropriate table), and you should try to find something similarly detailed in your home country, probably published in your native language. If you will find out such data are not publicly available, try to get at least some summary. Try to get recent data, but avoid 2020 when the mortality was largely affected by covid (it is actually interesting to compare 2019 and 2020, but it is not part of this homework).</a:t>
            </a:r>
          </a:p>
        </p:txBody>
      </p:sp>
    </p:spTree>
    <p:extLst>
      <p:ext uri="{BB962C8B-B14F-4D97-AF65-F5344CB8AC3E}">
        <p14:creationId xmlns:p14="http://schemas.microsoft.com/office/powerpoint/2010/main" val="115775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809678"/>
            <a:ext cx="5560956" cy="441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624746" y="5111237"/>
            <a:ext cx="816512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err="1"/>
              <a:t>Typ</a:t>
            </a:r>
            <a:r>
              <a:rPr lang="cs-CZ" altLang="cs-CZ" sz="2400" dirty="0"/>
              <a:t>e</a:t>
            </a:r>
            <a:r>
              <a:rPr lang="en-GB" altLang="cs-CZ" sz="2400" dirty="0"/>
              <a:t> I </a:t>
            </a:r>
            <a:r>
              <a:rPr lang="cs-CZ" altLang="cs-CZ" sz="2400" dirty="0"/>
              <a:t>– low juvenile mortality (people in developed countries)</a:t>
            </a:r>
          </a:p>
          <a:p>
            <a:pPr>
              <a:spcBef>
                <a:spcPct val="50000"/>
              </a:spcBef>
              <a:buFontTx/>
              <a:buNone/>
            </a:pPr>
            <a:r>
              <a:rPr lang="cs-CZ" altLang="cs-CZ" sz="2400" dirty="0"/>
              <a:t>Type</a:t>
            </a:r>
            <a:r>
              <a:rPr lang="en-GB" altLang="cs-CZ" sz="2400" dirty="0"/>
              <a:t> II </a:t>
            </a:r>
            <a:r>
              <a:rPr lang="cs-CZ" altLang="cs-CZ" sz="2400" dirty="0"/>
              <a:t>– constant mortality (rather theoretical)</a:t>
            </a:r>
          </a:p>
          <a:p>
            <a:pPr>
              <a:spcBef>
                <a:spcPct val="50000"/>
              </a:spcBef>
              <a:buFontTx/>
              <a:buNone/>
            </a:pPr>
            <a:r>
              <a:rPr lang="en-GB" altLang="cs-CZ" sz="2400" dirty="0" err="1"/>
              <a:t>Typ</a:t>
            </a:r>
            <a:r>
              <a:rPr lang="cs-CZ" altLang="cs-CZ" sz="2400" dirty="0"/>
              <a:t>e</a:t>
            </a:r>
            <a:r>
              <a:rPr lang="en-GB" altLang="cs-CZ" sz="2400" dirty="0"/>
              <a:t> III </a:t>
            </a:r>
            <a:r>
              <a:rPr lang="cs-CZ" altLang="cs-CZ" sz="2400" dirty="0"/>
              <a:t>– high juvenile mortality (fish)</a:t>
            </a:r>
            <a:endParaRPr lang="en-GB" altLang="cs-CZ" sz="2400" dirty="0"/>
          </a:p>
        </p:txBody>
      </p:sp>
      <p:sp>
        <p:nvSpPr>
          <p:cNvPr id="22533" name="Rectangle 5"/>
          <p:cNvSpPr>
            <a:spLocks noChangeArrowheads="1"/>
          </p:cNvSpPr>
          <p:nvPr/>
        </p:nvSpPr>
        <p:spPr bwMode="auto">
          <a:xfrm>
            <a:off x="6046674" y="2751677"/>
            <a:ext cx="27432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cs-CZ" altLang="cs-CZ" sz="2400"/>
          </a:p>
        </p:txBody>
      </p:sp>
      <p:sp>
        <p:nvSpPr>
          <p:cNvPr id="22534" name="Text Box 6"/>
          <p:cNvSpPr txBox="1">
            <a:spLocks noChangeArrowheads="1"/>
          </p:cNvSpPr>
          <p:nvPr/>
        </p:nvSpPr>
        <p:spPr bwMode="auto">
          <a:xfrm>
            <a:off x="6046674" y="1913753"/>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cs-CZ" sz="2400" dirty="0" err="1"/>
              <a:t>Typ</a:t>
            </a:r>
            <a:r>
              <a:rPr lang="cs-CZ" altLang="cs-CZ" sz="2400" dirty="0"/>
              <a:t>e</a:t>
            </a:r>
            <a:r>
              <a:rPr lang="en-GB" altLang="cs-CZ" sz="2400" dirty="0"/>
              <a:t> I </a:t>
            </a:r>
            <a:r>
              <a:rPr lang="cs-CZ" altLang="cs-CZ" sz="2400" dirty="0"/>
              <a:t>very rare, rather like this:</a:t>
            </a:r>
            <a:endParaRPr lang="en-GB" altLang="cs-CZ" sz="2400" dirty="0"/>
          </a:p>
        </p:txBody>
      </p:sp>
      <p:sp>
        <p:nvSpPr>
          <p:cNvPr id="22536" name="Text Box 8"/>
          <p:cNvSpPr txBox="1">
            <a:spLocks noChangeArrowheads="1"/>
          </p:cNvSpPr>
          <p:nvPr/>
        </p:nvSpPr>
        <p:spPr bwMode="auto">
          <a:xfrm>
            <a:off x="6618174" y="2751677"/>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1800"/>
              <a:t>high infant mortality</a:t>
            </a:r>
            <a:endParaRPr lang="en-GB" altLang="cs-CZ" sz="1800"/>
          </a:p>
        </p:txBody>
      </p:sp>
      <p:sp>
        <p:nvSpPr>
          <p:cNvPr id="9" name="Rectangle 2">
            <a:extLst>
              <a:ext uri="{FF2B5EF4-FFF2-40B4-BE49-F238E27FC236}">
                <a16:creationId xmlns:a16="http://schemas.microsoft.com/office/drawing/2014/main" id="{0923BB49-E7D2-45DF-A24A-9BADA69F076A}"/>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Survival curves</a:t>
            </a:r>
            <a:endParaRPr lang="en-GB" altLang="cs-CZ" sz="4000" kern="0"/>
          </a:p>
        </p:txBody>
      </p:sp>
      <p:sp>
        <p:nvSpPr>
          <p:cNvPr id="10" name="Line 4">
            <a:extLst>
              <a:ext uri="{FF2B5EF4-FFF2-40B4-BE49-F238E27FC236}">
                <a16:creationId xmlns:a16="http://schemas.microsoft.com/office/drawing/2014/main" id="{B459CD45-61D0-46FB-8313-A9F4C00256A8}"/>
              </a:ext>
            </a:extLst>
          </p:cNvPr>
          <p:cNvSpPr>
            <a:spLocks noChangeShapeType="1"/>
          </p:cNvSpPr>
          <p:nvPr/>
        </p:nvSpPr>
        <p:spPr bwMode="auto">
          <a:xfrm flipH="1">
            <a:off x="6199074" y="2936343"/>
            <a:ext cx="419100" cy="1846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
            <a:extLst>
              <a:ext uri="{FF2B5EF4-FFF2-40B4-BE49-F238E27FC236}">
                <a16:creationId xmlns:a16="http://schemas.microsoft.com/office/drawing/2014/main" id="{C0262D30-832F-4064-BB2A-5CC247934810}"/>
              </a:ext>
            </a:extLst>
          </p:cNvPr>
          <p:cNvSpPr txBox="1">
            <a:spLocks noChangeArrowheads="1"/>
          </p:cNvSpPr>
          <p:nvPr/>
        </p:nvSpPr>
        <p:spPr bwMode="auto">
          <a:xfrm rot="16200000">
            <a:off x="-742844" y="2622821"/>
            <a:ext cx="2749038" cy="430887"/>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200" i="1" dirty="0"/>
              <a:t>l</a:t>
            </a:r>
            <a:r>
              <a:rPr lang="cs-CZ" altLang="cs-CZ" sz="2200" dirty="0"/>
              <a:t> (survival; log-scale)</a:t>
            </a:r>
            <a:endParaRPr lang="en-GB" altLang="cs-CZ" sz="2200" dirty="0"/>
          </a:p>
        </p:txBody>
      </p:sp>
      <p:sp>
        <p:nvSpPr>
          <p:cNvPr id="14" name="Volný tvar: obrazec 13">
            <a:extLst>
              <a:ext uri="{FF2B5EF4-FFF2-40B4-BE49-F238E27FC236}">
                <a16:creationId xmlns:a16="http://schemas.microsoft.com/office/drawing/2014/main" id="{12CBD041-82F1-4ECD-B4CF-B76DF9CEABDE}"/>
              </a:ext>
            </a:extLst>
          </p:cNvPr>
          <p:cNvSpPr/>
          <p:nvPr/>
        </p:nvSpPr>
        <p:spPr bwMode="auto">
          <a:xfrm>
            <a:off x="6067456" y="2751677"/>
            <a:ext cx="2743200" cy="1911927"/>
          </a:xfrm>
          <a:custGeom>
            <a:avLst/>
            <a:gdLst>
              <a:gd name="connsiteX0" fmla="*/ 0 w 2743200"/>
              <a:gd name="connsiteY0" fmla="*/ 0 h 1911927"/>
              <a:gd name="connsiteX1" fmla="*/ 207818 w 2743200"/>
              <a:gd name="connsiteY1" fmla="*/ 498764 h 1911927"/>
              <a:gd name="connsiteX2" fmla="*/ 1205345 w 2743200"/>
              <a:gd name="connsiteY2" fmla="*/ 748145 h 1911927"/>
              <a:gd name="connsiteX3" fmla="*/ 2022763 w 2743200"/>
              <a:gd name="connsiteY3" fmla="*/ 900545 h 1911927"/>
              <a:gd name="connsiteX4" fmla="*/ 2479963 w 2743200"/>
              <a:gd name="connsiteY4" fmla="*/ 1163782 h 1911927"/>
              <a:gd name="connsiteX5" fmla="*/ 2743200 w 2743200"/>
              <a:gd name="connsiteY5" fmla="*/ 1911927 h 1911927"/>
              <a:gd name="connsiteX6" fmla="*/ 2743200 w 2743200"/>
              <a:gd name="connsiteY6" fmla="*/ 1911927 h 19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911927">
                <a:moveTo>
                  <a:pt x="0" y="0"/>
                </a:moveTo>
                <a:cubicBezTo>
                  <a:pt x="3463" y="187036"/>
                  <a:pt x="6927" y="374073"/>
                  <a:pt x="207818" y="498764"/>
                </a:cubicBezTo>
                <a:cubicBezTo>
                  <a:pt x="408709" y="623455"/>
                  <a:pt x="902854" y="681181"/>
                  <a:pt x="1205345" y="748145"/>
                </a:cubicBezTo>
                <a:cubicBezTo>
                  <a:pt x="1507836" y="815109"/>
                  <a:pt x="1810327" y="831272"/>
                  <a:pt x="2022763" y="900545"/>
                </a:cubicBezTo>
                <a:cubicBezTo>
                  <a:pt x="2235199" y="969818"/>
                  <a:pt x="2359890" y="995218"/>
                  <a:pt x="2479963" y="1163782"/>
                </a:cubicBezTo>
                <a:cubicBezTo>
                  <a:pt x="2600036" y="1332346"/>
                  <a:pt x="2743200" y="1911927"/>
                  <a:pt x="2743200" y="1911927"/>
                </a:cubicBezTo>
                <a:lnTo>
                  <a:pt x="2743200" y="1911927"/>
                </a:lnTo>
              </a:path>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21" name="Text Box 8">
            <a:extLst>
              <a:ext uri="{FF2B5EF4-FFF2-40B4-BE49-F238E27FC236}">
                <a16:creationId xmlns:a16="http://schemas.microsoft.com/office/drawing/2014/main" id="{26F70BF1-F251-4DBC-A242-0C1E85ACB02E}"/>
              </a:ext>
            </a:extLst>
          </p:cNvPr>
          <p:cNvSpPr txBox="1">
            <a:spLocks noChangeArrowheads="1"/>
          </p:cNvSpPr>
          <p:nvPr/>
        </p:nvSpPr>
        <p:spPr bwMode="auto">
          <a:xfrm>
            <a:off x="2933714" y="4643888"/>
            <a:ext cx="739032" cy="400110"/>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000"/>
              <a:t>age</a:t>
            </a:r>
            <a:endParaRPr lang="en-GB" altLang="cs-CZ" sz="2000"/>
          </a:p>
        </p:txBody>
      </p:sp>
    </p:spTree>
    <p:extLst>
      <p:ext uri="{BB962C8B-B14F-4D97-AF65-F5344CB8AC3E}">
        <p14:creationId xmlns:p14="http://schemas.microsoft.com/office/powerpoint/2010/main" val="248061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p:bldP spid="22536" grpId="0"/>
      <p:bldP spid="10"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l="27739" t="15084" r="30077" b="29340"/>
          <a:stretch/>
        </p:blipFill>
        <p:spPr bwMode="auto">
          <a:xfrm>
            <a:off x="0" y="555977"/>
            <a:ext cx="7170770" cy="531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5928466"/>
            <a:ext cx="7772400" cy="830997"/>
          </a:xfrm>
          <a:prstGeom prst="rect">
            <a:avLst/>
          </a:prstGeom>
          <a:noFill/>
        </p:spPr>
        <p:txBody>
          <a:bodyPr wrap="square" rtlCol="0">
            <a:spAutoFit/>
          </a:bodyPr>
          <a:lstStyle/>
          <a:p>
            <a:r>
              <a:rPr lang="cs-CZ"/>
              <a:t>High infant mortality (comparable to mortality in age of 50),</a:t>
            </a:r>
          </a:p>
          <a:p>
            <a:r>
              <a:rPr lang="cs-CZ"/>
              <a:t>minimum between 5 to 15 years</a:t>
            </a:r>
            <a:endParaRPr lang="en-US"/>
          </a:p>
        </p:txBody>
      </p:sp>
      <p:sp>
        <p:nvSpPr>
          <p:cNvPr id="5" name="Text Box 8">
            <a:extLst>
              <a:ext uri="{FF2B5EF4-FFF2-40B4-BE49-F238E27FC236}">
                <a16:creationId xmlns:a16="http://schemas.microsoft.com/office/drawing/2014/main" id="{C7C8C631-AC79-4C4E-AE3C-66401EE6627C}"/>
              </a:ext>
            </a:extLst>
          </p:cNvPr>
          <p:cNvSpPr txBox="1">
            <a:spLocks noChangeArrowheads="1"/>
          </p:cNvSpPr>
          <p:nvPr/>
        </p:nvSpPr>
        <p:spPr bwMode="auto">
          <a:xfrm>
            <a:off x="762000" y="838200"/>
            <a:ext cx="7170770" cy="830997"/>
          </a:xfrm>
          <a:prstGeom prst="rect">
            <a:avLst/>
          </a:prstGeom>
          <a:solidFill>
            <a:srgbClr val="FFFFFF"/>
          </a:solidFill>
          <a:ln>
            <a:noFill/>
          </a:ln>
          <a:effec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cs-CZ" altLang="cs-CZ" sz="2400" dirty="0"/>
              <a:t>mortality per age class and sex (per 100 000 inhab.)</a:t>
            </a:r>
            <a:br>
              <a:rPr lang="cs-CZ" altLang="cs-CZ" sz="2400" dirty="0"/>
            </a:br>
            <a:r>
              <a:rPr lang="cs-CZ" altLang="cs-CZ" sz="2400" dirty="0"/>
              <a:t>     men    women    total</a:t>
            </a:r>
            <a:endParaRPr lang="en-GB" altLang="cs-CZ" sz="2400" dirty="0"/>
          </a:p>
        </p:txBody>
      </p:sp>
      <p:sp>
        <p:nvSpPr>
          <p:cNvPr id="6" name="Rectangle 2">
            <a:extLst>
              <a:ext uri="{FF2B5EF4-FFF2-40B4-BE49-F238E27FC236}">
                <a16:creationId xmlns:a16="http://schemas.microsoft.com/office/drawing/2014/main" id="{A4E66F61-D5B6-4BC2-B164-10C1BACF1190}"/>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sz="4000"/>
              <a:t>Age specific mortality in Czechia</a:t>
            </a:r>
            <a:endParaRPr lang="en-GB" altLang="cs-CZ" sz="4000" kern="0" dirty="0"/>
          </a:p>
        </p:txBody>
      </p:sp>
    </p:spTree>
    <p:extLst>
      <p:ext uri="{BB962C8B-B14F-4D97-AF65-F5344CB8AC3E}">
        <p14:creationId xmlns:p14="http://schemas.microsoft.com/office/powerpoint/2010/main" val="124369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Box 1"/>
          <p:cNvSpPr txBox="1">
            <a:spLocks noChangeArrowheads="1"/>
          </p:cNvSpPr>
          <p:nvPr/>
        </p:nvSpPr>
        <p:spPr bwMode="auto">
          <a:xfrm>
            <a:off x="152400" y="1143000"/>
            <a:ext cx="88392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cs-CZ" altLang="en-US" i="1" dirty="0"/>
              <a:t>e</a:t>
            </a:r>
            <a:r>
              <a:rPr lang="cs-CZ" altLang="en-US" i="1" baseline="-25000" dirty="0"/>
              <a:t>x </a:t>
            </a:r>
            <a:r>
              <a:rPr lang="cs-CZ" altLang="en-US" dirty="0"/>
              <a:t>– How long will I likely live, when I am x years old now</a:t>
            </a:r>
          </a:p>
          <a:p>
            <a:endParaRPr lang="cs-CZ" altLang="en-US" dirty="0"/>
          </a:p>
          <a:p>
            <a:endParaRPr lang="cs-CZ" altLang="en-US" i="1" dirty="0"/>
          </a:p>
          <a:p>
            <a:endParaRPr lang="cs-CZ" altLang="en-US" i="1" dirty="0"/>
          </a:p>
          <a:p>
            <a:r>
              <a:rPr lang="cs-CZ" altLang="en-US" i="1" baseline="-25000" dirty="0"/>
              <a:t>t</a:t>
            </a:r>
            <a:r>
              <a:rPr lang="cs-CZ" altLang="en-US" i="1" dirty="0"/>
              <a:t>p</a:t>
            </a:r>
            <a:r>
              <a:rPr lang="cs-CZ" altLang="en-US" i="1" baseline="-25000" dirty="0"/>
              <a:t>x</a:t>
            </a:r>
            <a:r>
              <a:rPr lang="cs-CZ" altLang="en-US" dirty="0"/>
              <a:t> – probability that I will live </a:t>
            </a:r>
            <a:r>
              <a:rPr lang="cs-CZ" altLang="en-US" i="1" dirty="0"/>
              <a:t>t</a:t>
            </a:r>
            <a:r>
              <a:rPr lang="cs-CZ" altLang="en-US" dirty="0"/>
              <a:t> years from now when I am </a:t>
            </a:r>
            <a:r>
              <a:rPr lang="cs-CZ" altLang="en-US" i="1" dirty="0"/>
              <a:t>x</a:t>
            </a:r>
            <a:r>
              <a:rPr lang="cs-CZ" altLang="en-US" dirty="0"/>
              <a:t> now</a:t>
            </a:r>
            <a:br>
              <a:rPr lang="cs-CZ" altLang="en-US" dirty="0"/>
            </a:br>
            <a:r>
              <a:rPr lang="cs-CZ" altLang="en-US" sz="2200" dirty="0"/>
              <a:t>	(like </a:t>
            </a:r>
            <a:r>
              <a:rPr lang="cs-CZ" altLang="en-US" sz="2200" i="1" dirty="0"/>
              <a:t>l</a:t>
            </a:r>
            <a:r>
              <a:rPr lang="cs-CZ" altLang="en-US" sz="2200" dirty="0"/>
              <a:t>, but based on proportion of individuals who reached age </a:t>
            </a:r>
            <a:r>
              <a:rPr lang="cs-CZ" altLang="en-US" sz="2200" i="1" dirty="0"/>
              <a:t>x</a:t>
            </a:r>
            <a:r>
              <a:rPr lang="cs-CZ" altLang="en-US" sz="2200" dirty="0"/>
              <a:t>)</a:t>
            </a:r>
            <a:endParaRPr lang="cs-CZ" altLang="en-US" sz="2200" i="1" dirty="0"/>
          </a:p>
          <a:p>
            <a:r>
              <a:rPr lang="cs-CZ" altLang="en-US" i="1" dirty="0"/>
              <a:t>l</a:t>
            </a:r>
            <a:r>
              <a:rPr lang="cs-CZ" altLang="en-US" i="1" baseline="-25000" dirty="0"/>
              <a:t>x</a:t>
            </a:r>
            <a:r>
              <a:rPr lang="cs-CZ" altLang="en-US" i="1" dirty="0"/>
              <a:t> </a:t>
            </a:r>
            <a:r>
              <a:rPr lang="cs-CZ" altLang="en-US" dirty="0"/>
              <a:t>– proportion of people from a hypothetical cohort</a:t>
            </a:r>
            <a:br>
              <a:rPr lang="cs-CZ" altLang="en-US" dirty="0"/>
            </a:br>
            <a:r>
              <a:rPr lang="cs-CZ" altLang="en-US" dirty="0"/>
              <a:t>	which will reach age </a:t>
            </a:r>
            <a:r>
              <a:rPr lang="cs-CZ" altLang="en-US" i="1" dirty="0"/>
              <a:t>x</a:t>
            </a:r>
            <a:r>
              <a:rPr lang="cs-CZ" altLang="en-US" dirty="0"/>
              <a:t> (based on mortality in particular year)</a:t>
            </a:r>
          </a:p>
          <a:p>
            <a:r>
              <a:rPr lang="cs-CZ" altLang="en-US" dirty="0"/>
              <a:t>Usually reported: </a:t>
            </a:r>
            <a:r>
              <a:rPr lang="cs-CZ" altLang="en-US" i="1" dirty="0"/>
              <a:t>e</a:t>
            </a:r>
            <a:r>
              <a:rPr lang="cs-CZ" altLang="en-US" baseline="-25000" dirty="0"/>
              <a:t>0</a:t>
            </a:r>
            <a:r>
              <a:rPr lang="cs-CZ" altLang="en-US" i="1" baseline="-25000" dirty="0"/>
              <a:t> </a:t>
            </a:r>
            <a:r>
              <a:rPr lang="cs-CZ" altLang="en-US" dirty="0"/>
              <a:t>– life expectancy at birth</a:t>
            </a:r>
            <a:endParaRPr lang="cs-CZ" altLang="en-US" b="1" dirty="0"/>
          </a:p>
          <a:p>
            <a:pPr algn="ctr"/>
            <a:r>
              <a:rPr lang="cs-CZ" altLang="en-US" dirty="0"/>
              <a:t>      can be simplified with </a:t>
            </a:r>
            <a:r>
              <a:rPr lang="cs-CZ" altLang="en-US" i="1" dirty="0"/>
              <a:t>l</a:t>
            </a:r>
            <a:r>
              <a:rPr lang="cs-CZ" altLang="en-US" baseline="-25000" dirty="0"/>
              <a:t>0</a:t>
            </a:r>
            <a:r>
              <a:rPr lang="cs-CZ" altLang="en-US" dirty="0"/>
              <a:t> = 1 („complete“ cohort at the beginning):</a:t>
            </a:r>
          </a:p>
          <a:p>
            <a:endParaRPr lang="cs-CZ" altLang="en-US" dirty="0"/>
          </a:p>
          <a:p>
            <a:r>
              <a:rPr lang="cs-CZ" altLang="en-US" i="1" dirty="0"/>
              <a:t>e</a:t>
            </a:r>
            <a:r>
              <a:rPr lang="cs-CZ" altLang="en-US" baseline="-25000" dirty="0"/>
              <a:t>0</a:t>
            </a:r>
            <a:r>
              <a:rPr lang="cs-CZ" altLang="en-US" dirty="0"/>
              <a:t> =          </a:t>
            </a:r>
            <a:r>
              <a:rPr lang="cs-CZ" altLang="en-US" i="1" dirty="0"/>
              <a:t>l</a:t>
            </a:r>
            <a:r>
              <a:rPr lang="cs-CZ" altLang="en-US" i="1" baseline="-25000" dirty="0"/>
              <a:t>t</a:t>
            </a:r>
            <a:endParaRPr lang="cs-CZ" altLang="en-US" dirty="0"/>
          </a:p>
          <a:p>
            <a:endParaRPr lang="cs-CZ" altLang="en-US" dirty="0"/>
          </a:p>
          <a:p>
            <a:r>
              <a:rPr lang="cs-CZ" altLang="en-US" dirty="0"/>
              <a:t>An overall characteristic summarizing present mortality</a:t>
            </a:r>
            <a:br>
              <a:rPr lang="cs-CZ" altLang="en-US" dirty="0"/>
            </a:br>
            <a:r>
              <a:rPr lang="cs-CZ" altLang="en-US" dirty="0"/>
              <a:t>in all age classes.</a:t>
            </a:r>
            <a:endParaRPr lang="en-US" altLang="en-US" dirty="0"/>
          </a:p>
        </p:txBody>
      </p:sp>
      <p:pic>
        <p:nvPicPr>
          <p:cNvPr id="11" name="Grafický objekt 10">
            <a:extLst>
              <a:ext uri="{FF2B5EF4-FFF2-40B4-BE49-F238E27FC236}">
                <a16:creationId xmlns:a16="http://schemas.microsoft.com/office/drawing/2014/main" id="{6BD60AEE-3536-477D-A428-84BAFA551C78}"/>
              </a:ext>
            </a:extLst>
          </p:cNvPr>
          <p:cNvPicPr>
            <a:picLocks noChangeAspect="1"/>
          </p:cNvPicPr>
          <p:nvPr/>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r="53846"/>
          <a:stretch/>
        </p:blipFill>
        <p:spPr>
          <a:xfrm>
            <a:off x="521677" y="1543653"/>
            <a:ext cx="2171700" cy="1148330"/>
          </a:xfrm>
          <a:prstGeom prst="rect">
            <a:avLst/>
          </a:prstGeom>
        </p:spPr>
      </p:pic>
      <p:pic>
        <p:nvPicPr>
          <p:cNvPr id="13" name="Grafický objekt 12">
            <a:extLst>
              <a:ext uri="{FF2B5EF4-FFF2-40B4-BE49-F238E27FC236}">
                <a16:creationId xmlns:a16="http://schemas.microsoft.com/office/drawing/2014/main" id="{73DBA961-EA1A-4EB1-AC9D-F69D120E748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19836" y="1752600"/>
            <a:ext cx="2586595" cy="542866"/>
          </a:xfrm>
          <a:prstGeom prst="rect">
            <a:avLst/>
          </a:prstGeom>
        </p:spPr>
      </p:pic>
      <p:pic>
        <p:nvPicPr>
          <p:cNvPr id="14" name="Grafický objekt 13">
            <a:extLst>
              <a:ext uri="{FF2B5EF4-FFF2-40B4-BE49-F238E27FC236}">
                <a16:creationId xmlns:a16="http://schemas.microsoft.com/office/drawing/2014/main" id="{9F132728-7D1F-4BBC-B061-C98692B0FC2F}"/>
              </a:ext>
            </a:extLst>
          </p:cNvPr>
          <p:cNvPicPr>
            <a:picLocks noChangeAspect="1"/>
          </p:cNvPicPr>
          <p:nvPr/>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9460" r="66572"/>
          <a:stretch/>
        </p:blipFill>
        <p:spPr>
          <a:xfrm>
            <a:off x="838200" y="4802327"/>
            <a:ext cx="609600" cy="1065073"/>
          </a:xfrm>
          <a:prstGeom prst="rect">
            <a:avLst/>
          </a:prstGeom>
        </p:spPr>
      </p:pic>
      <p:sp>
        <p:nvSpPr>
          <p:cNvPr id="8" name="Rectangle 2">
            <a:extLst>
              <a:ext uri="{FF2B5EF4-FFF2-40B4-BE49-F238E27FC236}">
                <a16:creationId xmlns:a16="http://schemas.microsoft.com/office/drawing/2014/main" id="{3625E0B4-EBF5-4DAA-A839-CEDB0D1E486E}"/>
              </a:ext>
            </a:extLst>
          </p:cNvPr>
          <p:cNvSpPr txBox="1">
            <a:spLocks noChangeArrowheads="1"/>
          </p:cNvSpPr>
          <p:nvPr/>
        </p:nvSpPr>
        <p:spPr>
          <a:xfrm>
            <a:off x="631674" y="0"/>
            <a:ext cx="7772400" cy="1295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dirty="0"/>
              <a:t>Life expectancy</a:t>
            </a:r>
          </a:p>
          <a:p>
            <a:r>
              <a:rPr lang="cs-CZ" altLang="cs-CZ" sz="3000" kern="0" dirty="0"/>
              <a:t>- naděje dožití (střední délka života)</a:t>
            </a:r>
          </a:p>
        </p:txBody>
      </p:sp>
    </p:spTree>
    <p:extLst>
      <p:ext uri="{BB962C8B-B14F-4D97-AF65-F5344CB8AC3E}">
        <p14:creationId xmlns:p14="http://schemas.microsoft.com/office/powerpoint/2010/main" val="42462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6">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a:extLst>
              <a:ext uri="{FF2B5EF4-FFF2-40B4-BE49-F238E27FC236}">
                <a16:creationId xmlns:a16="http://schemas.microsoft.com/office/drawing/2014/main" id="{6BE3014C-8E23-49F1-ABE6-5E6B5BC0A418}"/>
              </a:ext>
            </a:extLst>
          </p:cNvPr>
          <p:cNvGraphicFramePr>
            <a:graphicFrameLocks noChangeAspect="1"/>
          </p:cNvGraphicFramePr>
          <p:nvPr>
            <p:extLst>
              <p:ext uri="{D42A27DB-BD31-4B8C-83A1-F6EECF244321}">
                <p14:modId xmlns:p14="http://schemas.microsoft.com/office/powerpoint/2010/main" val="3043316829"/>
              </p:ext>
            </p:extLst>
          </p:nvPr>
        </p:nvGraphicFramePr>
        <p:xfrm>
          <a:off x="603250" y="781050"/>
          <a:ext cx="4159250" cy="2266950"/>
        </p:xfrm>
        <a:graphic>
          <a:graphicData uri="http://schemas.openxmlformats.org/presentationml/2006/ole">
            <mc:AlternateContent xmlns:mc="http://schemas.openxmlformats.org/markup-compatibility/2006">
              <mc:Choice xmlns:v="urn:schemas-microsoft-com:vml" Requires="v">
                <p:oleObj name="Worksheet" r:id="rId2" imgW="2962306" imgH="1609723" progId="Excel.Sheet.8">
                  <p:embed/>
                </p:oleObj>
              </mc:Choice>
              <mc:Fallback>
                <p:oleObj name="Worksheet" r:id="rId2" imgW="2962306" imgH="1609723" progId="Excel.Sheet.8">
                  <p:embed/>
                  <p:pic>
                    <p:nvPicPr>
                      <p:cNvPr id="19458" name="Object 2"/>
                      <p:cNvPicPr>
                        <a:picLocks noChangeAspect="1" noChangeArrowheads="1"/>
                      </p:cNvPicPr>
                      <p:nvPr/>
                    </p:nvPicPr>
                    <p:blipFill>
                      <a:blip r:embed="rId3"/>
                      <a:srcRect/>
                      <a:stretch>
                        <a:fillRect/>
                      </a:stretch>
                    </p:blipFill>
                    <p:spPr bwMode="auto">
                      <a:xfrm>
                        <a:off x="603250" y="781050"/>
                        <a:ext cx="4159250" cy="2266950"/>
                      </a:xfrm>
                      <a:prstGeom prst="rect">
                        <a:avLst/>
                      </a:prstGeom>
                      <a:noFill/>
                      <a:ln>
                        <a:noFill/>
                      </a:ln>
                      <a:effectLst/>
                    </p:spPr>
                  </p:pic>
                </p:oleObj>
              </mc:Fallback>
            </mc:AlternateContent>
          </a:graphicData>
        </a:graphic>
      </p:graphicFrame>
      <p:graphicFrame>
        <p:nvGraphicFramePr>
          <p:cNvPr id="19458" name="Object 2"/>
          <p:cNvGraphicFramePr>
            <a:graphicFrameLocks noChangeAspect="1"/>
          </p:cNvGraphicFramePr>
          <p:nvPr>
            <p:extLst>
              <p:ext uri="{D42A27DB-BD31-4B8C-83A1-F6EECF244321}">
                <p14:modId xmlns:p14="http://schemas.microsoft.com/office/powerpoint/2010/main" val="4289926047"/>
              </p:ext>
            </p:extLst>
          </p:nvPr>
        </p:nvGraphicFramePr>
        <p:xfrm>
          <a:off x="603250" y="781050"/>
          <a:ext cx="6581775" cy="2266950"/>
        </p:xfrm>
        <a:graphic>
          <a:graphicData uri="http://schemas.openxmlformats.org/presentationml/2006/ole">
            <mc:AlternateContent xmlns:mc="http://schemas.openxmlformats.org/markup-compatibility/2006">
              <mc:Choice xmlns:v="urn:schemas-microsoft-com:vml" Requires="v">
                <p:oleObj name="Worksheet" r:id="rId4" imgW="4686432" imgH="1609576" progId="Excel.Sheet.8">
                  <p:embed/>
                </p:oleObj>
              </mc:Choice>
              <mc:Fallback>
                <p:oleObj name="Worksheet" r:id="rId4" imgW="4686432" imgH="1609576" progId="Excel.Sheet.8">
                  <p:embed/>
                  <p:pic>
                    <p:nvPicPr>
                      <p:cNvPr id="19458" name="Object 2"/>
                      <p:cNvPicPr>
                        <a:picLocks noChangeAspect="1" noChangeArrowheads="1"/>
                      </p:cNvPicPr>
                      <p:nvPr/>
                    </p:nvPicPr>
                    <p:blipFill>
                      <a:blip r:embed="rId5"/>
                      <a:srcRect/>
                      <a:stretch>
                        <a:fillRect/>
                      </a:stretch>
                    </p:blipFill>
                    <p:spPr bwMode="auto">
                      <a:xfrm>
                        <a:off x="603250" y="781050"/>
                        <a:ext cx="6581775" cy="2266950"/>
                      </a:xfrm>
                      <a:prstGeom prst="rect">
                        <a:avLst/>
                      </a:prstGeom>
                      <a:solidFill>
                        <a:srgbClr val="FFFFFF"/>
                      </a:solidFill>
                      <a:ln>
                        <a:noFill/>
                      </a:ln>
                      <a:effectLst/>
                    </p:spPr>
                  </p:pic>
                </p:oleObj>
              </mc:Fallback>
            </mc:AlternateContent>
          </a:graphicData>
        </a:graphic>
      </p:graphicFrame>
      <p:sp>
        <p:nvSpPr>
          <p:cNvPr id="19459" name="Text Box 3"/>
          <p:cNvSpPr txBox="1">
            <a:spLocks noChangeArrowheads="1"/>
          </p:cNvSpPr>
          <p:nvPr/>
        </p:nvSpPr>
        <p:spPr bwMode="auto">
          <a:xfrm>
            <a:off x="127715" y="3223310"/>
            <a:ext cx="8780318" cy="32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None/>
            </a:pPr>
            <a:r>
              <a:rPr lang="cs-CZ" altLang="cs-CZ" sz="2400" b="1" dirty="0">
                <a:cs typeface="Times New Roman" pitchFamily="18" charset="0"/>
              </a:rPr>
              <a:t>Life expectancy </a:t>
            </a:r>
            <a:r>
              <a:rPr lang="cs-CZ" altLang="cs-CZ" sz="2400" dirty="0">
                <a:cs typeface="Times New Roman" pitchFamily="18" charset="0"/>
              </a:rPr>
              <a:t>(how long will I likely live): </a:t>
            </a:r>
            <a:r>
              <a:rPr lang="cs-CZ" altLang="cs-CZ" sz="2400" b="1" i="1" dirty="0">
                <a:cs typeface="Times New Roman" pitchFamily="18" charset="0"/>
              </a:rPr>
              <a:t>e</a:t>
            </a:r>
            <a:r>
              <a:rPr lang="cs-CZ" altLang="cs-CZ" sz="2400" b="1" i="1" baseline="-25000" dirty="0">
                <a:cs typeface="Times New Roman" pitchFamily="18" charset="0"/>
              </a:rPr>
              <a:t>x</a:t>
            </a:r>
            <a:r>
              <a:rPr lang="cs-CZ" altLang="cs-CZ" sz="2400" dirty="0">
                <a:cs typeface="Times New Roman" pitchFamily="18" charset="0"/>
              </a:rPr>
              <a:t> = </a:t>
            </a:r>
            <a:r>
              <a:rPr lang="en-GB" altLang="cs-CZ" sz="2400" dirty="0"/>
              <a:t>Σ</a:t>
            </a:r>
            <a:r>
              <a:rPr lang="cs-CZ" altLang="cs-CZ" sz="2400" dirty="0"/>
              <a:t>(</a:t>
            </a:r>
            <a:r>
              <a:rPr lang="cs-CZ" altLang="cs-CZ" sz="2400" i="1" dirty="0"/>
              <a:t>l</a:t>
            </a:r>
            <a:r>
              <a:rPr lang="cs-CZ" altLang="cs-CZ" sz="2400" i="1" baseline="-25000" dirty="0"/>
              <a:t>x+t</a:t>
            </a:r>
            <a:r>
              <a:rPr lang="cs-CZ" altLang="cs-CZ" sz="2400" i="1" dirty="0"/>
              <a:t>/l</a:t>
            </a:r>
            <a:r>
              <a:rPr lang="cs-CZ" altLang="cs-CZ" sz="2400" i="1" baseline="-25000" dirty="0"/>
              <a:t>x</a:t>
            </a:r>
            <a:r>
              <a:rPr lang="cs-CZ" altLang="cs-CZ" sz="2400" dirty="0"/>
              <a:t>) = </a:t>
            </a:r>
            <a:r>
              <a:rPr lang="en-GB" altLang="cs-CZ" sz="2400" dirty="0"/>
              <a:t>Σ</a:t>
            </a:r>
            <a:r>
              <a:rPr lang="cs-CZ" altLang="cs-CZ" sz="2400" dirty="0"/>
              <a:t>(</a:t>
            </a:r>
            <a:r>
              <a:rPr lang="cs-CZ" altLang="cs-CZ" sz="2400" i="1" dirty="0"/>
              <a:t>l</a:t>
            </a:r>
            <a:r>
              <a:rPr lang="cs-CZ" altLang="cs-CZ" sz="2400" i="1" baseline="-25000" dirty="0"/>
              <a:t>x+t</a:t>
            </a:r>
            <a:r>
              <a:rPr lang="cs-CZ" altLang="cs-CZ" sz="2400" dirty="0"/>
              <a:t>)/</a:t>
            </a:r>
            <a:r>
              <a:rPr lang="cs-CZ" altLang="cs-CZ" sz="2400" i="1" dirty="0"/>
              <a:t>l</a:t>
            </a:r>
            <a:r>
              <a:rPr lang="cs-CZ" altLang="cs-CZ" sz="2400" i="1" baseline="-25000" dirty="0"/>
              <a:t>x</a:t>
            </a:r>
            <a:br>
              <a:rPr lang="cs-CZ" altLang="cs-CZ" sz="2400" baseline="-25000" dirty="0"/>
            </a:br>
            <a:r>
              <a:rPr lang="cs-CZ" altLang="cs-CZ" sz="2400" dirty="0">
                <a:cs typeface="Times New Roman" pitchFamily="18" charset="0"/>
              </a:rPr>
              <a:t>Life expectancy at birth: </a:t>
            </a:r>
            <a:r>
              <a:rPr lang="cs-CZ" altLang="cs-CZ" sz="2400" i="1" dirty="0">
                <a:cs typeface="Times New Roman" pitchFamily="18" charset="0"/>
              </a:rPr>
              <a:t>e</a:t>
            </a:r>
            <a:r>
              <a:rPr lang="cs-CZ" altLang="cs-CZ" sz="2400" baseline="-25000" dirty="0">
                <a:cs typeface="Times New Roman" pitchFamily="18" charset="0"/>
              </a:rPr>
              <a:t>0</a:t>
            </a:r>
            <a:r>
              <a:rPr lang="cs-CZ" altLang="cs-CZ" sz="2400" dirty="0">
                <a:cs typeface="Times New Roman" pitchFamily="18" charset="0"/>
              </a:rPr>
              <a:t> = </a:t>
            </a:r>
            <a:r>
              <a:rPr lang="en-GB" altLang="cs-CZ" sz="2400" dirty="0"/>
              <a:t>Σ</a:t>
            </a:r>
            <a:r>
              <a:rPr lang="cs-CZ" altLang="cs-CZ" sz="2400" i="1" dirty="0"/>
              <a:t>l</a:t>
            </a:r>
            <a:r>
              <a:rPr lang="cs-CZ" altLang="cs-CZ" sz="2400" i="1" baseline="-25000" dirty="0"/>
              <a:t>x</a:t>
            </a:r>
          </a:p>
          <a:p>
            <a:pPr>
              <a:spcBef>
                <a:spcPct val="50000"/>
              </a:spcBef>
              <a:buNone/>
            </a:pPr>
            <a:r>
              <a:rPr lang="cs-CZ" altLang="cs-CZ" sz="2100" b="1" dirty="0">
                <a:solidFill>
                  <a:srgbClr val="777777"/>
                </a:solidFill>
                <a:cs typeface="Times New Roman" pitchFamily="18" charset="0"/>
              </a:rPr>
              <a:t>Correction</a:t>
            </a:r>
            <a:r>
              <a:rPr lang="cs-CZ" altLang="cs-CZ" sz="2100" dirty="0">
                <a:solidFill>
                  <a:srgbClr val="777777"/>
                </a:solidFill>
                <a:cs typeface="Times New Roman" pitchFamily="18" charset="0"/>
              </a:rPr>
              <a:t> on the fact that </a:t>
            </a:r>
            <a:r>
              <a:rPr lang="cs-CZ" altLang="cs-CZ" sz="2100" b="1" dirty="0">
                <a:solidFill>
                  <a:srgbClr val="777777"/>
                </a:solidFill>
                <a:cs typeface="Times New Roman" pitchFamily="18" charset="0"/>
              </a:rPr>
              <a:t>individuals die continuously</a:t>
            </a:r>
            <a:r>
              <a:rPr lang="cs-CZ" altLang="cs-CZ" sz="2100" dirty="0">
                <a:solidFill>
                  <a:srgbClr val="777777"/>
                </a:solidFill>
                <a:cs typeface="Times New Roman" pitchFamily="18" charset="0"/>
              </a:rPr>
              <a:t>. It is assumed that half of them die in the beginning of the interval, and the rest in the end.</a:t>
            </a:r>
            <a:br>
              <a:rPr lang="cs-CZ" altLang="cs-CZ" sz="2100" dirty="0">
                <a:solidFill>
                  <a:srgbClr val="777777"/>
                </a:solidFill>
                <a:cs typeface="Times New Roman" pitchFamily="18" charset="0"/>
              </a:rPr>
            </a:br>
            <a:r>
              <a:rPr lang="cs-CZ" altLang="cs-CZ" sz="2100" i="1" dirty="0">
                <a:solidFill>
                  <a:srgbClr val="777777"/>
                </a:solidFill>
                <a:cs typeface="Times New Roman" pitchFamily="18" charset="0"/>
              </a:rPr>
              <a:t>d</a:t>
            </a:r>
            <a:r>
              <a:rPr lang="cs-CZ" altLang="cs-CZ" sz="2100" i="1" baseline="-25000" dirty="0">
                <a:solidFill>
                  <a:srgbClr val="777777"/>
                </a:solidFill>
                <a:cs typeface="Times New Roman" pitchFamily="18" charset="0"/>
              </a:rPr>
              <a:t>x</a:t>
            </a:r>
            <a:r>
              <a:rPr lang="cs-CZ" altLang="cs-CZ" sz="2100" dirty="0">
                <a:solidFill>
                  <a:srgbClr val="777777"/>
                </a:solidFill>
                <a:cs typeface="Times New Roman" pitchFamily="18" charset="0"/>
              </a:rPr>
              <a:t>/2 – expected number of individuals which die in the first half of the interval,</a:t>
            </a:r>
            <a:br>
              <a:rPr lang="cs-CZ" altLang="cs-CZ" sz="2100" dirty="0">
                <a:solidFill>
                  <a:srgbClr val="777777"/>
                </a:solidFill>
                <a:cs typeface="Times New Roman" pitchFamily="18" charset="0"/>
              </a:rPr>
            </a:br>
            <a:r>
              <a:rPr lang="cs-CZ" altLang="cs-CZ" sz="1800" dirty="0">
                <a:solidFill>
                  <a:srgbClr val="777777"/>
                </a:solidFill>
                <a:cs typeface="Times New Roman" pitchFamily="18" charset="0"/>
              </a:rPr>
              <a:t>	(in real, different estimate for </a:t>
            </a:r>
            <a:r>
              <a:rPr lang="cs-CZ" altLang="cs-CZ" sz="1800" i="1" dirty="0">
                <a:solidFill>
                  <a:srgbClr val="777777"/>
                </a:solidFill>
                <a:cs typeface="Times New Roman" pitchFamily="18" charset="0"/>
              </a:rPr>
              <a:t>d</a:t>
            </a:r>
            <a:r>
              <a:rPr lang="cs-CZ" altLang="cs-CZ" sz="1800" baseline="-25000" dirty="0">
                <a:solidFill>
                  <a:srgbClr val="777777"/>
                </a:solidFill>
                <a:cs typeface="Times New Roman" pitchFamily="18" charset="0"/>
              </a:rPr>
              <a:t>0</a:t>
            </a:r>
            <a:r>
              <a:rPr lang="cs-CZ" altLang="cs-CZ" sz="1800" dirty="0">
                <a:solidFill>
                  <a:srgbClr val="777777"/>
                </a:solidFill>
                <a:cs typeface="Times New Roman" pitchFamily="18" charset="0"/>
              </a:rPr>
              <a:t>)</a:t>
            </a:r>
            <a:br>
              <a:rPr lang="cs-CZ" altLang="cs-CZ" sz="1800" dirty="0">
                <a:solidFill>
                  <a:srgbClr val="777777"/>
                </a:solidFill>
                <a:cs typeface="Times New Roman" pitchFamily="18" charset="0"/>
              </a:rPr>
            </a:br>
            <a:r>
              <a:rPr lang="cs-CZ" altLang="cs-CZ" sz="2100" i="1" dirty="0">
                <a:solidFill>
                  <a:srgbClr val="777777"/>
                </a:solidFill>
                <a:cs typeface="Times New Roman" pitchFamily="18" charset="0"/>
              </a:rPr>
              <a:t>L</a:t>
            </a:r>
            <a:r>
              <a:rPr lang="cs-CZ" altLang="cs-CZ" sz="2100" i="1" baseline="-25000" dirty="0">
                <a:solidFill>
                  <a:srgbClr val="777777"/>
                </a:solidFill>
                <a:cs typeface="Times New Roman" pitchFamily="18" charset="0"/>
              </a:rPr>
              <a:t>x</a:t>
            </a:r>
            <a:r>
              <a:rPr lang="cs-CZ" altLang="cs-CZ" sz="2100" dirty="0">
                <a:solidFill>
                  <a:srgbClr val="777777"/>
                </a:solidFill>
                <a:cs typeface="Times New Roman" pitchFamily="18" charset="0"/>
              </a:rPr>
              <a:t> – </a:t>
            </a:r>
            <a:r>
              <a:rPr lang="cs-CZ" altLang="cs-CZ" sz="2100" i="1" dirty="0">
                <a:solidFill>
                  <a:srgbClr val="777777"/>
                </a:solidFill>
                <a:cs typeface="Times New Roman" pitchFamily="18" charset="0"/>
              </a:rPr>
              <a:t>l</a:t>
            </a:r>
            <a:r>
              <a:rPr lang="cs-CZ" altLang="cs-CZ" sz="2100" i="1" baseline="-25000" dirty="0">
                <a:solidFill>
                  <a:srgbClr val="777777"/>
                </a:solidFill>
                <a:cs typeface="Times New Roman" pitchFamily="18" charset="0"/>
              </a:rPr>
              <a:t>x</a:t>
            </a:r>
            <a:r>
              <a:rPr lang="cs-CZ" altLang="cs-CZ" sz="2100" dirty="0">
                <a:solidFill>
                  <a:srgbClr val="777777"/>
                </a:solidFill>
                <a:cs typeface="Times New Roman" pitchFamily="18" charset="0"/>
              </a:rPr>
              <a:t>-</a:t>
            </a:r>
            <a:r>
              <a:rPr lang="cs-CZ" altLang="cs-CZ" sz="2100" i="1" dirty="0">
                <a:solidFill>
                  <a:srgbClr val="777777"/>
                </a:solidFill>
                <a:cs typeface="Times New Roman" pitchFamily="18" charset="0"/>
              </a:rPr>
              <a:t>d</a:t>
            </a:r>
            <a:r>
              <a:rPr lang="cs-CZ" altLang="cs-CZ" sz="2100" i="1" baseline="-25000" dirty="0">
                <a:solidFill>
                  <a:srgbClr val="777777"/>
                </a:solidFill>
                <a:cs typeface="Times New Roman" pitchFamily="18" charset="0"/>
              </a:rPr>
              <a:t>x</a:t>
            </a:r>
            <a:r>
              <a:rPr lang="cs-CZ" altLang="cs-CZ" sz="2100" dirty="0">
                <a:solidFill>
                  <a:srgbClr val="777777"/>
                </a:solidFill>
                <a:cs typeface="Times New Roman" pitchFamily="18" charset="0"/>
              </a:rPr>
              <a:t>/2, i.e. proportion of cohort in the middle of the age class</a:t>
            </a:r>
            <a:br>
              <a:rPr lang="cs-CZ" altLang="cs-CZ" sz="2100" dirty="0">
                <a:solidFill>
                  <a:srgbClr val="777777"/>
                </a:solidFill>
                <a:cs typeface="Times New Roman" pitchFamily="18" charset="0"/>
              </a:rPr>
            </a:br>
            <a:r>
              <a:rPr lang="cs-CZ" altLang="cs-CZ" sz="1800" dirty="0">
                <a:solidFill>
                  <a:srgbClr val="777777"/>
                </a:solidFill>
                <a:cs typeface="Times New Roman" pitchFamily="18" charset="0"/>
              </a:rPr>
              <a:t>	(while </a:t>
            </a:r>
            <a:r>
              <a:rPr lang="cs-CZ" altLang="cs-CZ" sz="1800" i="1" dirty="0">
                <a:solidFill>
                  <a:srgbClr val="777777"/>
                </a:solidFill>
                <a:cs typeface="Times New Roman" pitchFamily="18" charset="0"/>
              </a:rPr>
              <a:t>l</a:t>
            </a:r>
            <a:r>
              <a:rPr lang="cs-CZ" altLang="cs-CZ" sz="1800" i="1" baseline="-25000" dirty="0">
                <a:solidFill>
                  <a:srgbClr val="777777"/>
                </a:solidFill>
                <a:cs typeface="Times New Roman" pitchFamily="18" charset="0"/>
              </a:rPr>
              <a:t>x</a:t>
            </a:r>
            <a:r>
              <a:rPr lang="cs-CZ" altLang="cs-CZ" sz="1800" dirty="0">
                <a:solidFill>
                  <a:srgbClr val="777777"/>
                </a:solidFill>
                <a:cs typeface="Times New Roman" pitchFamily="18" charset="0"/>
              </a:rPr>
              <a:t> was proportion of cohort at the beginning of age class)</a:t>
            </a:r>
            <a:br>
              <a:rPr lang="cs-CZ" altLang="cs-CZ" sz="1800" dirty="0">
                <a:solidFill>
                  <a:srgbClr val="777777"/>
                </a:solidFill>
                <a:cs typeface="Times New Roman" pitchFamily="18" charset="0"/>
              </a:rPr>
            </a:br>
            <a:r>
              <a:rPr lang="cs-CZ" altLang="cs-CZ" sz="2100" i="1" dirty="0">
                <a:solidFill>
                  <a:srgbClr val="777777"/>
                </a:solidFill>
                <a:cs typeface="Times New Roman" pitchFamily="18" charset="0"/>
              </a:rPr>
              <a:t>e</a:t>
            </a:r>
            <a:r>
              <a:rPr lang="cs-CZ" altLang="cs-CZ" sz="2100" i="1" baseline="-25000" dirty="0">
                <a:solidFill>
                  <a:srgbClr val="777777"/>
                </a:solidFill>
                <a:cs typeface="Times New Roman" pitchFamily="18" charset="0"/>
              </a:rPr>
              <a:t>x</a:t>
            </a:r>
            <a:r>
              <a:rPr lang="cs-CZ" altLang="cs-CZ" sz="2100" dirty="0">
                <a:solidFill>
                  <a:srgbClr val="777777"/>
                </a:solidFill>
                <a:cs typeface="Times New Roman" pitchFamily="18" charset="0"/>
              </a:rPr>
              <a:t> – corrected life expectancy</a:t>
            </a:r>
          </a:p>
        </p:txBody>
      </p:sp>
      <p:sp>
        <p:nvSpPr>
          <p:cNvPr id="6" name="Text Box 3">
            <a:extLst>
              <a:ext uri="{FF2B5EF4-FFF2-40B4-BE49-F238E27FC236}">
                <a16:creationId xmlns:a16="http://schemas.microsoft.com/office/drawing/2014/main" id="{C78F3D86-2112-4F20-AAAE-A50D9CF138EB}"/>
              </a:ext>
            </a:extLst>
          </p:cNvPr>
          <p:cNvSpPr txBox="1">
            <a:spLocks noChangeArrowheads="1"/>
          </p:cNvSpPr>
          <p:nvPr/>
        </p:nvSpPr>
        <p:spPr bwMode="auto">
          <a:xfrm>
            <a:off x="6172200" y="277897"/>
            <a:ext cx="3020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None/>
            </a:pPr>
            <a:r>
              <a:rPr lang="cs-CZ" altLang="cs-CZ" sz="2400" dirty="0">
                <a:cs typeface="Times New Roman" pitchFamily="18" charset="0"/>
              </a:rPr>
              <a:t>Not all individuals live</a:t>
            </a:r>
            <a:br>
              <a:rPr lang="cs-CZ" altLang="cs-CZ" sz="2400" dirty="0">
                <a:cs typeface="Times New Roman" pitchFamily="18" charset="0"/>
              </a:rPr>
            </a:br>
            <a:r>
              <a:rPr lang="cs-CZ" altLang="cs-CZ" sz="2400" dirty="0">
                <a:cs typeface="Times New Roman" pitchFamily="18" charset="0"/>
              </a:rPr>
              <a:t>        their full first year</a:t>
            </a:r>
            <a:endParaRPr lang="cs-CZ" altLang="cs-CZ" sz="2100" dirty="0">
              <a:solidFill>
                <a:srgbClr val="777777"/>
              </a:solidFill>
              <a:cs typeface="Times New Roman" pitchFamily="18" charset="0"/>
            </a:endParaRPr>
          </a:p>
        </p:txBody>
      </p:sp>
      <p:sp>
        <p:nvSpPr>
          <p:cNvPr id="8" name="Line 4">
            <a:extLst>
              <a:ext uri="{FF2B5EF4-FFF2-40B4-BE49-F238E27FC236}">
                <a16:creationId xmlns:a16="http://schemas.microsoft.com/office/drawing/2014/main" id="{66CF57A9-734B-4788-B304-57FD5C48E0BC}"/>
              </a:ext>
            </a:extLst>
          </p:cNvPr>
          <p:cNvSpPr>
            <a:spLocks noChangeShapeType="1"/>
          </p:cNvSpPr>
          <p:nvPr/>
        </p:nvSpPr>
        <p:spPr bwMode="auto">
          <a:xfrm flipH="1">
            <a:off x="5867398" y="703118"/>
            <a:ext cx="381001" cy="4057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2">
            <a:extLst>
              <a:ext uri="{FF2B5EF4-FFF2-40B4-BE49-F238E27FC236}">
                <a16:creationId xmlns:a16="http://schemas.microsoft.com/office/drawing/2014/main" id="{60787C6A-971A-563E-6548-662A5EA33891}"/>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dirty="0"/>
              <a:t>Life expectancy</a:t>
            </a:r>
          </a:p>
        </p:txBody>
      </p:sp>
    </p:spTree>
    <p:extLst>
      <p:ext uri="{BB962C8B-B14F-4D97-AF65-F5344CB8AC3E}">
        <p14:creationId xmlns:p14="http://schemas.microsoft.com/office/powerpoint/2010/main" val="84625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upload.wikimedia.org/wikipedia/commons/b/b2/Esperanza_de_vida.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2668"/>
          <a:stretch/>
        </p:blipFill>
        <p:spPr bwMode="auto">
          <a:xfrm>
            <a:off x="55563" y="814433"/>
            <a:ext cx="9047160" cy="421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t="84733" r="20573" b="8928"/>
          <a:stretch/>
        </p:blipFill>
        <p:spPr bwMode="auto">
          <a:xfrm>
            <a:off x="55562" y="4927787"/>
            <a:ext cx="9047161" cy="40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24A8D89A-BA8A-47CE-92F4-D51F398A81CD}"/>
              </a:ext>
            </a:extLst>
          </p:cNvPr>
          <p:cNvSpPr txBox="1">
            <a:spLocks noChangeArrowheads="1"/>
          </p:cNvSpPr>
          <p:nvPr/>
        </p:nvSpPr>
        <p:spPr bwMode="auto">
          <a:xfrm>
            <a:off x="-1" y="5226784"/>
            <a:ext cx="91027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buFont typeface="Arial" panose="020B0604020202020204" pitchFamily="34" charset="0"/>
              <a:buChar char="•"/>
            </a:pPr>
            <a:r>
              <a:rPr lang="cs-CZ" altLang="en-US" sz="2800" dirty="0"/>
              <a:t>Sensitive to infant mortality:</a:t>
            </a:r>
          </a:p>
          <a:p>
            <a:pPr marL="1085850" lvl="1" indent="-342900">
              <a:buFont typeface="Arial" panose="020B0604020202020204" pitchFamily="34" charset="0"/>
              <a:buChar char="•"/>
            </a:pPr>
            <a:r>
              <a:rPr lang="cs-CZ" altLang="en-US" dirty="0"/>
              <a:t>Countries with </a:t>
            </a:r>
            <a:r>
              <a:rPr lang="cs-CZ" altLang="en-US" i="1" dirty="0"/>
              <a:t>e</a:t>
            </a:r>
            <a:r>
              <a:rPr lang="cs-CZ" altLang="en-US" baseline="-25000" dirty="0"/>
              <a:t>0</a:t>
            </a:r>
            <a:r>
              <a:rPr lang="cs-CZ" altLang="en-US" dirty="0"/>
              <a:t> = 40 can have </a:t>
            </a:r>
            <a:r>
              <a:rPr lang="cs-CZ" altLang="en-US" i="1" dirty="0"/>
              <a:t>e</a:t>
            </a:r>
            <a:r>
              <a:rPr lang="cs-CZ" altLang="en-US" baseline="-25000" dirty="0"/>
              <a:t>5</a:t>
            </a:r>
            <a:r>
              <a:rPr lang="cs-CZ" altLang="en-US" i="1" baseline="-25000" dirty="0"/>
              <a:t> </a:t>
            </a:r>
            <a:r>
              <a:rPr lang="cs-CZ" altLang="en-US" dirty="0"/>
              <a:t>= 65</a:t>
            </a:r>
          </a:p>
          <a:p>
            <a:pPr marL="1085850" lvl="1" indent="-342900">
              <a:buFont typeface="Arial" panose="020B0604020202020204" pitchFamily="34" charset="0"/>
              <a:buChar char="•"/>
            </a:pPr>
            <a:r>
              <a:rPr lang="cs-CZ" altLang="en-US" dirty="0"/>
              <a:t>When I get born, I will very likely die.</a:t>
            </a:r>
          </a:p>
          <a:p>
            <a:pPr marL="1085850" lvl="1" indent="-342900">
              <a:buFont typeface="Arial" panose="020B0604020202020204" pitchFamily="34" charset="0"/>
              <a:buChar char="•"/>
            </a:pPr>
            <a:r>
              <a:rPr lang="cs-CZ" altLang="en-US" dirty="0"/>
              <a:t>If I do not die young, I can live pretty long.</a:t>
            </a:r>
          </a:p>
        </p:txBody>
      </p:sp>
      <p:sp>
        <p:nvSpPr>
          <p:cNvPr id="8" name="TextovéPole 7">
            <a:extLst>
              <a:ext uri="{FF2B5EF4-FFF2-40B4-BE49-F238E27FC236}">
                <a16:creationId xmlns:a16="http://schemas.microsoft.com/office/drawing/2014/main" id="{79611D11-D6B5-4B2E-B379-ECC28C24A7AF}"/>
              </a:ext>
            </a:extLst>
          </p:cNvPr>
          <p:cNvSpPr txBox="1"/>
          <p:nvPr/>
        </p:nvSpPr>
        <p:spPr>
          <a:xfrm>
            <a:off x="7620001" y="559498"/>
            <a:ext cx="1524000" cy="461665"/>
          </a:xfrm>
          <a:prstGeom prst="rect">
            <a:avLst/>
          </a:prstGeom>
          <a:noFill/>
        </p:spPr>
        <p:txBody>
          <a:bodyPr wrap="square">
            <a:spAutoFit/>
          </a:bodyPr>
          <a:lstStyle/>
          <a:p>
            <a:r>
              <a:rPr lang="cs-CZ" altLang="en-US" err="1"/>
              <a:t>wikipedia</a:t>
            </a:r>
            <a:endParaRPr lang="en-US" altLang="en-US"/>
          </a:p>
        </p:txBody>
      </p:sp>
      <p:sp>
        <p:nvSpPr>
          <p:cNvPr id="7" name="Rectangle 2">
            <a:extLst>
              <a:ext uri="{FF2B5EF4-FFF2-40B4-BE49-F238E27FC236}">
                <a16:creationId xmlns:a16="http://schemas.microsoft.com/office/drawing/2014/main" id="{35BB742E-D15D-40E9-BD94-123F18671BFA}"/>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dirty="0"/>
              <a:t>Life expectancy</a:t>
            </a:r>
          </a:p>
        </p:txBody>
      </p:sp>
    </p:spTree>
    <p:extLst>
      <p:ext uri="{BB962C8B-B14F-4D97-AF65-F5344CB8AC3E}">
        <p14:creationId xmlns:p14="http://schemas.microsoft.com/office/powerpoint/2010/main" val="203137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B9E6D8-584C-4830-1D02-7ADD8C2D5C45}"/>
              </a:ext>
            </a:extLst>
          </p:cNvPr>
          <p:cNvPicPr>
            <a:picLocks noChangeAspect="1"/>
          </p:cNvPicPr>
          <p:nvPr/>
        </p:nvPicPr>
        <p:blipFill>
          <a:blip r:embed="rId2"/>
          <a:stretch>
            <a:fillRect/>
          </a:stretch>
        </p:blipFill>
        <p:spPr>
          <a:xfrm>
            <a:off x="0" y="1380173"/>
            <a:ext cx="9144000" cy="5483689"/>
          </a:xfrm>
          <a:prstGeom prst="rect">
            <a:avLst/>
          </a:prstGeom>
        </p:spPr>
      </p:pic>
      <p:sp>
        <p:nvSpPr>
          <p:cNvPr id="8" name="TextovéPole 7">
            <a:extLst>
              <a:ext uri="{FF2B5EF4-FFF2-40B4-BE49-F238E27FC236}">
                <a16:creationId xmlns:a16="http://schemas.microsoft.com/office/drawing/2014/main" id="{79611D11-D6B5-4B2E-B379-ECC28C24A7AF}"/>
              </a:ext>
            </a:extLst>
          </p:cNvPr>
          <p:cNvSpPr txBox="1"/>
          <p:nvPr/>
        </p:nvSpPr>
        <p:spPr>
          <a:xfrm>
            <a:off x="6477000" y="809678"/>
            <a:ext cx="2743201" cy="461665"/>
          </a:xfrm>
          <a:prstGeom prst="rect">
            <a:avLst/>
          </a:prstGeom>
          <a:noFill/>
        </p:spPr>
        <p:txBody>
          <a:bodyPr wrap="square">
            <a:spAutoFit/>
          </a:bodyPr>
          <a:lstStyle/>
          <a:p>
            <a:r>
              <a:rPr lang="cs-CZ" altLang="en-US" dirty="0"/>
              <a:t>www.gapminder.org</a:t>
            </a:r>
            <a:endParaRPr lang="en-US" altLang="en-US" dirty="0"/>
          </a:p>
        </p:txBody>
      </p:sp>
      <p:sp>
        <p:nvSpPr>
          <p:cNvPr id="7" name="Rectangle 2">
            <a:extLst>
              <a:ext uri="{FF2B5EF4-FFF2-40B4-BE49-F238E27FC236}">
                <a16:creationId xmlns:a16="http://schemas.microsoft.com/office/drawing/2014/main" id="{35BB742E-D15D-40E9-BD94-123F18671BFA}"/>
              </a:ext>
            </a:extLst>
          </p:cNvPr>
          <p:cNvSpPr txBox="1">
            <a:spLocks noChangeArrowheads="1"/>
          </p:cNvSpPr>
          <p:nvPr/>
        </p:nvSpPr>
        <p:spPr>
          <a:xfrm>
            <a:off x="631674"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dirty="0"/>
              <a:t>Life expectancy</a:t>
            </a:r>
          </a:p>
        </p:txBody>
      </p:sp>
    </p:spTree>
    <p:extLst>
      <p:ext uri="{BB962C8B-B14F-4D97-AF65-F5344CB8AC3E}">
        <p14:creationId xmlns:p14="http://schemas.microsoft.com/office/powerpoint/2010/main" val="237846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20719A-08D5-47E8-ABE7-92FD0BF27650}"/>
              </a:ext>
            </a:extLst>
          </p:cNvPr>
          <p:cNvSpPr txBox="1">
            <a:spLocks noChangeArrowheads="1"/>
          </p:cNvSpPr>
          <p:nvPr/>
        </p:nvSpPr>
        <p:spPr>
          <a:xfrm>
            <a:off x="609600" y="91592"/>
            <a:ext cx="7772400" cy="71808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cs-CZ" altLang="cs-CZ" sz="4000" kern="0"/>
              <a:t>Life expectancy</a:t>
            </a:r>
          </a:p>
        </p:txBody>
      </p:sp>
      <p:pic>
        <p:nvPicPr>
          <p:cNvPr id="4" name="Picture 3" descr="Chart, line chart&#10;&#10;Description automatically generated">
            <a:extLst>
              <a:ext uri="{FF2B5EF4-FFF2-40B4-BE49-F238E27FC236}">
                <a16:creationId xmlns:a16="http://schemas.microsoft.com/office/drawing/2014/main" id="{9266EC31-EFF6-8683-C16E-34848F2A206D}"/>
              </a:ext>
            </a:extLst>
          </p:cNvPr>
          <p:cNvPicPr>
            <a:picLocks noChangeAspect="1"/>
          </p:cNvPicPr>
          <p:nvPr/>
        </p:nvPicPr>
        <p:blipFill rotWithShape="1">
          <a:blip r:embed="rId2">
            <a:extLst>
              <a:ext uri="{28A0092B-C50C-407E-A947-70E740481C1C}">
                <a14:useLocalDpi xmlns:a14="http://schemas.microsoft.com/office/drawing/2010/main" val="0"/>
              </a:ext>
            </a:extLst>
          </a:blip>
          <a:srcRect r="17577"/>
          <a:stretch/>
        </p:blipFill>
        <p:spPr>
          <a:xfrm>
            <a:off x="114300" y="918475"/>
            <a:ext cx="8915400" cy="5939525"/>
          </a:xfrm>
          <a:prstGeom prst="rect">
            <a:avLst/>
          </a:prstGeom>
        </p:spPr>
      </p:pic>
      <p:sp>
        <p:nvSpPr>
          <p:cNvPr id="5" name="TextovéPole 7">
            <a:extLst>
              <a:ext uri="{FF2B5EF4-FFF2-40B4-BE49-F238E27FC236}">
                <a16:creationId xmlns:a16="http://schemas.microsoft.com/office/drawing/2014/main" id="{7FF93667-5B7A-8359-9E8B-C97321828827}"/>
              </a:ext>
            </a:extLst>
          </p:cNvPr>
          <p:cNvSpPr txBox="1"/>
          <p:nvPr/>
        </p:nvSpPr>
        <p:spPr>
          <a:xfrm>
            <a:off x="7620000" y="1066800"/>
            <a:ext cx="1524000" cy="461665"/>
          </a:xfrm>
          <a:prstGeom prst="rect">
            <a:avLst/>
          </a:prstGeom>
          <a:noFill/>
        </p:spPr>
        <p:txBody>
          <a:bodyPr wrap="square">
            <a:spAutoFit/>
          </a:bodyPr>
          <a:lstStyle/>
          <a:p>
            <a:r>
              <a:rPr lang="cs-CZ" altLang="en-US" err="1"/>
              <a:t>wikipedia</a:t>
            </a:r>
            <a:endParaRPr lang="en-US" altLang="en-US"/>
          </a:p>
        </p:txBody>
      </p:sp>
    </p:spTree>
    <p:extLst>
      <p:ext uri="{BB962C8B-B14F-4D97-AF65-F5344CB8AC3E}">
        <p14:creationId xmlns:p14="http://schemas.microsoft.com/office/powerpoint/2010/main" val="1091511321"/>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cs-C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cs-C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1032B06A5B3EE4A885071E99F0C9C5D" ma:contentTypeVersion="4" ma:contentTypeDescription="Vytvoří nový dokument" ma:contentTypeScope="" ma:versionID="3413076e2503c9dd72bf8d6e77e2319a">
  <xsd:schema xmlns:xsd="http://www.w3.org/2001/XMLSchema" xmlns:xs="http://www.w3.org/2001/XMLSchema" xmlns:p="http://schemas.microsoft.com/office/2006/metadata/properties" xmlns:ns2="a4066a5e-7ff9-4594-9395-62df5d4e30db" targetNamespace="http://schemas.microsoft.com/office/2006/metadata/properties" ma:root="true" ma:fieldsID="c79a80058de446a5a4f6b7edff881e5c" ns2:_="">
    <xsd:import namespace="a4066a5e-7ff9-4594-9395-62df5d4e30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66a5e-7ff9-4594-9395-62df5d4e30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DF603D-2E93-4388-ABE1-8ADEBFCF74B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3BB31CB-4BC0-4224-9C1A-97CF56294C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66a5e-7ff9-4594-9395-62df5d4e30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73FD32-5305-47E4-B025-2B1397E5A7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27279</TotalTime>
  <Words>1814</Words>
  <Application>Microsoft Office PowerPoint</Application>
  <PresentationFormat>On-screen Show (4:3)</PresentationFormat>
  <Paragraphs>198</Paragraphs>
  <Slides>27</Slides>
  <Notes>4</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3" baseType="lpstr">
      <vt:lpstr>Arial</vt:lpstr>
      <vt:lpstr>Calibri</vt:lpstr>
      <vt:lpstr>Times New Roman</vt:lpstr>
      <vt:lpstr>Default Design</vt:lpstr>
      <vt:lpstr>Worksheet</vt:lpstr>
      <vt:lpstr>Microsoft Excel 97-2003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BiF JčU ČB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Maticové modely</dc:title>
  <dc:creator>Jan Leps</dc:creator>
  <cp:lastModifiedBy>Blažek Petr RNDr. Ph.D.</cp:lastModifiedBy>
  <cp:revision>272</cp:revision>
  <dcterms:created xsi:type="dcterms:W3CDTF">2004-10-26T09:16:31Z</dcterms:created>
  <dcterms:modified xsi:type="dcterms:W3CDTF">2023-03-17T09:51:38Z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0x01010081032B06A5B3EE4A885071E99F0C9C5D</vt:lpwstr>
  </property>
</Properties>
</file>