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F3C7D0-6456-4694-8320-7E5B9A791D7A}" v="4" dt="2021-05-03T12:51:32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60" autoAdjust="0"/>
    <p:restoredTop sz="94660"/>
  </p:normalViewPr>
  <p:slideViewPr>
    <p:cSldViewPr snapToGrid="0">
      <p:cViewPr>
        <p:scale>
          <a:sx n="100" d="100"/>
          <a:sy n="100" d="100"/>
        </p:scale>
        <p:origin x="45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dwell Jeni" userId="S::sidwej00@jcu.cz::b0e68364-9855-4736-b410-1ebaf9ce7d38" providerId="AD" clId="Web-{61F3C7D0-6456-4694-8320-7E5B9A791D7A}"/>
    <pc:docChg chg="modSld">
      <pc:chgData name="Sidwell Jeni" userId="S::sidwej00@jcu.cz::b0e68364-9855-4736-b410-1ebaf9ce7d38" providerId="AD" clId="Web-{61F3C7D0-6456-4694-8320-7E5B9A791D7A}" dt="2021-05-03T12:51:32.908" v="1" actId="20577"/>
      <pc:docMkLst>
        <pc:docMk/>
      </pc:docMkLst>
      <pc:sldChg chg="modSp">
        <pc:chgData name="Sidwell Jeni" userId="S::sidwej00@jcu.cz::b0e68364-9855-4736-b410-1ebaf9ce7d38" providerId="AD" clId="Web-{61F3C7D0-6456-4694-8320-7E5B9A791D7A}" dt="2021-05-03T12:51:32.908" v="1" actId="20577"/>
        <pc:sldMkLst>
          <pc:docMk/>
          <pc:sldMk cId="630072333" sldId="256"/>
        </pc:sldMkLst>
        <pc:spChg chg="mod">
          <ac:chgData name="Sidwell Jeni" userId="S::sidwej00@jcu.cz::b0e68364-9855-4736-b410-1ebaf9ce7d38" providerId="AD" clId="Web-{61F3C7D0-6456-4694-8320-7E5B9A791D7A}" dt="2021-05-03T12:51:32.908" v="1" actId="20577"/>
          <ac:spMkLst>
            <pc:docMk/>
            <pc:sldMk cId="630072333" sldId="256"/>
            <ac:spMk id="8" creationId="{C6AE9CC6-85E2-4D8D-8D67-BB7214C3A8E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735B2-8D15-4143-8462-233D2D49B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43390A-F205-4EC4-8DB7-1D761A3A7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CE8816-6537-41B6-94EF-B7B6DFC4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32C693-9362-435C-B330-8E14AFB3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3178EC-2116-4D72-B3CC-FDF417568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475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CE65C-8E27-4A24-9C99-2E11778F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785F06-CF24-4926-A079-E4FC86D78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D76B91-2D84-4B59-BEFE-228C97EFD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935C2E-3F37-49AD-B87C-B6C69142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D50E17-A19D-4AD1-AD1F-13F7F5AF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57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120608F-85CC-4DDD-B1FB-5F07E9858A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19D889-B6A2-46E7-9F7A-C40AFEBAE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4FC13C-CF96-46B2-820D-B7F696DA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329124-39BE-4FC7-9712-71D3C1D0B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204BC8-9D62-4623-AF33-7A456004D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96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151A7-66E1-4562-8171-E0249256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D84807-750C-4A3F-8E0A-AEE0605BB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AB1F6C-F3E6-49C1-B16F-505384F0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3480EC-D5AF-4814-BDF7-2CFEAD60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AD1D6E-5E3B-48DE-AD89-777C5A8C1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433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D62640-1E17-420A-98EB-8DDE8464E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999758-5B70-4547-9A91-DAD5D34D1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07B283-2B46-4B4A-AA2D-30B2C609D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0B49BC-ADAA-4B62-AFC7-AF3D36C8C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FCF931-6F89-40FF-91F6-E58E98006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32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DF01E-19F9-4F4F-A1DD-021664648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7F1151-8535-4F43-AB2B-869328713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CA5462A-C31F-4164-A276-9A2AC5ED1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6430CE5-0E04-49F4-9A3C-2C4A276F5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AB6977-A72F-49C4-9194-31F1CD5E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8F041E0-E9B4-4BE5-8630-4BD12A71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17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38C4E-CA48-4B0E-9EDE-54F314E2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25BE30-9453-443C-881D-1A74502BE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C0962A5-03FA-47FF-8FA2-AB15D19001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86045E2-AF6A-4FAF-884E-052C06519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49935AB-6A8B-4BD6-87AD-258C592C99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90A0B4-E937-48BD-963D-02D7A84B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4340F05-EB1D-45E6-99AE-7E8D2497D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642C0C3-D66E-48D5-A5B9-C06C7BDCA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E153B1-131E-433F-9811-5349FA4B2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7F93641-A590-4937-9716-808378C23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76873C-5320-494B-9A4C-362A2BAE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70CD14-3367-4747-B411-063B1903A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10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7EEF99-9363-47BC-B736-D1CEB69C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1399E6-0239-4784-B44C-A62B10C51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09E083-DF9B-4F11-8897-32B66667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71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B899D5-F9F4-4EB0-BCE1-7E17CB99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71CD3E-2069-4A6D-B727-ECD3970E8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356BD6-E50C-4B20-9B0D-B65DDA75E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767E32-6D44-44B8-B7DE-A65F6B26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946AFD-876C-4D29-BE0E-87B362F1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7BC4FE-D7F7-4DA5-A366-0CE28E19A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01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0A0336-8002-49EE-BC73-AC6A32FC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592C145-DDBF-4DEE-81D6-1AABDB88AC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DEF579C-CAF4-441D-995F-EBE1800E3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B72D1DE-DA69-4E93-A7D7-D04889F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25D29A-237E-43D8-B6FA-E80EA45CF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AE4071-96E5-4894-9E58-F53160557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0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DDEA135-3338-4B6B-A5A9-78EC5FA94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21CB16-0EE2-4741-81C4-8ED190C94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EBC1A0C-2260-403C-B428-4F3708EB7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B405-3E1E-47E5-9965-71F249AF8742}" type="datetimeFigureOut">
              <a:rPr lang="cs-CZ" smtClean="0"/>
              <a:t>20.10.2022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BBCB32-8067-4015-9A14-CC33D23B47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84704D-9545-40C5-8F70-D08C9EF66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8B90A-78E3-463A-8A2F-D029B24C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79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D6CD629E-A77F-41BA-A401-E45D832F4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80613" cy="6858000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6AE9CC6-85E2-4D8D-8D67-BB7214C3A8E8}"/>
              </a:ext>
            </a:extLst>
          </p:cNvPr>
          <p:cNvSpPr txBox="1"/>
          <p:nvPr/>
        </p:nvSpPr>
        <p:spPr>
          <a:xfrm>
            <a:off x="7580613" y="0"/>
            <a:ext cx="4611387" cy="683264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b="1" dirty="0"/>
              <a:t>Matematika</a:t>
            </a:r>
          </a:p>
          <a:p>
            <a:r>
              <a:rPr lang="cs-CZ" dirty="0"/>
              <a:t>Rovnice exponenciálního růstu</a:t>
            </a:r>
          </a:p>
          <a:p>
            <a:r>
              <a:rPr lang="cs-CZ" dirty="0"/>
              <a:t>    y</a:t>
            </a:r>
            <a:r>
              <a:rPr lang="cs-CZ" baseline="-25000" dirty="0"/>
              <a:t>x</a:t>
            </a:r>
            <a:r>
              <a:rPr lang="cs-CZ" dirty="0"/>
              <a:t>=y</a:t>
            </a:r>
            <a:r>
              <a:rPr lang="cs-CZ" baseline="-25000" dirty="0"/>
              <a:t>0</a:t>
            </a:r>
            <a:r>
              <a:rPr lang="cs-CZ" dirty="0"/>
              <a:t>*λ</a:t>
            </a:r>
            <a:r>
              <a:rPr lang="cs-CZ" baseline="30000" dirty="0"/>
              <a:t>x</a:t>
            </a:r>
          </a:p>
          <a:p>
            <a:r>
              <a:rPr lang="cs-CZ" dirty="0"/>
              <a:t>Diferenciální rovnice</a:t>
            </a:r>
          </a:p>
          <a:p>
            <a:r>
              <a:rPr lang="cs-CZ" dirty="0"/>
              <a:t>    dy/dx = y*r</a:t>
            </a:r>
          </a:p>
          <a:p>
            <a:r>
              <a:rPr lang="cs-CZ" dirty="0"/>
              <a:t>    r = ln(λ)</a:t>
            </a:r>
          </a:p>
          <a:p>
            <a:r>
              <a:rPr lang="cs-CZ" dirty="0"/>
              <a:t>Teoreticky je kontinuální</a:t>
            </a:r>
          </a:p>
          <a:p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Prakticky se simuluje diskrétními kroky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    v diferenční rovnici:</a:t>
            </a:r>
          </a:p>
          <a:p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baseline="-25000" dirty="0">
                <a:solidFill>
                  <a:srgbClr val="FF0000"/>
                </a:solidFill>
              </a:rPr>
              <a:t>x+1 </a:t>
            </a:r>
            <a:r>
              <a:rPr lang="cs-CZ" dirty="0">
                <a:solidFill>
                  <a:srgbClr val="FF0000"/>
                </a:solidFill>
              </a:rPr>
              <a:t>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*λ</a:t>
            </a:r>
          </a:p>
          <a:p>
            <a:endParaRPr lang="cs-CZ" sz="800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Když potřebujeme v rovnici </a:t>
            </a:r>
            <a:r>
              <a:rPr lang="cs-CZ" b="1" dirty="0">
                <a:solidFill>
                  <a:srgbClr val="FF0000"/>
                </a:solidFill>
              </a:rPr>
              <a:t>r</a:t>
            </a:r>
            <a:r>
              <a:rPr lang="cs-CZ" dirty="0">
                <a:solidFill>
                  <a:srgbClr val="FF0000"/>
                </a:solidFill>
              </a:rPr>
              <a:t> místo </a:t>
            </a:r>
            <a:r>
              <a:rPr lang="cs-CZ" b="1" dirty="0">
                <a:solidFill>
                  <a:srgbClr val="FF0000"/>
                </a:solidFill>
              </a:rPr>
              <a:t>λ</a:t>
            </a:r>
            <a:r>
              <a:rPr lang="cs-CZ" dirty="0">
                <a:solidFill>
                  <a:srgbClr val="FF0000"/>
                </a:solidFill>
              </a:rPr>
              <a:t>,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    je třeba užít kompatibilní převod:</a:t>
            </a:r>
          </a:p>
          <a:p>
            <a:endParaRPr lang="cs-CZ" sz="800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Buď: r = </a:t>
            </a:r>
            <a:r>
              <a:rPr lang="cs-CZ" b="1" dirty="0">
                <a:solidFill>
                  <a:srgbClr val="FF0000"/>
                </a:solidFill>
              </a:rPr>
              <a:t>ln(</a:t>
            </a:r>
            <a:r>
              <a:rPr lang="el-GR" b="1" dirty="0">
                <a:solidFill>
                  <a:srgbClr val="FF0000"/>
                </a:solidFill>
              </a:rPr>
              <a:t>λ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r>
              <a:rPr lang="cs-CZ" dirty="0">
                <a:solidFill>
                  <a:srgbClr val="FF0000"/>
                </a:solidFill>
              </a:rPr>
              <a:t>: </a:t>
            </a:r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cs-CZ" dirty="0">
                <a:solidFill>
                  <a:srgbClr val="FF0000"/>
                </a:solidFill>
              </a:rPr>
              <a:t> = e</a:t>
            </a:r>
            <a:r>
              <a:rPr lang="cs-CZ" baseline="30000" dirty="0">
                <a:solidFill>
                  <a:srgbClr val="FF0000"/>
                </a:solidFill>
              </a:rPr>
              <a:t>r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          y</a:t>
            </a:r>
            <a:r>
              <a:rPr lang="cs-CZ" baseline="-25000" dirty="0">
                <a:solidFill>
                  <a:srgbClr val="FF0000"/>
                </a:solidFill>
              </a:rPr>
              <a:t>x+1</a:t>
            </a:r>
            <a:r>
              <a:rPr lang="cs-CZ" dirty="0">
                <a:solidFill>
                  <a:srgbClr val="FF0000"/>
                </a:solidFill>
              </a:rPr>
              <a:t> 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</a:t>
            </a:r>
            <a:r>
              <a:rPr lang="cs-CZ" b="1" dirty="0">
                <a:solidFill>
                  <a:srgbClr val="FF0000"/>
                </a:solidFill>
              </a:rPr>
              <a:t>e</a:t>
            </a:r>
            <a:r>
              <a:rPr lang="cs-CZ" b="1" baseline="30000" dirty="0">
                <a:solidFill>
                  <a:srgbClr val="FF0000"/>
                </a:solidFill>
              </a:rPr>
              <a:t>r</a:t>
            </a:r>
          </a:p>
          <a:p>
            <a:endParaRPr lang="cs-CZ" sz="800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Nebo: r = </a:t>
            </a:r>
            <a:r>
              <a:rPr lang="cs-CZ" b="1" dirty="0">
                <a:solidFill>
                  <a:srgbClr val="FF0000"/>
                </a:solidFill>
              </a:rPr>
              <a:t>λ-1</a:t>
            </a:r>
            <a:r>
              <a:rPr lang="cs-CZ" dirty="0">
                <a:solidFill>
                  <a:srgbClr val="FF0000"/>
                </a:solidFill>
              </a:rPr>
              <a:t>;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λ = 1+r</a:t>
            </a:r>
          </a:p>
          <a:p>
            <a:r>
              <a:rPr lang="cs-CZ" dirty="0">
                <a:solidFill>
                  <a:srgbClr val="FF0000"/>
                </a:solidFill>
              </a:rPr>
              <a:t>            y</a:t>
            </a:r>
            <a:r>
              <a:rPr lang="cs-CZ" baseline="-25000" dirty="0">
                <a:solidFill>
                  <a:srgbClr val="FF0000"/>
                </a:solidFill>
              </a:rPr>
              <a:t>x+1</a:t>
            </a:r>
            <a:r>
              <a:rPr lang="cs-CZ" dirty="0">
                <a:solidFill>
                  <a:srgbClr val="FF0000"/>
                </a:solidFill>
              </a:rPr>
              <a:t> 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*(</a:t>
            </a:r>
            <a:r>
              <a:rPr lang="cs-CZ" b="1" dirty="0">
                <a:solidFill>
                  <a:srgbClr val="FF0000"/>
                </a:solidFill>
              </a:rPr>
              <a:t>1+r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00B050"/>
                </a:solidFill>
              </a:rPr>
              <a:t>Kombinace</a:t>
            </a:r>
            <a:r>
              <a:rPr lang="cs-CZ" dirty="0">
                <a:solidFill>
                  <a:srgbClr val="00B050"/>
                </a:solidFill>
              </a:rPr>
              <a:t> „matematicky správného“ </a:t>
            </a:r>
            <a:r>
              <a:rPr lang="cs-CZ" b="1" dirty="0">
                <a:solidFill>
                  <a:srgbClr val="00B050"/>
                </a:solidFill>
              </a:rPr>
              <a:t>r = ln(λ)</a:t>
            </a:r>
            <a:r>
              <a:rPr lang="cs-CZ" dirty="0">
                <a:solidFill>
                  <a:srgbClr val="00B050"/>
                </a:solidFill>
              </a:rPr>
              <a:t> se zjednodušeným vzorcem </a:t>
            </a:r>
            <a:r>
              <a:rPr lang="cs-CZ" b="1" dirty="0">
                <a:solidFill>
                  <a:srgbClr val="00B050"/>
                </a:solidFill>
              </a:rPr>
              <a:t>λ = 1+r </a:t>
            </a:r>
            <a:br>
              <a:rPr lang="cs-CZ" b="1" dirty="0">
                <a:solidFill>
                  <a:srgbClr val="00B050"/>
                </a:solidFill>
              </a:rPr>
            </a:br>
            <a:r>
              <a:rPr lang="cs-CZ" b="1" dirty="0">
                <a:solidFill>
                  <a:srgbClr val="00B050"/>
                </a:solidFill>
              </a:rPr>
              <a:t>vede ke kumulaci chyby</a:t>
            </a:r>
            <a:r>
              <a:rPr lang="cs-CZ" dirty="0">
                <a:solidFill>
                  <a:srgbClr val="00B050"/>
                </a:solidFill>
              </a:rPr>
              <a:t>. Chyba vymizí při použití nepatrně malého časového kroku,</a:t>
            </a:r>
            <a:br>
              <a:rPr lang="cs-CZ" dirty="0">
                <a:solidFill>
                  <a:srgbClr val="00B050"/>
                </a:solidFill>
              </a:rPr>
            </a:br>
            <a:r>
              <a:rPr lang="cs-CZ" dirty="0">
                <a:solidFill>
                  <a:srgbClr val="00B050"/>
                </a:solidFill>
              </a:rPr>
              <a:t>a </a:t>
            </a:r>
            <a:r>
              <a:rPr lang="cs-CZ" b="1" dirty="0">
                <a:solidFill>
                  <a:srgbClr val="00B050"/>
                </a:solidFill>
              </a:rPr>
              <a:t>nemá praktický význam </a:t>
            </a:r>
            <a:r>
              <a:rPr lang="cs-CZ" dirty="0">
                <a:solidFill>
                  <a:srgbClr val="00B050"/>
                </a:solidFill>
              </a:rPr>
              <a:t>pro chování modelů.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35D9839-0C2E-45D7-8207-1730431FA6D3}"/>
              </a:ext>
            </a:extLst>
          </p:cNvPr>
          <p:cNvSpPr txBox="1"/>
          <p:nvPr/>
        </p:nvSpPr>
        <p:spPr>
          <a:xfrm>
            <a:off x="1164597" y="177614"/>
            <a:ext cx="397890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Příklad</a:t>
            </a:r>
          </a:p>
          <a:p>
            <a:r>
              <a:rPr lang="cs-CZ" b="1" dirty="0"/>
              <a:t>λ = 1.5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dx = 1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r = </a:t>
            </a:r>
            <a:r>
              <a:rPr lang="cs-CZ" b="1" dirty="0">
                <a:solidFill>
                  <a:srgbClr val="FF0000"/>
                </a:solidFill>
              </a:rPr>
              <a:t>λ-1</a:t>
            </a:r>
            <a:r>
              <a:rPr lang="cs-CZ" dirty="0">
                <a:solidFill>
                  <a:srgbClr val="FF0000"/>
                </a:solidFill>
              </a:rPr>
              <a:t> = 0.5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λ = 1+r = 1.5</a:t>
            </a:r>
          </a:p>
          <a:p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baseline="-25000" dirty="0">
                <a:solidFill>
                  <a:srgbClr val="FF0000"/>
                </a:solidFill>
              </a:rPr>
              <a:t>x+1</a:t>
            </a:r>
            <a:r>
              <a:rPr lang="cs-CZ" dirty="0">
                <a:solidFill>
                  <a:srgbClr val="FF0000"/>
                </a:solidFill>
              </a:rPr>
              <a:t> 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*(</a:t>
            </a:r>
            <a:r>
              <a:rPr lang="cs-CZ" b="1" dirty="0">
                <a:solidFill>
                  <a:srgbClr val="FF0000"/>
                </a:solidFill>
              </a:rPr>
              <a:t>1+r</a:t>
            </a:r>
            <a:r>
              <a:rPr lang="cs-CZ" dirty="0">
                <a:solidFill>
                  <a:srgbClr val="FF0000"/>
                </a:solidFill>
              </a:rPr>
              <a:t>)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r = </a:t>
            </a:r>
            <a:r>
              <a:rPr lang="cs-CZ" b="1" dirty="0">
                <a:solidFill>
                  <a:srgbClr val="FF0000"/>
                </a:solidFill>
              </a:rPr>
              <a:t>ln(</a:t>
            </a:r>
            <a:r>
              <a:rPr lang="el-GR" b="1" dirty="0">
                <a:solidFill>
                  <a:srgbClr val="FF0000"/>
                </a:solidFill>
              </a:rPr>
              <a:t>λ</a:t>
            </a:r>
            <a:r>
              <a:rPr lang="cs-CZ" b="1" dirty="0">
                <a:solidFill>
                  <a:srgbClr val="FF0000"/>
                </a:solidFill>
              </a:rPr>
              <a:t>)</a:t>
            </a:r>
            <a:r>
              <a:rPr lang="cs-CZ" dirty="0">
                <a:solidFill>
                  <a:srgbClr val="FF0000"/>
                </a:solidFill>
              </a:rPr>
              <a:t> = 0.405</a:t>
            </a:r>
          </a:p>
          <a:p>
            <a:r>
              <a:rPr lang="el-GR" dirty="0">
                <a:solidFill>
                  <a:srgbClr val="FF0000"/>
                </a:solidFill>
              </a:rPr>
              <a:t>λ</a:t>
            </a:r>
            <a:r>
              <a:rPr lang="cs-CZ" dirty="0">
                <a:solidFill>
                  <a:srgbClr val="FF0000"/>
                </a:solidFill>
              </a:rPr>
              <a:t> = e</a:t>
            </a:r>
            <a:r>
              <a:rPr lang="cs-CZ" baseline="30000" dirty="0">
                <a:solidFill>
                  <a:srgbClr val="FF0000"/>
                </a:solidFill>
              </a:rPr>
              <a:t>r</a:t>
            </a:r>
            <a:r>
              <a:rPr lang="cs-CZ" dirty="0">
                <a:solidFill>
                  <a:srgbClr val="FF0000"/>
                </a:solidFill>
              </a:rPr>
              <a:t> = 1.5</a:t>
            </a:r>
          </a:p>
          <a:p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baseline="-25000" dirty="0">
                <a:solidFill>
                  <a:srgbClr val="FF0000"/>
                </a:solidFill>
              </a:rPr>
              <a:t>x+1</a:t>
            </a:r>
            <a:r>
              <a:rPr lang="cs-CZ" dirty="0">
                <a:solidFill>
                  <a:srgbClr val="FF0000"/>
                </a:solidFill>
              </a:rPr>
              <a:t> = y</a:t>
            </a:r>
            <a:r>
              <a:rPr lang="cs-CZ" baseline="-25000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*</a:t>
            </a:r>
            <a:r>
              <a:rPr lang="cs-CZ" b="1" dirty="0">
                <a:solidFill>
                  <a:srgbClr val="FF0000"/>
                </a:solidFill>
              </a:rPr>
              <a:t>e</a:t>
            </a:r>
            <a:r>
              <a:rPr lang="cs-CZ" b="1" baseline="30000" dirty="0">
                <a:solidFill>
                  <a:srgbClr val="FF0000"/>
                </a:solidFill>
              </a:rPr>
              <a:t>r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r = </a:t>
            </a:r>
            <a:r>
              <a:rPr lang="cs-CZ" b="1" dirty="0">
                <a:solidFill>
                  <a:srgbClr val="00B050"/>
                </a:solidFill>
              </a:rPr>
              <a:t>ln(</a:t>
            </a:r>
            <a:r>
              <a:rPr lang="el-GR" b="1" dirty="0">
                <a:solidFill>
                  <a:srgbClr val="00B050"/>
                </a:solidFill>
              </a:rPr>
              <a:t>λ</a:t>
            </a:r>
            <a:r>
              <a:rPr lang="cs-CZ" b="1" dirty="0">
                <a:solidFill>
                  <a:srgbClr val="00B050"/>
                </a:solidFill>
              </a:rPr>
              <a:t>) </a:t>
            </a:r>
            <a:r>
              <a:rPr lang="cs-CZ" dirty="0">
                <a:solidFill>
                  <a:srgbClr val="00B050"/>
                </a:solidFill>
              </a:rPr>
              <a:t>= 0.405</a:t>
            </a:r>
          </a:p>
          <a:p>
            <a:r>
              <a:rPr lang="cs-CZ" dirty="0">
                <a:solidFill>
                  <a:srgbClr val="00B050"/>
                </a:solidFill>
              </a:rPr>
              <a:t>λ = 1+r = 1.405</a:t>
            </a:r>
          </a:p>
          <a:p>
            <a:r>
              <a:rPr lang="cs-CZ" dirty="0">
                <a:solidFill>
                  <a:srgbClr val="00B050"/>
                </a:solidFill>
              </a:rPr>
              <a:t>y</a:t>
            </a:r>
            <a:r>
              <a:rPr lang="cs-CZ" baseline="-25000" dirty="0">
                <a:solidFill>
                  <a:srgbClr val="00B050"/>
                </a:solidFill>
              </a:rPr>
              <a:t>x+1</a:t>
            </a:r>
            <a:r>
              <a:rPr lang="cs-CZ" dirty="0">
                <a:solidFill>
                  <a:srgbClr val="00B050"/>
                </a:solidFill>
              </a:rPr>
              <a:t> = y</a:t>
            </a:r>
            <a:r>
              <a:rPr lang="cs-CZ" baseline="-25000" dirty="0">
                <a:solidFill>
                  <a:srgbClr val="00B050"/>
                </a:solidFill>
              </a:rPr>
              <a:t>x</a:t>
            </a:r>
            <a:r>
              <a:rPr lang="cs-CZ" dirty="0">
                <a:solidFill>
                  <a:srgbClr val="00B050"/>
                </a:solidFill>
              </a:rPr>
              <a:t>*(</a:t>
            </a:r>
            <a:r>
              <a:rPr lang="cs-CZ" b="1" dirty="0">
                <a:solidFill>
                  <a:srgbClr val="00B050"/>
                </a:solidFill>
              </a:rPr>
              <a:t>1+r</a:t>
            </a:r>
            <a:r>
              <a:rPr lang="cs-CZ" dirty="0">
                <a:solidFill>
                  <a:srgbClr val="00B050"/>
                </a:solidFill>
              </a:rPr>
              <a:t>)</a:t>
            </a:r>
          </a:p>
          <a:p>
            <a:r>
              <a:rPr lang="cs-CZ" dirty="0">
                <a:solidFill>
                  <a:srgbClr val="00B050"/>
                </a:solidFill>
              </a:rPr>
              <a:t>dx = 1 (plná čára), 0.1 (přerušovaná čára)</a:t>
            </a:r>
            <a:r>
              <a:rPr lang="cs-CZ" dirty="0"/>
              <a:t> </a:t>
            </a:r>
          </a:p>
        </p:txBody>
      </p:sp>
      <p:sp>
        <p:nvSpPr>
          <p:cNvPr id="3" name="TextovéPole 8">
            <a:extLst>
              <a:ext uri="{FF2B5EF4-FFF2-40B4-BE49-F238E27FC236}">
                <a16:creationId xmlns:a16="http://schemas.microsoft.com/office/drawing/2014/main" id="{06A3B887-5410-291B-B3C5-1D4B11C53DA8}"/>
              </a:ext>
            </a:extLst>
          </p:cNvPr>
          <p:cNvSpPr txBox="1"/>
          <p:nvPr/>
        </p:nvSpPr>
        <p:spPr>
          <a:xfrm>
            <a:off x="3119717" y="215443"/>
            <a:ext cx="446089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Interpretace</a:t>
            </a:r>
          </a:p>
          <a:p>
            <a:r>
              <a:rPr lang="cs-CZ" dirty="0">
                <a:solidFill>
                  <a:srgbClr val="FF0000"/>
                </a:solidFill>
              </a:rPr>
              <a:t>λ je poměr N v následujících časech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     (populace vzroste 1.5×)</a:t>
            </a:r>
          </a:p>
          <a:p>
            <a:r>
              <a:rPr lang="cs-CZ" dirty="0">
                <a:solidFill>
                  <a:srgbClr val="FF0000"/>
                </a:solidFill>
              </a:rPr>
              <a:t>r = λ-1 vyjadřuje růst v procentech</a:t>
            </a:r>
          </a:p>
          <a:p>
            <a:r>
              <a:rPr lang="cs-CZ" dirty="0">
                <a:solidFill>
                  <a:srgbClr val="FF0000"/>
                </a:solidFill>
              </a:rPr>
              <a:t>     (populace vzroste o 50%)</a:t>
            </a:r>
          </a:p>
          <a:p>
            <a:r>
              <a:rPr lang="cs-CZ" dirty="0">
                <a:solidFill>
                  <a:srgbClr val="FF0000"/>
                </a:solidFill>
              </a:rPr>
              <a:t>Geometricky je r = λ-1</a:t>
            </a:r>
          </a:p>
          <a:p>
            <a:r>
              <a:rPr lang="cs-CZ" dirty="0">
                <a:solidFill>
                  <a:srgbClr val="FF0000"/>
                </a:solidFill>
              </a:rPr>
              <a:t>   relativní sklon sečny</a:t>
            </a:r>
          </a:p>
          <a:p>
            <a:r>
              <a:rPr lang="cs-CZ" dirty="0">
                <a:solidFill>
                  <a:srgbClr val="FF0000"/>
                </a:solidFill>
              </a:rPr>
              <a:t>   v sousedních časech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  <a:p>
            <a:pPr algn="r"/>
            <a:r>
              <a:rPr lang="cs-CZ" dirty="0">
                <a:solidFill>
                  <a:srgbClr val="00B050"/>
                </a:solidFill>
              </a:rPr>
              <a:t>                  r = ln(</a:t>
            </a:r>
            <a:r>
              <a:rPr lang="el-GR" dirty="0">
                <a:solidFill>
                  <a:srgbClr val="00B050"/>
                </a:solidFill>
              </a:rPr>
              <a:t>λ</a:t>
            </a:r>
            <a:r>
              <a:rPr lang="cs-CZ" dirty="0">
                <a:solidFill>
                  <a:srgbClr val="00B050"/>
                </a:solidFill>
              </a:rPr>
              <a:t>) nemá intuitivní interpretaci</a:t>
            </a:r>
          </a:p>
          <a:p>
            <a:pPr algn="r"/>
            <a:r>
              <a:rPr lang="cs-CZ" dirty="0">
                <a:solidFill>
                  <a:srgbClr val="00B050"/>
                </a:solidFill>
              </a:rPr>
              <a:t>Geometricky jde o relativní sklon tečny</a:t>
            </a:r>
          </a:p>
          <a:p>
            <a:pPr algn="r"/>
            <a:r>
              <a:rPr lang="cs-CZ" dirty="0">
                <a:solidFill>
                  <a:srgbClr val="00B050"/>
                </a:solidFill>
              </a:rPr>
              <a:t> v každém časovém bodě.</a:t>
            </a:r>
          </a:p>
          <a:p>
            <a:pPr algn="r"/>
            <a:r>
              <a:rPr lang="cs-CZ" dirty="0">
                <a:solidFill>
                  <a:srgbClr val="00B050"/>
                </a:solidFill>
              </a:rPr>
              <a:t>Pokud tečnu dostatečně často zalomíme, kopíruje nám kontinuální růst</a:t>
            </a:r>
          </a:p>
        </p:txBody>
      </p:sp>
    </p:spTree>
    <p:extLst>
      <p:ext uri="{BB962C8B-B14F-4D97-AF65-F5344CB8AC3E}">
        <p14:creationId xmlns:p14="http://schemas.microsoft.com/office/powerpoint/2010/main" val="63007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>
            <a:extLst>
              <a:ext uri="{FF2B5EF4-FFF2-40B4-BE49-F238E27FC236}">
                <a16:creationId xmlns:a16="http://schemas.microsoft.com/office/drawing/2014/main" id="{C6AE9CC6-85E2-4D8D-8D67-BB7214C3A8E8}"/>
              </a:ext>
            </a:extLst>
          </p:cNvPr>
          <p:cNvSpPr txBox="1"/>
          <p:nvPr/>
        </p:nvSpPr>
        <p:spPr>
          <a:xfrm>
            <a:off x="125506" y="0"/>
            <a:ext cx="6372009" cy="68634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200" b="1" dirty="0"/>
              <a:t>λ</a:t>
            </a:r>
            <a:r>
              <a:rPr lang="cs-CZ" sz="2200" dirty="0"/>
              <a:t> (finite rate of increase)</a:t>
            </a:r>
          </a:p>
          <a:p>
            <a:r>
              <a:rPr lang="cs-CZ" sz="2200" dirty="0"/>
              <a:t>Je v rovnici exponenciálního růstu</a:t>
            </a:r>
          </a:p>
          <a:p>
            <a:r>
              <a:rPr lang="cs-CZ" sz="2200" dirty="0"/>
              <a:t>     y</a:t>
            </a:r>
            <a:r>
              <a:rPr lang="cs-CZ" sz="2200" baseline="-25000" dirty="0"/>
              <a:t>x </a:t>
            </a:r>
            <a:r>
              <a:rPr lang="cs-CZ" sz="2200" dirty="0"/>
              <a:t>= y</a:t>
            </a:r>
            <a:r>
              <a:rPr lang="cs-CZ" sz="2200" baseline="-25000" dirty="0"/>
              <a:t>0</a:t>
            </a:r>
            <a:r>
              <a:rPr lang="cs-CZ" sz="2200" dirty="0"/>
              <a:t>*λ</a:t>
            </a:r>
            <a:r>
              <a:rPr lang="cs-CZ" sz="2200" baseline="30000" dirty="0"/>
              <a:t>x</a:t>
            </a:r>
          </a:p>
          <a:p>
            <a:r>
              <a:rPr lang="cs-CZ" sz="2200" dirty="0"/>
              <a:t>i v jednoduché diferenční rovnici</a:t>
            </a:r>
          </a:p>
          <a:p>
            <a:r>
              <a:rPr lang="cs-CZ" sz="2200" dirty="0"/>
              <a:t>     y</a:t>
            </a:r>
            <a:r>
              <a:rPr lang="cs-CZ" sz="2200" baseline="-25000" dirty="0"/>
              <a:t>x+1 </a:t>
            </a:r>
            <a:r>
              <a:rPr lang="cs-CZ" sz="2200" dirty="0"/>
              <a:t>= y</a:t>
            </a:r>
            <a:r>
              <a:rPr lang="cs-CZ" sz="2200" baseline="-25000" dirty="0"/>
              <a:t>x</a:t>
            </a:r>
            <a:r>
              <a:rPr lang="cs-CZ" sz="2200" dirty="0"/>
              <a:t>*λ </a:t>
            </a:r>
          </a:p>
          <a:p>
            <a:r>
              <a:rPr lang="cs-CZ" sz="2200" dirty="0"/>
              <a:t>má intuitivní interpretaci</a:t>
            </a:r>
          </a:p>
          <a:p>
            <a:r>
              <a:rPr lang="cs-CZ" sz="2200" dirty="0"/>
              <a:t>     λ = 1.2    populace se zvětší  1.2×</a:t>
            </a:r>
          </a:p>
          <a:p>
            <a:r>
              <a:rPr lang="cs-CZ" sz="2200" dirty="0"/>
              <a:t>a lze interpretovat i procentuálně (to je vlastně r = λ-1)</a:t>
            </a:r>
          </a:p>
          <a:p>
            <a:r>
              <a:rPr lang="cs-CZ" sz="2200" dirty="0"/>
              <a:t>     λ = 1.2    populace vzroste o 20%,</a:t>
            </a:r>
          </a:p>
          <a:p>
            <a:r>
              <a:rPr lang="cs-CZ" sz="2200" dirty="0"/>
              <a:t>     λ = 0.95  populace poklesne o 5%</a:t>
            </a:r>
          </a:p>
          <a:p>
            <a:endParaRPr lang="cs-CZ" sz="2200" dirty="0"/>
          </a:p>
          <a:p>
            <a:r>
              <a:rPr lang="cs-CZ" sz="2200" dirty="0"/>
              <a:t>Další použití komplikuje log-normální rozdělení</a:t>
            </a:r>
          </a:p>
          <a:p>
            <a:r>
              <a:rPr lang="cs-CZ" sz="2200" dirty="0"/>
              <a:t>– nesymetrické rozdělení </a:t>
            </a:r>
            <a:r>
              <a:rPr lang="cs-CZ" sz="1500" dirty="0"/>
              <a:t>(to platí i pro r = λ-1)</a:t>
            </a:r>
          </a:p>
          <a:p>
            <a:r>
              <a:rPr lang="cs-CZ" sz="2200" dirty="0"/>
              <a:t>   multiplikativní charakter</a:t>
            </a:r>
          </a:p>
          <a:p>
            <a:r>
              <a:rPr lang="cs-CZ" sz="2200" dirty="0"/>
              <a:t>   stabilní populace při λ = 1</a:t>
            </a:r>
          </a:p>
          <a:p>
            <a:r>
              <a:rPr lang="cs-CZ" sz="2200" dirty="0"/>
              <a:t>     –&gt; je nutné zohlednit</a:t>
            </a:r>
          </a:p>
          <a:p>
            <a:r>
              <a:rPr lang="cs-CZ" sz="2200" dirty="0"/>
              <a:t>        (např. použít geometrický průměr</a:t>
            </a:r>
          </a:p>
          <a:p>
            <a:r>
              <a:rPr lang="cs-CZ" sz="2200" dirty="0"/>
              <a:t>        pro výpočet průměrné λ)</a:t>
            </a:r>
          </a:p>
          <a:p>
            <a:r>
              <a:rPr lang="cs-CZ" sz="2200" dirty="0"/>
              <a:t>     –&gt; je možné řešit logaritmickou transformací</a:t>
            </a:r>
          </a:p>
          <a:p>
            <a:r>
              <a:rPr lang="cs-CZ" sz="2200" dirty="0"/>
              <a:t>        ln(λ) = r</a:t>
            </a:r>
          </a:p>
        </p:txBody>
      </p:sp>
      <p:sp>
        <p:nvSpPr>
          <p:cNvPr id="2" name="TextovéPole 7">
            <a:extLst>
              <a:ext uri="{FF2B5EF4-FFF2-40B4-BE49-F238E27FC236}">
                <a16:creationId xmlns:a16="http://schemas.microsoft.com/office/drawing/2014/main" id="{67E33AE7-C1DE-D851-DB96-23E051153B97}"/>
              </a:ext>
            </a:extLst>
          </p:cNvPr>
          <p:cNvSpPr txBox="1"/>
          <p:nvPr/>
        </p:nvSpPr>
        <p:spPr>
          <a:xfrm>
            <a:off x="6629400" y="-1"/>
            <a:ext cx="5562600" cy="68941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200" b="1" dirty="0"/>
              <a:t>r</a:t>
            </a:r>
            <a:r>
              <a:rPr lang="cs-CZ" sz="2200" dirty="0"/>
              <a:t> (intrinsic rate of increase)</a:t>
            </a:r>
          </a:p>
          <a:p>
            <a:r>
              <a:rPr lang="cs-CZ" sz="2200" dirty="0"/>
              <a:t>Je v diferenciální rovnici</a:t>
            </a:r>
          </a:p>
          <a:p>
            <a:r>
              <a:rPr lang="cs-CZ" sz="2200" dirty="0"/>
              <a:t>     dy/dx = y*r</a:t>
            </a:r>
          </a:p>
          <a:p>
            <a:r>
              <a:rPr lang="cs-CZ" sz="2200" dirty="0"/>
              <a:t>Neinterpretovatelná hodnota r = ln(λ)</a:t>
            </a:r>
          </a:p>
          <a:p>
            <a:endParaRPr lang="cs-CZ" sz="1500" dirty="0"/>
          </a:p>
          <a:p>
            <a:r>
              <a:rPr lang="cs-CZ" sz="2200" dirty="0"/>
              <a:t>Výhody v dalších aplikacích</a:t>
            </a:r>
          </a:p>
          <a:p>
            <a:r>
              <a:rPr lang="cs-CZ" sz="2200" dirty="0"/>
              <a:t>– symetrické rozdělení, aditivní charakter</a:t>
            </a:r>
          </a:p>
          <a:p>
            <a:r>
              <a:rPr lang="cs-CZ" sz="1500" dirty="0"/>
              <a:t>	(platí jen pro logaritmické r)</a:t>
            </a:r>
          </a:p>
          <a:p>
            <a:r>
              <a:rPr lang="cs-CZ" sz="2200" dirty="0"/>
              <a:t>     – průměrnou růstovou rychlost lze počítat</a:t>
            </a:r>
          </a:p>
          <a:p>
            <a:r>
              <a:rPr lang="cs-CZ" sz="2200" dirty="0"/>
              <a:t>          aritmetickým průměrem</a:t>
            </a:r>
          </a:p>
          <a:p>
            <a:r>
              <a:rPr lang="cs-CZ" sz="2200" dirty="0"/>
              <a:t>     – ve stochastických modelech lze generovat</a:t>
            </a:r>
          </a:p>
          <a:p>
            <a:r>
              <a:rPr lang="cs-CZ" sz="2200" dirty="0"/>
              <a:t>          náhodná čísla z normálního rozdělení</a:t>
            </a:r>
          </a:p>
          <a:p>
            <a:r>
              <a:rPr lang="cs-CZ" sz="2200" dirty="0"/>
              <a:t>– stabilní populace při r = 0</a:t>
            </a:r>
          </a:p>
          <a:p>
            <a:r>
              <a:rPr lang="cs-CZ" sz="1500" dirty="0"/>
              <a:t>	(platí pro obě varianty r)</a:t>
            </a:r>
          </a:p>
          <a:p>
            <a:r>
              <a:rPr lang="cs-CZ" sz="2200" dirty="0"/>
              <a:t>     – lépe uchopitelné v logistickém růstu</a:t>
            </a:r>
          </a:p>
          <a:p>
            <a:r>
              <a:rPr lang="cs-CZ" sz="2200" dirty="0"/>
              <a:t>          (násobení nulou zastaví růst)</a:t>
            </a:r>
          </a:p>
          <a:p>
            <a:endParaRPr lang="cs-CZ" sz="1500" dirty="0"/>
          </a:p>
          <a:p>
            <a:r>
              <a:rPr lang="cs-CZ" sz="2400" dirty="0"/>
              <a:t>y</a:t>
            </a:r>
            <a:r>
              <a:rPr lang="cs-CZ" sz="2400" baseline="-25000" dirty="0"/>
              <a:t>x+1 </a:t>
            </a:r>
            <a:r>
              <a:rPr lang="cs-CZ" sz="2400" dirty="0"/>
              <a:t>= y</a:t>
            </a:r>
            <a:r>
              <a:rPr lang="cs-CZ" sz="2400" baseline="-25000" dirty="0"/>
              <a:t>x</a:t>
            </a:r>
            <a:r>
              <a:rPr lang="cs-CZ" sz="2400" dirty="0"/>
              <a:t>*λ</a:t>
            </a:r>
          </a:p>
          <a:p>
            <a:r>
              <a:rPr lang="cs-CZ" sz="2400" dirty="0"/>
              <a:t>y</a:t>
            </a:r>
            <a:r>
              <a:rPr lang="cs-CZ" sz="2400" baseline="-25000" dirty="0"/>
              <a:t>x+1</a:t>
            </a:r>
            <a:r>
              <a:rPr lang="cs-CZ" sz="2400" dirty="0"/>
              <a:t> = y</a:t>
            </a:r>
            <a:r>
              <a:rPr lang="cs-CZ" sz="2400" baseline="-25000" dirty="0"/>
              <a:t>x</a:t>
            </a:r>
            <a:r>
              <a:rPr lang="cs-CZ" sz="2400" dirty="0"/>
              <a:t>*exp(r)</a:t>
            </a:r>
          </a:p>
          <a:p>
            <a:r>
              <a:rPr lang="cs-CZ" sz="2400" dirty="0"/>
              <a:t>y</a:t>
            </a:r>
            <a:r>
              <a:rPr lang="cs-CZ" sz="2400" baseline="-25000" dirty="0"/>
              <a:t>x+1</a:t>
            </a:r>
            <a:r>
              <a:rPr lang="cs-CZ" sz="2400" dirty="0"/>
              <a:t> = y</a:t>
            </a:r>
            <a:r>
              <a:rPr lang="cs-CZ" sz="2400" baseline="-25000" dirty="0"/>
              <a:t>x</a:t>
            </a:r>
            <a:r>
              <a:rPr lang="cs-CZ" sz="2400" dirty="0"/>
              <a:t>*exp(rnorm(mean.r, sd.r))</a:t>
            </a:r>
          </a:p>
          <a:p>
            <a:r>
              <a:rPr lang="cs-CZ" sz="2400" dirty="0"/>
              <a:t>y</a:t>
            </a:r>
            <a:r>
              <a:rPr lang="cs-CZ" sz="2400" baseline="-25000" dirty="0"/>
              <a:t>x+1</a:t>
            </a:r>
            <a:r>
              <a:rPr lang="cs-CZ" sz="2400" dirty="0"/>
              <a:t> = y</a:t>
            </a:r>
            <a:r>
              <a:rPr lang="cs-CZ" sz="2400" baseline="-25000" dirty="0"/>
              <a:t>x</a:t>
            </a:r>
            <a:r>
              <a:rPr lang="cs-CZ" sz="2400" dirty="0"/>
              <a:t>*exp(r*((K-y</a:t>
            </a:r>
            <a:r>
              <a:rPr lang="cs-CZ" sz="2400" baseline="-25000" dirty="0"/>
              <a:t>x</a:t>
            </a:r>
            <a:r>
              <a:rPr lang="cs-CZ" sz="2400" dirty="0"/>
              <a:t>)/K))</a:t>
            </a:r>
          </a:p>
        </p:txBody>
      </p:sp>
    </p:spTree>
    <p:extLst>
      <p:ext uri="{BB962C8B-B14F-4D97-AF65-F5344CB8AC3E}">
        <p14:creationId xmlns:p14="http://schemas.microsoft.com/office/powerpoint/2010/main" val="31729143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032B06A5B3EE4A885071E99F0C9C5D" ma:contentTypeVersion="4" ma:contentTypeDescription="Vytvoří nový dokument" ma:contentTypeScope="" ma:versionID="3413076e2503c9dd72bf8d6e77e2319a">
  <xsd:schema xmlns:xsd="http://www.w3.org/2001/XMLSchema" xmlns:xs="http://www.w3.org/2001/XMLSchema" xmlns:p="http://schemas.microsoft.com/office/2006/metadata/properties" xmlns:ns2="a4066a5e-7ff9-4594-9395-62df5d4e30db" targetNamespace="http://schemas.microsoft.com/office/2006/metadata/properties" ma:root="true" ma:fieldsID="c79a80058de446a5a4f6b7edff881e5c" ns2:_="">
    <xsd:import namespace="a4066a5e-7ff9-4594-9395-62df5d4e30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066a5e-7ff9-4594-9395-62df5d4e30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E8D98C-219A-4BF3-A10E-89C4E60596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55A9F9-7706-45B3-B5B5-C61BF42AE1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066a5e-7ff9-4594-9395-62df5d4e30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06F2A6-BA5F-491A-A24D-58EC4D0B828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587</Words>
  <Application>Microsoft Office PowerPoint</Application>
  <PresentationFormat>Widescreen</PresentationFormat>
  <Paragraphs>96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Blažek Petr RNDr. Ph.D.</dc:creator>
  <cp:lastModifiedBy>Blažek Petr RNDr. Ph.D.</cp:lastModifiedBy>
  <cp:revision>15</cp:revision>
  <dcterms:created xsi:type="dcterms:W3CDTF">2021-03-03T19:08:15Z</dcterms:created>
  <dcterms:modified xsi:type="dcterms:W3CDTF">2022-10-20T10:48:11Z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0x01010081032B06A5B3EE4A885071E99F0C9C5D</vt:lpwstr>
  </property>
</Properties>
</file>